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charts/chart17.xml" ContentType="application/vnd.openxmlformats-officedocument.drawingml.char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harts/chart13.xml" ContentType="application/vnd.openxmlformats-officedocument.drawingml.char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charts/chart7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Default Extension="xlsx" ContentType="application/vnd.openxmlformats-officedocument.spreadsheetml.sheet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charts/chart18.xml" ContentType="application/vnd.openxmlformats-officedocument.drawingml.chart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charts/chart16.xml" ContentType="application/vnd.openxmlformats-officedocument.drawingml.char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charts/chart14.xml" ContentType="application/vnd.openxmlformats-officedocument.drawingml.char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charts/chart8.xml" ContentType="application/vnd.openxmlformats-officedocument.drawingml.chart+xml"/>
  <Override PartName="/ppt/charts/chart12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charts/chart19.xml" ContentType="application/vnd.openxmlformats-officedocument.drawingml.char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charts/chart15.xml" ContentType="application/vnd.openxmlformats-officedocument.drawingml.char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258" r:id="rId2"/>
    <p:sldId id="318" r:id="rId3"/>
    <p:sldId id="289" r:id="rId4"/>
    <p:sldId id="263" r:id="rId5"/>
    <p:sldId id="290" r:id="rId6"/>
    <p:sldId id="291" r:id="rId7"/>
    <p:sldId id="312" r:id="rId8"/>
    <p:sldId id="292" r:id="rId9"/>
    <p:sldId id="308" r:id="rId10"/>
    <p:sldId id="293" r:id="rId11"/>
    <p:sldId id="309" r:id="rId12"/>
    <p:sldId id="317" r:id="rId13"/>
    <p:sldId id="313" r:id="rId14"/>
    <p:sldId id="294" r:id="rId15"/>
    <p:sldId id="310" r:id="rId16"/>
    <p:sldId id="311" r:id="rId17"/>
    <p:sldId id="314" r:id="rId18"/>
    <p:sldId id="295" r:id="rId19"/>
    <p:sldId id="296" r:id="rId20"/>
    <p:sldId id="297" r:id="rId21"/>
    <p:sldId id="319" r:id="rId22"/>
    <p:sldId id="321" r:id="rId23"/>
    <p:sldId id="337" r:id="rId24"/>
    <p:sldId id="302" r:id="rId25"/>
    <p:sldId id="322" r:id="rId26"/>
    <p:sldId id="331" r:id="rId27"/>
    <p:sldId id="340" r:id="rId28"/>
    <p:sldId id="339" r:id="rId29"/>
    <p:sldId id="343" r:id="rId30"/>
    <p:sldId id="304" r:id="rId31"/>
    <p:sldId id="270" r:id="rId32"/>
    <p:sldId id="327" r:id="rId33"/>
    <p:sldId id="305" r:id="rId34"/>
    <p:sldId id="284" r:id="rId35"/>
    <p:sldId id="345" r:id="rId36"/>
    <p:sldId id="352" r:id="rId37"/>
    <p:sldId id="351" r:id="rId38"/>
    <p:sldId id="350" r:id="rId39"/>
    <p:sldId id="349" r:id="rId40"/>
    <p:sldId id="347" r:id="rId41"/>
    <p:sldId id="346" r:id="rId42"/>
    <p:sldId id="328" r:id="rId43"/>
    <p:sldId id="344" r:id="rId44"/>
    <p:sldId id="353" r:id="rId45"/>
    <p:sldId id="280" r:id="rId46"/>
  </p:sldIdLst>
  <p:sldSz cx="9144000" cy="5143500" type="screen16x9"/>
  <p:notesSz cx="6761163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Раздел по умолчанию" id="{5E0D9C66-86D5-4AED-B670-C2B2E760031B}">
          <p14:sldIdLst>
            <p14:sldId id="258"/>
            <p14:sldId id="318"/>
            <p14:sldId id="289"/>
            <p14:sldId id="263"/>
            <p14:sldId id="290"/>
            <p14:sldId id="291"/>
            <p14:sldId id="312"/>
            <p14:sldId id="292"/>
            <p14:sldId id="308"/>
            <p14:sldId id="293"/>
            <p14:sldId id="309"/>
            <p14:sldId id="317"/>
            <p14:sldId id="313"/>
            <p14:sldId id="294"/>
            <p14:sldId id="310"/>
            <p14:sldId id="311"/>
            <p14:sldId id="314"/>
            <p14:sldId id="295"/>
            <p14:sldId id="296"/>
            <p14:sldId id="297"/>
            <p14:sldId id="319"/>
            <p14:sldId id="321"/>
            <p14:sldId id="337"/>
            <p14:sldId id="302"/>
            <p14:sldId id="322"/>
            <p14:sldId id="331"/>
            <p14:sldId id="340"/>
            <p14:sldId id="339"/>
            <p14:sldId id="343"/>
            <p14:sldId id="334"/>
            <p14:sldId id="325"/>
          </p14:sldIdLst>
        </p14:section>
        <p14:section name="Раздел без заголовка" id="{797C7F0E-97A1-4052-8DBD-83EAAA0D2F17}">
          <p14:sldIdLst>
            <p14:sldId id="304"/>
            <p14:sldId id="270"/>
            <p14:sldId id="327"/>
            <p14:sldId id="305"/>
            <p14:sldId id="284"/>
            <p14:sldId id="328"/>
            <p14:sldId id="329"/>
            <p14:sldId id="330"/>
            <p14:sldId id="280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1892">
          <p15:clr>
            <a:srgbClr val="A4A3A4"/>
          </p15:clr>
        </p15:guide>
        <p15:guide id="2" pos="204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Самодурова Дарья Дмитриевна" initials="СДД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76321"/>
    <a:srgbClr val="7D0D45"/>
    <a:srgbClr val="94593E"/>
    <a:srgbClr val="E13A0D"/>
    <a:srgbClr val="FF9933"/>
    <a:srgbClr val="FF5050"/>
    <a:srgbClr val="46C246"/>
    <a:srgbClr val="006600"/>
    <a:srgbClr val="ECECEC"/>
    <a:srgbClr val="EEEAF2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84" autoAdjust="0"/>
    <p:restoredTop sz="94660"/>
  </p:normalViewPr>
  <p:slideViewPr>
    <p:cSldViewPr>
      <p:cViewPr varScale="1">
        <p:scale>
          <a:sx n="149" d="100"/>
          <a:sy n="149" d="100"/>
        </p:scale>
        <p:origin x="-534" y="-42"/>
      </p:cViewPr>
      <p:guideLst>
        <p:guide orient="horz" pos="1892"/>
        <p:guide pos="20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900">
                <a:solidFill>
                  <a:srgbClr val="00B0F0"/>
                </a:solidFill>
              </a:defRPr>
            </a:pPr>
            <a:r>
              <a:rPr lang="ru-RU" sz="900" dirty="0">
                <a:solidFill>
                  <a:srgbClr val="00B0F0"/>
                </a:solidFill>
              </a:rPr>
              <a:t>ЗЕМЕЛЬНЫЕ РЕСУРСЫ</a:t>
            </a:r>
          </a:p>
        </c:rich>
      </c:tx>
      <c:layout>
        <c:manualLayout>
          <c:xMode val="edge"/>
          <c:yMode val="edge"/>
          <c:x val="0.28060908231645182"/>
          <c:y val="8.9995598486427436E-3"/>
        </c:manualLayout>
      </c:layout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0.15937019931947594"/>
          <c:y val="8.4927716228619526E-2"/>
          <c:w val="0.44850608411578391"/>
          <c:h val="0.3919428417400016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"/>
          <c:dPt>
            <c:idx val="0"/>
            <c:spPr>
              <a:solidFill>
                <a:srgbClr val="0070C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B625-43FD-9854-A145CE7A43EA}"/>
              </c:ext>
            </c:extLst>
          </c:dPt>
          <c:dPt>
            <c:idx val="1"/>
            <c:spPr>
              <a:solidFill>
                <a:srgbClr val="00B0F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625-43FD-9854-A145CE7A43EA}"/>
              </c:ext>
            </c:extLst>
          </c:dPt>
          <c:dPt>
            <c:idx val="2"/>
            <c:spPr>
              <a:solidFill>
                <a:srgbClr val="00B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B625-43FD-9854-A145CE7A43EA}"/>
              </c:ext>
            </c:extLst>
          </c:dPt>
          <c:dPt>
            <c:idx val="3"/>
            <c:spPr>
              <a:solidFill>
                <a:srgbClr val="46C246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625-43FD-9854-A145CE7A43EA}"/>
              </c:ext>
            </c:extLst>
          </c:dPt>
          <c:dPt>
            <c:idx val="4"/>
            <c:spPr>
              <a:solidFill>
                <a:srgbClr val="92D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B625-43FD-9854-A145CE7A43EA}"/>
              </c:ext>
            </c:extLst>
          </c:dPt>
          <c:dPt>
            <c:idx val="5"/>
            <c:spPr>
              <a:solidFill>
                <a:srgbClr val="7030A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625-43FD-9854-A145CE7A43EA}"/>
              </c:ext>
            </c:extLst>
          </c:dPt>
          <c:dPt>
            <c:idx val="6"/>
            <c:spPr>
              <a:solidFill>
                <a:srgbClr val="00206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B625-43FD-9854-A145CE7A43EA}"/>
              </c:ext>
            </c:extLst>
          </c:dPt>
          <c:dLbls>
            <c:dLbl>
              <c:idx val="3"/>
              <c:layout>
                <c:manualLayout>
                  <c:x val="4.3037427527039381E-2"/>
                  <c:y val="4.2730166745711937E-2"/>
                </c:manualLayout>
              </c:layout>
              <c:dLblPos val="bestFit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B625-43FD-9854-A145CE7A43EA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4.8728173054396917E-2"/>
                  <c:y val="3.1244263531242211E-2"/>
                </c:manualLayout>
              </c:layout>
              <c:dLblPos val="bestFit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B625-43FD-9854-A145CE7A43EA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3.7805343938128753E-2"/>
                  <c:y val="7.2810929401769475E-2"/>
                </c:manualLayout>
              </c:layout>
              <c:dLblPos val="bestFit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B625-43FD-9854-A145CE7A43EA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6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Val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земли с/х назначения</c:v>
                </c:pt>
                <c:pt idx="1">
                  <c:v>промышленные земли</c:v>
                </c:pt>
                <c:pt idx="2">
                  <c:v>земли населенных пунктов</c:v>
                </c:pt>
                <c:pt idx="3">
                  <c:v>земли лесного фонда</c:v>
                </c:pt>
                <c:pt idx="4">
                  <c:v>земли водного фонда</c:v>
                </c:pt>
                <c:pt idx="5">
                  <c:v>земли особо-охраняемые</c:v>
                </c:pt>
                <c:pt idx="6">
                  <c:v>земли обороны и безопасности</c:v>
                </c:pt>
              </c:strCache>
            </c:strRef>
          </c:cat>
          <c:val>
            <c:numRef>
              <c:f>Лист1!$B$2:$B$8</c:f>
              <c:numCache>
                <c:formatCode>0.0%</c:formatCode>
                <c:ptCount val="7"/>
                <c:pt idx="0">
                  <c:v>0.73399999999999999</c:v>
                </c:pt>
                <c:pt idx="1">
                  <c:v>1.4E-2</c:v>
                </c:pt>
                <c:pt idx="2">
                  <c:v>0.10299999999999999</c:v>
                </c:pt>
                <c:pt idx="3">
                  <c:v>9.4E-2</c:v>
                </c:pt>
                <c:pt idx="4">
                  <c:v>6.0000000000000001E-3</c:v>
                </c:pt>
                <c:pt idx="5">
                  <c:v>1E-3</c:v>
                </c:pt>
                <c:pt idx="6">
                  <c:v>4.8000000000000001E-2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B625-43FD-9854-A145CE7A43EA}"/>
            </c:ext>
          </c:extLst>
        </c:ser>
        <c:dLbls>
          <c:showVal val="1"/>
        </c:dLbls>
      </c:pie3DChart>
    </c:plotArea>
    <c:legend>
      <c:legendPos val="b"/>
      <c:layout>
        <c:manualLayout>
          <c:xMode val="edge"/>
          <c:yMode val="edge"/>
          <c:x val="4.0699887983446745E-2"/>
          <c:y val="0.48444218492499064"/>
          <c:w val="0.74370599494321565"/>
          <c:h val="0.16725050515286277"/>
        </c:manualLayout>
      </c:layout>
      <c:txPr>
        <a:bodyPr/>
        <a:lstStyle/>
        <a:p>
          <a:pPr>
            <a:defRPr sz="700">
              <a:solidFill>
                <a:schemeClr val="bg1">
                  <a:lumMod val="50000"/>
                </a:schemeClr>
              </a:solidFill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9933"/>
            </a:solidFill>
          </c:spPr>
          <c:dLbls>
            <c:spPr>
              <a:solidFill>
                <a:schemeClr val="bg1"/>
              </a:solidFill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txPr>
              <a:bodyPr/>
              <a:lstStyle/>
              <a:p>
                <a:pPr>
                  <a:defRPr sz="600" b="1"/>
                </a:pPr>
                <a:endParaRPr lang="ru-RU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18312</c:v>
                </c:pt>
                <c:pt idx="1">
                  <c:v>19312</c:v>
                </c:pt>
                <c:pt idx="2">
                  <c:v>20705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7CE-4470-8A0B-FC960A2E32A6}"/>
            </c:ext>
          </c:extLst>
        </c:ser>
        <c:dLbls>
          <c:showVal val="1"/>
        </c:dLbls>
        <c:gapWidth val="38"/>
        <c:overlap val="62"/>
        <c:axId val="135948928"/>
        <c:axId val="135975296"/>
      </c:barChart>
      <c:catAx>
        <c:axId val="135948928"/>
        <c:scaling>
          <c:orientation val="minMax"/>
        </c:scaling>
        <c:axPos val="b"/>
        <c:numFmt formatCode="General" sourceLinked="1"/>
        <c:tickLblPos val="high"/>
        <c:txPr>
          <a:bodyPr/>
          <a:lstStyle/>
          <a:p>
            <a:pPr>
              <a:defRPr sz="600" b="0">
                <a:solidFill>
                  <a:schemeClr val="bg1">
                    <a:lumMod val="50000"/>
                  </a:schemeClr>
                </a:solidFill>
              </a:defRPr>
            </a:pPr>
            <a:endParaRPr lang="ru-RU"/>
          </a:p>
        </c:txPr>
        <c:crossAx val="135975296"/>
        <c:crosses val="autoZero"/>
        <c:auto val="1"/>
        <c:lblAlgn val="ctr"/>
        <c:lblOffset val="100"/>
      </c:catAx>
      <c:valAx>
        <c:axId val="135975296"/>
        <c:scaling>
          <c:orientation val="minMax"/>
        </c:scaling>
        <c:delete val="1"/>
        <c:axPos val="l"/>
        <c:numFmt formatCode="General" sourceLinked="1"/>
        <c:tickLblPos val="none"/>
        <c:crossAx val="135948928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C000"/>
            </a:solidFill>
          </c:spPr>
          <c:dLbls>
            <c:spPr>
              <a:solidFill>
                <a:schemeClr val="bg1"/>
              </a:solidFill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txPr>
              <a:bodyPr/>
              <a:lstStyle/>
              <a:p>
                <a:pPr>
                  <a:defRPr sz="600" b="1"/>
                </a:pPr>
                <a:endParaRPr lang="ru-RU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18335</c:v>
                </c:pt>
                <c:pt idx="1">
                  <c:v>20580</c:v>
                </c:pt>
                <c:pt idx="2">
                  <c:v>24224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7B3-40BC-9431-AADFB737E6D0}"/>
            </c:ext>
          </c:extLst>
        </c:ser>
        <c:dLbls>
          <c:showVal val="1"/>
        </c:dLbls>
        <c:gapWidth val="38"/>
        <c:overlap val="62"/>
        <c:axId val="135827456"/>
        <c:axId val="135828992"/>
      </c:barChart>
      <c:catAx>
        <c:axId val="135827456"/>
        <c:scaling>
          <c:orientation val="minMax"/>
        </c:scaling>
        <c:axPos val="b"/>
        <c:numFmt formatCode="General" sourceLinked="1"/>
        <c:tickLblPos val="high"/>
        <c:txPr>
          <a:bodyPr/>
          <a:lstStyle/>
          <a:p>
            <a:pPr>
              <a:defRPr sz="600" b="0">
                <a:solidFill>
                  <a:schemeClr val="bg1">
                    <a:lumMod val="50000"/>
                  </a:schemeClr>
                </a:solidFill>
              </a:defRPr>
            </a:pPr>
            <a:endParaRPr lang="ru-RU"/>
          </a:p>
        </c:txPr>
        <c:crossAx val="135828992"/>
        <c:crosses val="autoZero"/>
        <c:auto val="1"/>
        <c:lblAlgn val="ctr"/>
        <c:lblOffset val="100"/>
      </c:catAx>
      <c:valAx>
        <c:axId val="135828992"/>
        <c:scaling>
          <c:orientation val="minMax"/>
        </c:scaling>
        <c:delete val="1"/>
        <c:axPos val="l"/>
        <c:numFmt formatCode="General" sourceLinked="1"/>
        <c:tickLblPos val="none"/>
        <c:crossAx val="135827456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0.19317906674715477"/>
          <c:y val="0.10645770796068472"/>
          <c:w val="0.55521178663458703"/>
          <c:h val="0.4848254845077780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spPr>
              <a:solidFill>
                <a:srgbClr val="0070C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80A5-460B-94F5-E77D8DE763B7}"/>
              </c:ext>
            </c:extLst>
          </c:dPt>
          <c:dPt>
            <c:idx val="1"/>
            <c:spPr>
              <a:solidFill>
                <a:srgbClr val="00B0F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0A5-460B-94F5-E77D8DE763B7}"/>
              </c:ext>
            </c:extLst>
          </c:dPt>
          <c:dPt>
            <c:idx val="2"/>
            <c:spPr>
              <a:solidFill>
                <a:srgbClr val="00B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80A5-460B-94F5-E77D8DE763B7}"/>
              </c:ext>
            </c:extLst>
          </c:dPt>
          <c:dPt>
            <c:idx val="3"/>
            <c:spPr>
              <a:solidFill>
                <a:srgbClr val="46C246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0A5-460B-94F5-E77D8DE763B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6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bestFit"/>
            <c:showVal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сельское хозяйство</c:v>
                </c:pt>
                <c:pt idx="1">
                  <c:v>промышленность</c:v>
                </c:pt>
                <c:pt idx="2">
                  <c:v>строительство</c:v>
                </c:pt>
                <c:pt idx="3">
                  <c:v>прочие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80</c:v>
                </c:pt>
                <c:pt idx="1">
                  <c:v>70</c:v>
                </c:pt>
                <c:pt idx="2">
                  <c:v>36</c:v>
                </c:pt>
                <c:pt idx="3">
                  <c:v>783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80A5-460B-94F5-E77D8DE763B7}"/>
            </c:ext>
          </c:extLst>
        </c:ser>
        <c:dLbls>
          <c:showVal val="1"/>
        </c:dLbls>
      </c:pie3DChart>
    </c:plotArea>
    <c:legend>
      <c:legendPos val="b"/>
      <c:layout>
        <c:manualLayout>
          <c:xMode val="edge"/>
          <c:yMode val="edge"/>
          <c:x val="0.16357066713038118"/>
          <c:y val="0.64652107532414849"/>
          <c:w val="0.58526726689873843"/>
          <c:h val="0.23405219982280939"/>
        </c:manualLayout>
      </c:layout>
      <c:txPr>
        <a:bodyPr/>
        <a:lstStyle/>
        <a:p>
          <a:pPr>
            <a:defRPr sz="700">
              <a:solidFill>
                <a:schemeClr val="bg1">
                  <a:lumMod val="50000"/>
                </a:schemeClr>
              </a:solidFill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0.26431479162248817"/>
          <c:y val="6.380530622745216E-2"/>
          <c:w val="0.55521178663458703"/>
          <c:h val="0.4848254845077780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spPr>
              <a:solidFill>
                <a:srgbClr val="7D0D45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FBE5-4347-8E2B-AEF9BFB5E1DD}"/>
              </c:ext>
            </c:extLst>
          </c:dPt>
          <c:dPt>
            <c:idx val="1"/>
            <c:spPr>
              <a:solidFill>
                <a:srgbClr val="FF5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BE5-4347-8E2B-AEF9BFB5E1DD}"/>
              </c:ext>
            </c:extLst>
          </c:dPt>
          <c:dPt>
            <c:idx val="2"/>
            <c:spPr>
              <a:solidFill>
                <a:srgbClr val="C0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FBE5-4347-8E2B-AEF9BFB5E1DD}"/>
              </c:ext>
            </c:extLst>
          </c:dPt>
          <c:dLbls>
            <c:dLbl>
              <c:idx val="1"/>
              <c:layout>
                <c:manualLayout>
                  <c:x val="0.10724385219554533"/>
                  <c:y val="-0.20122664277236782"/>
                </c:manualLayout>
              </c:layout>
              <c:dLblPos val="bestFit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FBE5-4347-8E2B-AEF9BFB5E1DD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6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bestFit"/>
            <c:showVal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малые</c:v>
                </c:pt>
                <c:pt idx="1">
                  <c:v>средние</c:v>
                </c:pt>
                <c:pt idx="2">
                  <c:v>крупные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892</c:v>
                </c:pt>
                <c:pt idx="1">
                  <c:v>74</c:v>
                </c:pt>
                <c:pt idx="2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FBE5-4347-8E2B-AEF9BFB5E1DD}"/>
            </c:ext>
          </c:extLst>
        </c:ser>
        <c:dLbls>
          <c:showVal val="1"/>
        </c:dLbls>
      </c:pie3DChart>
    </c:plotArea>
    <c:legend>
      <c:legendPos val="b"/>
      <c:layout>
        <c:manualLayout>
          <c:xMode val="edge"/>
          <c:yMode val="edge"/>
          <c:x val="0.2379398340454999"/>
          <c:y val="0.65505155567079776"/>
          <c:w val="0.60466791913747064"/>
          <c:h val="0.23549432118534952"/>
        </c:manualLayout>
      </c:layout>
      <c:txPr>
        <a:bodyPr/>
        <a:lstStyle/>
        <a:p>
          <a:pPr>
            <a:defRPr sz="700">
              <a:solidFill>
                <a:schemeClr val="bg1">
                  <a:lumMod val="50000"/>
                </a:schemeClr>
              </a:solidFill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0.19317906674715477"/>
          <c:y val="0.10645770796068472"/>
          <c:w val="0.55521178663458703"/>
          <c:h val="0.4848254845077780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spPr>
              <a:solidFill>
                <a:srgbClr val="FFC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7C00-47E4-AEA0-86DF6477CDE3}"/>
              </c:ext>
            </c:extLst>
          </c:dPt>
          <c:dPt>
            <c:idx val="1"/>
            <c:spPr>
              <a:solidFill>
                <a:srgbClr val="FF9933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C00-47E4-AEA0-86DF6477CDE3}"/>
              </c:ext>
            </c:extLst>
          </c:dPt>
          <c:dPt>
            <c:idx val="2"/>
            <c:spPr>
              <a:solidFill>
                <a:srgbClr val="F76321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7C00-47E4-AEA0-86DF6477CDE3}"/>
              </c:ext>
            </c:extLst>
          </c:dPt>
          <c:dPt>
            <c:idx val="3"/>
            <c:spPr>
              <a:solidFill>
                <a:srgbClr val="E13A0D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C00-47E4-AEA0-86DF6477CDE3}"/>
              </c:ext>
            </c:extLst>
          </c:dPt>
          <c:dPt>
            <c:idx val="4"/>
            <c:explosion val="2"/>
            <c:spPr>
              <a:solidFill>
                <a:srgbClr val="C0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7C00-47E4-AEA0-86DF6477CDE3}"/>
              </c:ext>
            </c:extLst>
          </c:dPt>
          <c:dLbls>
            <c:dLbl>
              <c:idx val="2"/>
              <c:layout>
                <c:manualLayout>
                  <c:x val="5.0549137753032762E-2"/>
                  <c:y val="-0.13049418348861724"/>
                </c:manualLayout>
              </c:layout>
              <c:dLblPos val="bestFit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7C00-47E4-AEA0-86DF6477CDE3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6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bestFit"/>
            <c:showVal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ИП</c:v>
                </c:pt>
                <c:pt idx="1">
                  <c:v>ООО</c:v>
                </c:pt>
                <c:pt idx="2">
                  <c:v>ОАО</c:v>
                </c:pt>
                <c:pt idx="3">
                  <c:v>Кооперативы</c:v>
                </c:pt>
                <c:pt idx="4">
                  <c:v>Прочие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573</c:v>
                </c:pt>
                <c:pt idx="1">
                  <c:v>193</c:v>
                </c:pt>
                <c:pt idx="2">
                  <c:v>7</c:v>
                </c:pt>
                <c:pt idx="3">
                  <c:v>8</c:v>
                </c:pt>
                <c:pt idx="4">
                  <c:v>188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7C00-47E4-AEA0-86DF6477CDE3}"/>
            </c:ext>
          </c:extLst>
        </c:ser>
        <c:dLbls>
          <c:showVal val="1"/>
        </c:dLbls>
      </c:pie3DChart>
    </c:plotArea>
    <c:legend>
      <c:legendPos val="b"/>
      <c:layout>
        <c:manualLayout>
          <c:xMode val="edge"/>
          <c:yMode val="edge"/>
          <c:x val="0.19913852956804518"/>
          <c:y val="0.65505155567079776"/>
          <c:w val="0.60466791913747064"/>
          <c:h val="0.23549432118534952"/>
        </c:manualLayout>
      </c:layout>
      <c:txPr>
        <a:bodyPr/>
        <a:lstStyle/>
        <a:p>
          <a:pPr>
            <a:defRPr sz="700">
              <a:solidFill>
                <a:schemeClr val="bg1">
                  <a:lumMod val="50000"/>
                </a:schemeClr>
              </a:solidFill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4.3112493673542522E-2"/>
          <c:y val="0.13004944415249994"/>
          <c:w val="0.84714661333926455"/>
          <c:h val="0.57556767867978664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КРС</c:v>
                </c:pt>
              </c:strCache>
            </c:strRef>
          </c:tx>
          <c:spPr>
            <a:solidFill>
              <a:srgbClr val="FF5050"/>
            </a:solidFill>
          </c:spPr>
          <c:dLbls>
            <c:dLbl>
              <c:idx val="1"/>
              <c:layout>
                <c:manualLayout>
                  <c:x val="-5.3561875247644586E-3"/>
                  <c:y val="-2.25432448663824E-2"/>
                </c:manualLayout>
              </c:layout>
              <c:dLblPos val="outEnd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0E75-46F7-A140-AE1C3B71F99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2.4102843861440071E-2"/>
                  <c:y val="-1.5028829910921641E-2"/>
                </c:manualLayout>
              </c:layout>
              <c:dLblPos val="outEnd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0E75-46F7-A140-AE1C3B71F99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bg1"/>
              </a:solidFill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txPr>
              <a:bodyPr/>
              <a:lstStyle/>
              <a:p>
                <a:pPr>
                  <a:defRPr sz="600" b="0"/>
                </a:pPr>
                <a:endParaRPr lang="ru-RU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15758</c:v>
                </c:pt>
                <c:pt idx="1">
                  <c:v>15715</c:v>
                </c:pt>
                <c:pt idx="2">
                  <c:v>15971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E75-46F7-A140-AE1C3B71F99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 т.ч. коровы</c:v>
                </c:pt>
              </c:strCache>
            </c:strRef>
          </c:tx>
          <c:spPr>
            <a:solidFill>
              <a:srgbClr val="7D0D45"/>
            </a:solidFill>
          </c:spPr>
          <c:dLbls>
            <c:dLbl>
              <c:idx val="0"/>
              <c:layout>
                <c:manualLayout>
                  <c:x val="-2.6780937623822759E-2"/>
                  <c:y val="7.5144149554608203E-3"/>
                </c:manualLayout>
              </c:layout>
              <c:dLblPos val="outEnd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0E75-46F7-A140-AE1C3B71F99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2.67809376238228E-2"/>
                  <c:y val="0"/>
                </c:manualLayout>
              </c:layout>
              <c:dLblPos val="outEnd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0E75-46F7-A140-AE1C3B71F99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1.6068562574293278E-2"/>
                  <c:y val="-4.5086489732764919E-2"/>
                </c:manualLayout>
              </c:layout>
              <c:dLblPos val="outEnd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0E75-46F7-A140-AE1C3B71F99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bg1">
                  <a:lumMod val="95000"/>
                </a:schemeClr>
              </a:solidFill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txPr>
              <a:bodyPr/>
              <a:lstStyle/>
              <a:p>
                <a:pPr>
                  <a:defRPr sz="600"/>
                </a:pPr>
                <a:endParaRPr lang="ru-RU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4507</c:v>
                </c:pt>
                <c:pt idx="1">
                  <c:v>4778</c:v>
                </c:pt>
                <c:pt idx="2">
                  <c:v>4820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0E75-46F7-A140-AE1C3B71F99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Свиньи</c:v>
                </c:pt>
              </c:strCache>
            </c:strRef>
          </c:tx>
          <c:dLbls>
            <c:spPr>
              <a:solidFill>
                <a:schemeClr val="bg1"/>
              </a:solidFill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txPr>
              <a:bodyPr/>
              <a:lstStyle/>
              <a:p>
                <a:pPr>
                  <a:defRPr sz="600"/>
                </a:pPr>
                <a:endParaRPr lang="ru-RU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0</c:v>
                </c:pt>
                <c:pt idx="1">
                  <c:v>14</c:v>
                </c:pt>
                <c:pt idx="2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0E75-46F7-A140-AE1C3B71F991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Овцы</c:v>
                </c:pt>
              </c:strCache>
            </c:strRef>
          </c:tx>
          <c:dLbls>
            <c:spPr>
              <a:solidFill>
                <a:schemeClr val="bg1"/>
              </a:solidFill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txPr>
              <a:bodyPr/>
              <a:lstStyle/>
              <a:p>
                <a:pPr>
                  <a:defRPr sz="600"/>
                </a:pPr>
                <a:endParaRPr lang="ru-RU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629</c:v>
                </c:pt>
                <c:pt idx="1">
                  <c:v>520</c:v>
                </c:pt>
                <c:pt idx="2">
                  <c:v>583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0E75-46F7-A140-AE1C3B71F991}"/>
            </c:ext>
          </c:extLst>
        </c:ser>
        <c:dLbls>
          <c:showVal val="1"/>
        </c:dLbls>
        <c:gapWidth val="258"/>
        <c:axId val="51420160"/>
        <c:axId val="51630464"/>
      </c:barChart>
      <c:catAx>
        <c:axId val="51420160"/>
        <c:scaling>
          <c:orientation val="minMax"/>
        </c:scaling>
        <c:axPos val="b"/>
        <c:numFmt formatCode="General" sourceLinked="1"/>
        <c:tickLblPos val="high"/>
        <c:txPr>
          <a:bodyPr/>
          <a:lstStyle/>
          <a:p>
            <a:pPr>
              <a:defRPr sz="600" b="0">
                <a:solidFill>
                  <a:schemeClr val="bg1">
                    <a:lumMod val="50000"/>
                  </a:schemeClr>
                </a:solidFill>
              </a:defRPr>
            </a:pPr>
            <a:endParaRPr lang="ru-RU"/>
          </a:p>
        </c:txPr>
        <c:crossAx val="51630464"/>
        <c:crosses val="autoZero"/>
        <c:auto val="1"/>
        <c:lblAlgn val="ctr"/>
        <c:lblOffset val="100"/>
      </c:catAx>
      <c:valAx>
        <c:axId val="51630464"/>
        <c:scaling>
          <c:orientation val="minMax"/>
        </c:scaling>
        <c:delete val="1"/>
        <c:axPos val="l"/>
        <c:numFmt formatCode="General" sourceLinked="1"/>
        <c:tickLblPos val="none"/>
        <c:crossAx val="5142016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6.8265386058602731E-2"/>
          <c:y val="0.74887654639998991"/>
          <c:w val="0.79585082320936962"/>
          <c:h val="0.10663155541490422"/>
        </c:manualLayout>
      </c:layout>
      <c:txPr>
        <a:bodyPr/>
        <a:lstStyle/>
        <a:p>
          <a:pPr>
            <a:defRPr sz="700"/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76321"/>
            </a:solidFill>
          </c:spPr>
          <c:dLbls>
            <c:spPr>
              <a:solidFill>
                <a:schemeClr val="bg1"/>
              </a:solidFill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txPr>
              <a:bodyPr/>
              <a:lstStyle/>
              <a:p>
                <a:pPr>
                  <a:defRPr sz="600" b="1"/>
                </a:pPr>
                <a:endParaRPr lang="ru-RU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17702</c:v>
                </c:pt>
                <c:pt idx="1">
                  <c:v>17943</c:v>
                </c:pt>
                <c:pt idx="2">
                  <c:v>19948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E3F-418B-859E-F48B174AF0F0}"/>
            </c:ext>
          </c:extLst>
        </c:ser>
        <c:dLbls>
          <c:showVal val="1"/>
        </c:dLbls>
        <c:gapWidth val="38"/>
        <c:overlap val="62"/>
        <c:axId val="51942912"/>
        <c:axId val="51944448"/>
      </c:barChart>
      <c:catAx>
        <c:axId val="51942912"/>
        <c:scaling>
          <c:orientation val="minMax"/>
        </c:scaling>
        <c:axPos val="b"/>
        <c:numFmt formatCode="General" sourceLinked="1"/>
        <c:tickLblPos val="high"/>
        <c:txPr>
          <a:bodyPr/>
          <a:lstStyle/>
          <a:p>
            <a:pPr>
              <a:defRPr sz="600" b="0">
                <a:solidFill>
                  <a:schemeClr val="bg1">
                    <a:lumMod val="50000"/>
                  </a:schemeClr>
                </a:solidFill>
              </a:defRPr>
            </a:pPr>
            <a:endParaRPr lang="ru-RU"/>
          </a:p>
        </c:txPr>
        <c:crossAx val="51944448"/>
        <c:crosses val="autoZero"/>
        <c:auto val="1"/>
        <c:lblAlgn val="ctr"/>
        <c:lblOffset val="100"/>
      </c:catAx>
      <c:valAx>
        <c:axId val="51944448"/>
        <c:scaling>
          <c:orientation val="minMax"/>
        </c:scaling>
        <c:delete val="1"/>
        <c:axPos val="l"/>
        <c:numFmt formatCode="General" sourceLinked="1"/>
        <c:tickLblPos val="none"/>
        <c:crossAx val="5194291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4.3112493673542522E-2"/>
          <c:y val="0.13004944415249994"/>
          <c:w val="0.84714661333926455"/>
          <c:h val="0.57556767867978664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Пассажирооборот, тыс. чел</c:v>
                </c:pt>
              </c:strCache>
            </c:strRef>
          </c:tx>
          <c:spPr>
            <a:solidFill>
              <a:srgbClr val="FF9933"/>
            </a:solidFill>
          </c:spPr>
          <c:dLbls>
            <c:dLbl>
              <c:idx val="1"/>
              <c:layout>
                <c:manualLayout>
                  <c:x val="-5.3561875247644586E-3"/>
                  <c:y val="-2.25432448663824E-2"/>
                </c:manualLayout>
              </c:layout>
              <c:dLblPos val="outEnd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3C67-4A1B-B055-9E002053D4C8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4102843861440071E-2"/>
                  <c:y val="-1.5028829910921641E-2"/>
                </c:manualLayout>
              </c:layout>
              <c:dLblPos val="outEnd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3C67-4A1B-B055-9E002053D4C8}"/>
                </c:ext>
                <c:ext xmlns:c15="http://schemas.microsoft.com/office/drawing/2012/chart" uri="{CE6537A1-D6FC-4f65-9D91-7224C49458BB}"/>
              </c:extLst>
            </c:dLbl>
            <c:spPr>
              <a:solidFill>
                <a:schemeClr val="bg1"/>
              </a:solidFill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txPr>
              <a:bodyPr/>
              <a:lstStyle/>
              <a:p>
                <a:pPr>
                  <a:defRPr sz="600" b="0"/>
                </a:pPr>
                <a:endParaRPr lang="ru-RU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626</c:v>
                </c:pt>
                <c:pt idx="1">
                  <c:v>622</c:v>
                </c:pt>
                <c:pt idx="2">
                  <c:v>631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C67-4A1B-B055-9E002053D4C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Перевозка пассажиров, тыс. пасс-км.
</c:v>
                </c:pt>
              </c:strCache>
            </c:strRef>
          </c:tx>
          <c:spPr>
            <a:solidFill>
              <a:srgbClr val="E13A0D"/>
            </a:solidFill>
          </c:spPr>
          <c:dLbls>
            <c:dLbl>
              <c:idx val="0"/>
              <c:layout>
                <c:manualLayout>
                  <c:x val="-2.6780937623822759E-2"/>
                  <c:y val="7.5144149554608203E-3"/>
                </c:manualLayout>
              </c:layout>
              <c:dLblPos val="outEnd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3C67-4A1B-B055-9E002053D4C8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67809376238228E-2"/>
                  <c:y val="0"/>
                </c:manualLayout>
              </c:layout>
              <c:dLblPos val="outEnd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3C67-4A1B-B055-9E002053D4C8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4.1628553113940155E-2"/>
                  <c:y val="-8.2135940934125757E-3"/>
                </c:manualLayout>
              </c:layout>
              <c:dLblPos val="outEnd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3C67-4A1B-B055-9E002053D4C8}"/>
                </c:ext>
                <c:ext xmlns:c15="http://schemas.microsoft.com/office/drawing/2012/chart" uri="{CE6537A1-D6FC-4f65-9D91-7224C49458BB}"/>
              </c:extLst>
            </c:dLbl>
            <c:spPr>
              <a:solidFill>
                <a:schemeClr val="bg1">
                  <a:lumMod val="95000"/>
                </a:schemeClr>
              </a:solidFill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txPr>
              <a:bodyPr/>
              <a:lstStyle/>
              <a:p>
                <a:pPr>
                  <a:defRPr sz="600"/>
                </a:pPr>
                <a:endParaRPr lang="ru-RU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16994</c:v>
                </c:pt>
                <c:pt idx="1">
                  <c:v>17701</c:v>
                </c:pt>
                <c:pt idx="2">
                  <c:v>17871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3C67-4A1B-B055-9E002053D4C8}"/>
            </c:ext>
          </c:extLst>
        </c:ser>
        <c:dLbls>
          <c:showVal val="1"/>
        </c:dLbls>
        <c:gapWidth val="190"/>
        <c:axId val="53179904"/>
        <c:axId val="53181440"/>
      </c:barChart>
      <c:catAx>
        <c:axId val="53179904"/>
        <c:scaling>
          <c:orientation val="minMax"/>
        </c:scaling>
        <c:axPos val="b"/>
        <c:numFmt formatCode="General" sourceLinked="1"/>
        <c:tickLblPos val="high"/>
        <c:txPr>
          <a:bodyPr/>
          <a:lstStyle/>
          <a:p>
            <a:pPr>
              <a:defRPr sz="600" b="0">
                <a:solidFill>
                  <a:schemeClr val="bg1">
                    <a:lumMod val="50000"/>
                  </a:schemeClr>
                </a:solidFill>
              </a:defRPr>
            </a:pPr>
            <a:endParaRPr lang="ru-RU"/>
          </a:p>
        </c:txPr>
        <c:crossAx val="53181440"/>
        <c:crosses val="autoZero"/>
        <c:auto val="1"/>
        <c:lblAlgn val="ctr"/>
        <c:lblOffset val="100"/>
      </c:catAx>
      <c:valAx>
        <c:axId val="53181440"/>
        <c:scaling>
          <c:orientation val="minMax"/>
        </c:scaling>
        <c:delete val="1"/>
        <c:axPos val="l"/>
        <c:numFmt formatCode="General" sourceLinked="1"/>
        <c:tickLblPos val="none"/>
        <c:crossAx val="5317990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"/>
          <c:y val="0.74887653579553692"/>
          <c:w val="1"/>
          <c:h val="0.20603697447169841"/>
        </c:manualLayout>
      </c:layout>
      <c:txPr>
        <a:bodyPr/>
        <a:lstStyle/>
        <a:p>
          <a:pPr>
            <a:defRPr sz="700"/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0.26431479162248817"/>
          <c:y val="6.380530622745216E-2"/>
          <c:w val="0.55521178663458703"/>
          <c:h val="0.4848254845077780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spPr>
              <a:solidFill>
                <a:srgbClr val="7D0D45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E070-4437-9500-7BD157313701}"/>
              </c:ext>
            </c:extLst>
          </c:dPt>
          <c:dPt>
            <c:idx val="1"/>
            <c:spPr>
              <a:solidFill>
                <a:srgbClr val="FF5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070-4437-9500-7BD157313701}"/>
              </c:ext>
            </c:extLst>
          </c:dPt>
          <c:dPt>
            <c:idx val="2"/>
            <c:spPr>
              <a:solidFill>
                <a:srgbClr val="C0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E070-4437-9500-7BD157313701}"/>
              </c:ext>
            </c:extLst>
          </c:dPt>
          <c:dLbls>
            <c:dLbl>
              <c:idx val="1"/>
              <c:layout>
                <c:manualLayout>
                  <c:x val="-6.4128575913199135E-2"/>
                  <c:y val="-0.27800096589218848"/>
                </c:manualLayout>
              </c:layout>
              <c:dLblPos val="bestFit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E070-4437-9500-7BD157313701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6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dLblPos val="bestFit"/>
            <c:showVal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3"/>
                <c:pt idx="0">
                  <c:v>высшее образование</c:v>
                </c:pt>
                <c:pt idx="1">
                  <c:v>среднее профессиональное образование</c:v>
                </c:pt>
                <c:pt idx="2">
                  <c:v>среднее образование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0.17</c:v>
                </c:pt>
                <c:pt idx="1">
                  <c:v>0.31000000000000016</c:v>
                </c:pt>
                <c:pt idx="2">
                  <c:v>0.52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E070-4437-9500-7BD157313701}"/>
            </c:ext>
          </c:extLst>
        </c:ser>
        <c:dLbls>
          <c:showVal val="1"/>
        </c:dLbls>
      </c:pie3DChart>
    </c:plotArea>
    <c:legend>
      <c:legendPos val="b"/>
      <c:layout>
        <c:manualLayout>
          <c:xMode val="edge"/>
          <c:yMode val="edge"/>
          <c:x val="0.2379398340454999"/>
          <c:y val="0.65505155567079776"/>
          <c:w val="0.60466791913747064"/>
          <c:h val="0.23549432118534952"/>
        </c:manualLayout>
      </c:layout>
      <c:txPr>
        <a:bodyPr/>
        <a:lstStyle/>
        <a:p>
          <a:pPr>
            <a:defRPr sz="700">
              <a:solidFill>
                <a:schemeClr val="bg1">
                  <a:lumMod val="50000"/>
                </a:schemeClr>
              </a:solidFill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ДОУ</c:v>
                </c:pt>
              </c:strCache>
            </c:strRef>
          </c:tx>
          <c:spPr>
            <a:solidFill>
              <a:srgbClr val="0070C0"/>
            </a:solidFill>
          </c:spPr>
          <c:dLbls>
            <c:spPr>
              <a:solidFill>
                <a:schemeClr val="bg1"/>
              </a:solidFill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txPr>
              <a:bodyPr/>
              <a:lstStyle/>
              <a:p>
                <a:pPr>
                  <a:defRPr sz="600" b="1"/>
                </a:pPr>
                <a:endParaRPr lang="ru-RU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820</c:v>
                </c:pt>
                <c:pt idx="1">
                  <c:v>975</c:v>
                </c:pt>
                <c:pt idx="2">
                  <c:v>1102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44F-406C-A406-6BDD397D62C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СОШ</c:v>
                </c:pt>
              </c:strCache>
            </c:strRef>
          </c:tx>
          <c:spPr>
            <a:solidFill>
              <a:srgbClr val="92D050"/>
            </a:solidFill>
          </c:spPr>
          <c:dLbls>
            <c:spPr>
              <a:solidFill>
                <a:schemeClr val="bg1"/>
              </a:solidFill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txPr>
              <a:bodyPr/>
              <a:lstStyle/>
              <a:p>
                <a:pPr>
                  <a:defRPr sz="600"/>
                </a:pPr>
                <a:endParaRPr lang="ru-RU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2495</c:v>
                </c:pt>
                <c:pt idx="1">
                  <c:v>2504</c:v>
                </c:pt>
                <c:pt idx="2">
                  <c:v>2524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44F-406C-A406-6BDD397D62C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СПУ</c:v>
                </c:pt>
              </c:strCache>
            </c:strRef>
          </c:tx>
          <c:spPr>
            <a:solidFill>
              <a:srgbClr val="00B0F0"/>
            </a:solidFill>
          </c:spPr>
          <c:dLbls>
            <c:spPr>
              <a:solidFill>
                <a:schemeClr val="bg1"/>
              </a:solidFill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txPr>
              <a:bodyPr/>
              <a:lstStyle/>
              <a:p>
                <a:pPr>
                  <a:defRPr sz="600"/>
                </a:pPr>
                <a:endParaRPr lang="ru-RU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44F-406C-A406-6BDD397D62C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ВУЗ</c:v>
                </c:pt>
              </c:strCache>
            </c:strRef>
          </c:tx>
          <c:spPr>
            <a:solidFill>
              <a:srgbClr val="7030A0"/>
            </a:solidFill>
          </c:spPr>
          <c:dLbls>
            <c:spPr>
              <a:solidFill>
                <a:schemeClr val="bg1"/>
              </a:solidFill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txPr>
              <a:bodyPr/>
              <a:lstStyle/>
              <a:p>
                <a:pPr>
                  <a:defRPr sz="600"/>
                </a:pPr>
                <a:endParaRPr lang="ru-RU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944F-406C-A406-6BDD397D62CC}"/>
            </c:ext>
          </c:extLst>
        </c:ser>
        <c:dLbls>
          <c:showVal val="1"/>
        </c:dLbls>
        <c:gapWidth val="100"/>
        <c:axId val="53566848"/>
        <c:axId val="53589120"/>
      </c:barChart>
      <c:catAx>
        <c:axId val="53566848"/>
        <c:scaling>
          <c:orientation val="minMax"/>
        </c:scaling>
        <c:axPos val="b"/>
        <c:numFmt formatCode="General" sourceLinked="1"/>
        <c:tickLblPos val="high"/>
        <c:txPr>
          <a:bodyPr/>
          <a:lstStyle/>
          <a:p>
            <a:pPr>
              <a:defRPr sz="600" b="0">
                <a:solidFill>
                  <a:schemeClr val="bg1">
                    <a:lumMod val="50000"/>
                  </a:schemeClr>
                </a:solidFill>
              </a:defRPr>
            </a:pPr>
            <a:endParaRPr lang="ru-RU"/>
          </a:p>
        </c:txPr>
        <c:crossAx val="53589120"/>
        <c:crosses val="autoZero"/>
        <c:auto val="1"/>
        <c:lblAlgn val="ctr"/>
        <c:lblOffset val="100"/>
      </c:catAx>
      <c:valAx>
        <c:axId val="53589120"/>
        <c:scaling>
          <c:orientation val="minMax"/>
        </c:scaling>
        <c:delete val="1"/>
        <c:axPos val="l"/>
        <c:numFmt formatCode="General" sourceLinked="1"/>
        <c:tickLblPos val="none"/>
        <c:crossAx val="53566848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sz="600"/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spPr>
              <a:solidFill>
                <a:srgbClr val="00B0F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0E9B-4AA6-A62A-87DE3F1CC4B9}"/>
              </c:ext>
            </c:extLst>
          </c:dPt>
          <c:dPt>
            <c:idx val="1"/>
            <c:spPr>
              <a:solidFill>
                <a:srgbClr val="00B0F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E9B-4AA6-A62A-87DE3F1CC4B9}"/>
              </c:ext>
            </c:extLst>
          </c:dPt>
          <c:dPt>
            <c:idx val="2"/>
            <c:spPr>
              <a:solidFill>
                <a:srgbClr val="FFC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0E9B-4AA6-A62A-87DE3F1CC4B9}"/>
              </c:ext>
            </c:extLst>
          </c:dPt>
          <c:dPt>
            <c:idx val="3"/>
            <c:spPr>
              <a:solidFill>
                <a:srgbClr val="FF9933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E9B-4AA6-A62A-87DE3F1CC4B9}"/>
              </c:ext>
            </c:extLst>
          </c:dPt>
          <c:dPt>
            <c:idx val="4"/>
            <c:spPr>
              <a:solidFill>
                <a:srgbClr val="FF9933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0E9B-4AA6-A62A-87DE3F1CC4B9}"/>
              </c:ext>
            </c:extLst>
          </c:dPt>
          <c:dPt>
            <c:idx val="5"/>
            <c:spPr>
              <a:solidFill>
                <a:srgbClr val="F76321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E9B-4AA6-A62A-87DE3F1CC4B9}"/>
              </c:ext>
            </c:extLst>
          </c:dPt>
          <c:dPt>
            <c:idx val="6"/>
            <c:spPr>
              <a:solidFill>
                <a:srgbClr val="FF5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0E9B-4AA6-A62A-87DE3F1CC4B9}"/>
              </c:ext>
            </c:extLst>
          </c:dPt>
          <c:dPt>
            <c:idx val="7"/>
            <c:spPr>
              <a:solidFill>
                <a:srgbClr val="F76321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0E9B-4AA6-A62A-87DE3F1CC4B9}"/>
              </c:ext>
            </c:extLst>
          </c:dPt>
          <c:dPt>
            <c:idx val="8"/>
            <c:spPr>
              <a:solidFill>
                <a:srgbClr val="FF9933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0E9B-4AA6-A62A-87DE3F1CC4B9}"/>
              </c:ext>
            </c:extLst>
          </c:dPt>
          <c:dPt>
            <c:idx val="9"/>
            <c:spPr>
              <a:solidFill>
                <a:srgbClr val="FFC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0E9B-4AA6-A62A-87DE3F1CC4B9}"/>
              </c:ext>
            </c:extLst>
          </c:dPt>
          <c:dPt>
            <c:idx val="10"/>
            <c:spPr>
              <a:solidFill>
                <a:srgbClr val="FFC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0E9B-4AA6-A62A-87DE3F1CC4B9}"/>
              </c:ext>
            </c:extLst>
          </c:dPt>
          <c:dPt>
            <c:idx val="11"/>
            <c:spPr>
              <a:solidFill>
                <a:srgbClr val="00B0F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0E9B-4AA6-A62A-87DE3F1CC4B9}"/>
              </c:ext>
            </c:extLst>
          </c:dPt>
          <c:dLbls>
            <c:spPr>
              <a:solidFill>
                <a:schemeClr val="bg1"/>
              </a:solidFill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txPr>
              <a:bodyPr/>
              <a:lstStyle/>
              <a:p>
                <a:pPr>
                  <a:defRPr sz="600" b="1"/>
                </a:pPr>
                <a:endParaRPr lang="ru-RU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Лист1!$A$2:$A$13</c:f>
              <c:strCache>
                <c:ptCount val="12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  <c:pt idx="8">
                  <c:v>сентябрь</c:v>
                </c:pt>
                <c:pt idx="9">
                  <c:v>октябрь</c:v>
                </c:pt>
                <c:pt idx="10">
                  <c:v>ноябрь</c:v>
                </c:pt>
                <c:pt idx="11">
                  <c:v>декабрь</c:v>
                </c:pt>
              </c:strCache>
            </c:strRef>
          </c:cat>
          <c:val>
            <c:numRef>
              <c:f>Лист1!$B$2:$B$13</c:f>
              <c:numCache>
                <c:formatCode>General</c:formatCode>
                <c:ptCount val="12"/>
                <c:pt idx="0">
                  <c:v>-6</c:v>
                </c:pt>
                <c:pt idx="1">
                  <c:v>-5</c:v>
                </c:pt>
                <c:pt idx="2">
                  <c:v>1</c:v>
                </c:pt>
                <c:pt idx="3">
                  <c:v>13</c:v>
                </c:pt>
                <c:pt idx="4">
                  <c:v>21</c:v>
                </c:pt>
                <c:pt idx="5">
                  <c:v>24</c:v>
                </c:pt>
                <c:pt idx="6">
                  <c:v>25</c:v>
                </c:pt>
                <c:pt idx="7">
                  <c:v>24</c:v>
                </c:pt>
                <c:pt idx="8">
                  <c:v>19</c:v>
                </c:pt>
                <c:pt idx="9">
                  <c:v>10</c:v>
                </c:pt>
                <c:pt idx="10">
                  <c:v>2</c:v>
                </c:pt>
                <c:pt idx="11">
                  <c:v>-3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0E9B-4AA6-A62A-87DE3F1CC4B9}"/>
            </c:ext>
          </c:extLst>
        </c:ser>
        <c:dLbls>
          <c:showVal val="1"/>
        </c:dLbls>
        <c:gapWidth val="38"/>
        <c:overlap val="62"/>
        <c:axId val="117781632"/>
        <c:axId val="117783168"/>
      </c:barChart>
      <c:catAx>
        <c:axId val="117781632"/>
        <c:scaling>
          <c:orientation val="minMax"/>
        </c:scaling>
        <c:axPos val="b"/>
        <c:numFmt formatCode="General" sourceLinked="0"/>
        <c:tickLblPos val="high"/>
        <c:txPr>
          <a:bodyPr/>
          <a:lstStyle/>
          <a:p>
            <a:pPr>
              <a:defRPr sz="500" b="0">
                <a:solidFill>
                  <a:schemeClr val="bg1">
                    <a:lumMod val="50000"/>
                  </a:schemeClr>
                </a:solidFill>
              </a:defRPr>
            </a:pPr>
            <a:endParaRPr lang="ru-RU"/>
          </a:p>
        </c:txPr>
        <c:crossAx val="117783168"/>
        <c:crosses val="autoZero"/>
        <c:auto val="1"/>
        <c:lblAlgn val="ctr"/>
        <c:lblOffset val="100"/>
      </c:catAx>
      <c:valAx>
        <c:axId val="117783168"/>
        <c:scaling>
          <c:orientation val="minMax"/>
        </c:scaling>
        <c:delete val="1"/>
        <c:axPos val="l"/>
        <c:numFmt formatCode="General" sourceLinked="1"/>
        <c:tickLblPos val="none"/>
        <c:crossAx val="11778163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</c:spPr>
          <c:dPt>
            <c:idx val="4"/>
            <c:spPr>
              <a:solidFill>
                <a:schemeClr val="accent5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88A1-4DD9-83D1-AA94C9212A3F}"/>
              </c:ext>
            </c:extLst>
          </c:dPt>
          <c:dPt>
            <c:idx val="5"/>
            <c:spPr>
              <a:solidFill>
                <a:schemeClr val="accent5">
                  <a:lumMod val="5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8A1-4DD9-83D1-AA94C9212A3F}"/>
              </c:ext>
            </c:extLst>
          </c:dPt>
          <c:dPt>
            <c:idx val="6"/>
            <c:spPr>
              <a:solidFill>
                <a:schemeClr val="accent5">
                  <a:lumMod val="5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88A1-4DD9-83D1-AA94C9212A3F}"/>
              </c:ext>
            </c:extLst>
          </c:dPt>
          <c:dPt>
            <c:idx val="7"/>
            <c:spPr>
              <a:solidFill>
                <a:schemeClr val="accent5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8A1-4DD9-83D1-AA94C9212A3F}"/>
              </c:ext>
            </c:extLst>
          </c:dPt>
          <c:dPt>
            <c:idx val="8"/>
            <c:spPr>
              <a:solidFill>
                <a:schemeClr val="accent5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88A1-4DD9-83D1-AA94C9212A3F}"/>
              </c:ext>
            </c:extLst>
          </c:dPt>
          <c:dPt>
            <c:idx val="10"/>
            <c:spPr>
              <a:solidFill>
                <a:schemeClr val="accent5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8A1-4DD9-83D1-AA94C9212A3F}"/>
              </c:ext>
            </c:extLst>
          </c:dPt>
          <c:dPt>
            <c:idx val="11"/>
            <c:spPr>
              <a:solidFill>
                <a:schemeClr val="accent5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88A1-4DD9-83D1-AA94C9212A3F}"/>
              </c:ext>
            </c:extLst>
          </c:dPt>
          <c:dLbls>
            <c:spPr>
              <a:solidFill>
                <a:schemeClr val="bg1"/>
              </a:solidFill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txPr>
              <a:bodyPr/>
              <a:lstStyle/>
              <a:p>
                <a:pPr>
                  <a:defRPr sz="600" b="1"/>
                </a:pPr>
                <a:endParaRPr lang="ru-RU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Лист1!$A$2:$A$13</c:f>
              <c:strCache>
                <c:ptCount val="12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  <c:pt idx="8">
                  <c:v>сентябрь</c:v>
                </c:pt>
                <c:pt idx="9">
                  <c:v>октябрь</c:v>
                </c:pt>
                <c:pt idx="10">
                  <c:v>ноябрь</c:v>
                </c:pt>
                <c:pt idx="11">
                  <c:v>декабрь</c:v>
                </c:pt>
              </c:strCache>
            </c:strRef>
          </c:cat>
          <c:val>
            <c:numRef>
              <c:f>Лист1!$B$2:$B$13</c:f>
              <c:numCache>
                <c:formatCode>General</c:formatCode>
                <c:ptCount val="12"/>
                <c:pt idx="0">
                  <c:v>31</c:v>
                </c:pt>
                <c:pt idx="1">
                  <c:v>28</c:v>
                </c:pt>
                <c:pt idx="2">
                  <c:v>27</c:v>
                </c:pt>
                <c:pt idx="3">
                  <c:v>34</c:v>
                </c:pt>
                <c:pt idx="4">
                  <c:v>40</c:v>
                </c:pt>
                <c:pt idx="5">
                  <c:v>71</c:v>
                </c:pt>
                <c:pt idx="6">
                  <c:v>66</c:v>
                </c:pt>
                <c:pt idx="7">
                  <c:v>48</c:v>
                </c:pt>
                <c:pt idx="8">
                  <c:v>52</c:v>
                </c:pt>
                <c:pt idx="9">
                  <c:v>46</c:v>
                </c:pt>
                <c:pt idx="10">
                  <c:v>44</c:v>
                </c:pt>
                <c:pt idx="11">
                  <c:v>42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88A1-4DD9-83D1-AA94C9212A3F}"/>
            </c:ext>
          </c:extLst>
        </c:ser>
        <c:dLbls>
          <c:showVal val="1"/>
        </c:dLbls>
        <c:gapWidth val="38"/>
        <c:overlap val="62"/>
        <c:axId val="117850112"/>
        <c:axId val="117851648"/>
      </c:barChart>
      <c:catAx>
        <c:axId val="117850112"/>
        <c:scaling>
          <c:orientation val="minMax"/>
        </c:scaling>
        <c:axPos val="b"/>
        <c:numFmt formatCode="General" sourceLinked="0"/>
        <c:tickLblPos val="high"/>
        <c:txPr>
          <a:bodyPr/>
          <a:lstStyle/>
          <a:p>
            <a:pPr>
              <a:defRPr sz="500" b="0">
                <a:solidFill>
                  <a:schemeClr val="bg1">
                    <a:lumMod val="50000"/>
                  </a:schemeClr>
                </a:solidFill>
              </a:defRPr>
            </a:pPr>
            <a:endParaRPr lang="ru-RU"/>
          </a:p>
        </c:txPr>
        <c:crossAx val="117851648"/>
        <c:crosses val="autoZero"/>
        <c:auto val="1"/>
        <c:lblAlgn val="ctr"/>
        <c:lblOffset val="100"/>
      </c:catAx>
      <c:valAx>
        <c:axId val="117851648"/>
        <c:scaling>
          <c:orientation val="minMax"/>
        </c:scaling>
        <c:delete val="1"/>
        <c:axPos val="l"/>
        <c:numFmt formatCode="General" sourceLinked="1"/>
        <c:tickLblPos val="none"/>
        <c:crossAx val="11785011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3.9220483972695321E-2"/>
          <c:y val="0.12679243403044749"/>
          <c:w val="0.93362687327698324"/>
          <c:h val="0.79411939539725396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spPr>
              <a:solidFill>
                <a:srgbClr val="0070C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ACE8-48AF-958E-9148B30A0686}"/>
              </c:ext>
            </c:extLst>
          </c:dPt>
          <c:dPt>
            <c:idx val="1"/>
            <c:spPr>
              <a:solidFill>
                <a:srgbClr val="0070C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CE8-48AF-958E-9148B30A0686}"/>
              </c:ext>
            </c:extLst>
          </c:dPt>
          <c:dPt>
            <c:idx val="2"/>
            <c:spPr>
              <a:solidFill>
                <a:srgbClr val="00B0F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ACE8-48AF-958E-9148B30A0686}"/>
              </c:ext>
            </c:extLst>
          </c:dPt>
          <c:dPt>
            <c:idx val="3"/>
            <c:spPr>
              <a:solidFill>
                <a:srgbClr val="00B0F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CE8-48AF-958E-9148B30A0686}"/>
              </c:ext>
            </c:extLst>
          </c:dPt>
          <c:dPt>
            <c:idx val="4"/>
            <c:spPr>
              <a:solidFill>
                <a:srgbClr val="00B0F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ACE8-48AF-958E-9148B30A0686}"/>
              </c:ext>
            </c:extLst>
          </c:dPt>
          <c:dPt>
            <c:idx val="5"/>
            <c:spPr>
              <a:solidFill>
                <a:srgbClr val="FF9933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CE8-48AF-958E-9148B30A0686}"/>
              </c:ext>
            </c:extLst>
          </c:dPt>
          <c:dPt>
            <c:idx val="6"/>
            <c:spPr>
              <a:solidFill>
                <a:srgbClr val="FF9933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ACE8-48AF-958E-9148B30A0686}"/>
              </c:ext>
            </c:extLst>
          </c:dPt>
          <c:dPt>
            <c:idx val="7"/>
            <c:spPr>
              <a:solidFill>
                <a:srgbClr val="FF9933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ACE8-48AF-958E-9148B30A0686}"/>
              </c:ext>
            </c:extLst>
          </c:dPt>
          <c:dPt>
            <c:idx val="8"/>
            <c:spPr>
              <a:solidFill>
                <a:srgbClr val="FFC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ACE8-48AF-958E-9148B30A0686}"/>
              </c:ext>
            </c:extLst>
          </c:dPt>
          <c:dPt>
            <c:idx val="9"/>
            <c:spPr>
              <a:solidFill>
                <a:srgbClr val="00B0F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ACE8-48AF-958E-9148B30A0686}"/>
              </c:ext>
            </c:extLst>
          </c:dPt>
          <c:dPt>
            <c:idx val="10"/>
            <c:spPr>
              <a:solidFill>
                <a:srgbClr val="00B0F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ACE8-48AF-958E-9148B30A0686}"/>
              </c:ext>
            </c:extLst>
          </c:dPt>
          <c:dPt>
            <c:idx val="11"/>
            <c:spPr>
              <a:solidFill>
                <a:srgbClr val="0070C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ACE8-48AF-958E-9148B30A0686}"/>
              </c:ext>
            </c:extLst>
          </c:dPt>
          <c:dLbls>
            <c:spPr>
              <a:solidFill>
                <a:schemeClr val="bg1"/>
              </a:solidFill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txPr>
              <a:bodyPr/>
              <a:lstStyle/>
              <a:p>
                <a:pPr>
                  <a:defRPr sz="600" b="1"/>
                </a:pPr>
                <a:endParaRPr lang="ru-RU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Лист1!$A$2:$A$13</c:f>
              <c:strCache>
                <c:ptCount val="12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  <c:pt idx="8">
                  <c:v>сентябрь</c:v>
                </c:pt>
                <c:pt idx="9">
                  <c:v>октябрь</c:v>
                </c:pt>
                <c:pt idx="10">
                  <c:v>ноябрь</c:v>
                </c:pt>
                <c:pt idx="11">
                  <c:v>декабрь</c:v>
                </c:pt>
              </c:strCache>
            </c:strRef>
          </c:cat>
          <c:val>
            <c:numRef>
              <c:f>Лист1!$B$2:$B$13</c:f>
              <c:numCache>
                <c:formatCode>General</c:formatCode>
                <c:ptCount val="12"/>
                <c:pt idx="0">
                  <c:v>-36.5</c:v>
                </c:pt>
                <c:pt idx="1">
                  <c:v>-36.200000000000003</c:v>
                </c:pt>
                <c:pt idx="2">
                  <c:v>-32</c:v>
                </c:pt>
                <c:pt idx="3">
                  <c:v>-16.8</c:v>
                </c:pt>
                <c:pt idx="4">
                  <c:v>-3.3</c:v>
                </c:pt>
                <c:pt idx="5">
                  <c:v>5</c:v>
                </c:pt>
                <c:pt idx="6">
                  <c:v>10.3</c:v>
                </c:pt>
                <c:pt idx="7">
                  <c:v>8.6</c:v>
                </c:pt>
                <c:pt idx="8">
                  <c:v>1.2</c:v>
                </c:pt>
                <c:pt idx="9">
                  <c:v>-15.2</c:v>
                </c:pt>
                <c:pt idx="10">
                  <c:v>-25.1</c:v>
                </c:pt>
                <c:pt idx="11">
                  <c:v>-33.4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ACE8-48AF-958E-9148B30A0686}"/>
            </c:ext>
          </c:extLst>
        </c:ser>
        <c:dLbls>
          <c:showVal val="1"/>
        </c:dLbls>
        <c:gapWidth val="38"/>
        <c:overlap val="62"/>
        <c:axId val="117897856"/>
        <c:axId val="117903744"/>
      </c:barChart>
      <c:catAx>
        <c:axId val="117897856"/>
        <c:scaling>
          <c:orientation val="minMax"/>
        </c:scaling>
        <c:axPos val="b"/>
        <c:numFmt formatCode="General" sourceLinked="0"/>
        <c:tickLblPos val="high"/>
        <c:txPr>
          <a:bodyPr/>
          <a:lstStyle/>
          <a:p>
            <a:pPr>
              <a:defRPr sz="500">
                <a:solidFill>
                  <a:schemeClr val="bg1">
                    <a:lumMod val="50000"/>
                  </a:schemeClr>
                </a:solidFill>
              </a:defRPr>
            </a:pPr>
            <a:endParaRPr lang="ru-RU"/>
          </a:p>
        </c:txPr>
        <c:crossAx val="117903744"/>
        <c:crosses val="autoZero"/>
        <c:auto val="1"/>
        <c:lblAlgn val="ctr"/>
        <c:lblOffset val="100"/>
      </c:catAx>
      <c:valAx>
        <c:axId val="117903744"/>
        <c:scaling>
          <c:orientation val="minMax"/>
        </c:scaling>
        <c:delete val="1"/>
        <c:axPos val="l"/>
        <c:numFmt formatCode="General" sourceLinked="1"/>
        <c:tickLblPos val="none"/>
        <c:crossAx val="117897856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dPt>
            <c:idx val="0"/>
            <c:spPr>
              <a:solidFill>
                <a:schemeClr val="tx2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1B77-401B-8CED-3D183DDD708E}"/>
              </c:ext>
            </c:extLst>
          </c:dPt>
          <c:dPt>
            <c:idx val="1"/>
            <c:spPr>
              <a:solidFill>
                <a:schemeClr val="accent1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B77-401B-8CED-3D183DDD708E}"/>
              </c:ext>
            </c:extLst>
          </c:dPt>
          <c:dPt>
            <c:idx val="2"/>
            <c:spPr>
              <a:solidFill>
                <a:schemeClr val="accent1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1B77-401B-8CED-3D183DDD708E}"/>
              </c:ext>
            </c:extLst>
          </c:dPt>
          <c:dPt>
            <c:idx val="5"/>
            <c:spPr>
              <a:solidFill>
                <a:schemeClr val="accent1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B77-401B-8CED-3D183DDD708E}"/>
              </c:ext>
            </c:extLst>
          </c:dPt>
          <c:dPt>
            <c:idx val="6"/>
            <c:spPr>
              <a:solidFill>
                <a:schemeClr val="accent1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1B77-401B-8CED-3D183DDD708E}"/>
              </c:ext>
            </c:extLst>
          </c:dPt>
          <c:dPt>
            <c:idx val="10"/>
            <c:spPr>
              <a:solidFill>
                <a:schemeClr val="tx2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B77-401B-8CED-3D183DDD708E}"/>
              </c:ext>
            </c:extLst>
          </c:dPt>
          <c:dPt>
            <c:idx val="11"/>
            <c:spPr>
              <a:solidFill>
                <a:schemeClr val="tx2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1B77-401B-8CED-3D183DDD708E}"/>
              </c:ext>
            </c:extLst>
          </c:dPt>
          <c:dLbls>
            <c:spPr>
              <a:solidFill>
                <a:schemeClr val="bg1"/>
              </a:solidFill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txPr>
              <a:bodyPr/>
              <a:lstStyle/>
              <a:p>
                <a:pPr>
                  <a:defRPr sz="600" b="1"/>
                </a:pPr>
                <a:endParaRPr lang="ru-RU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Лист1!$A$2:$A$13</c:f>
              <c:strCache>
                <c:ptCount val="12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  <c:pt idx="8">
                  <c:v>сентябрь</c:v>
                </c:pt>
                <c:pt idx="9">
                  <c:v>октябрь</c:v>
                </c:pt>
                <c:pt idx="10">
                  <c:v>ноябрь</c:v>
                </c:pt>
                <c:pt idx="11">
                  <c:v>декабрь</c:v>
                </c:pt>
              </c:strCache>
            </c:strRef>
          </c:cat>
          <c:val>
            <c:numRef>
              <c:f>Лист1!$B$2:$B$13</c:f>
              <c:numCache>
                <c:formatCode>General</c:formatCode>
                <c:ptCount val="12"/>
                <c:pt idx="0">
                  <c:v>8</c:v>
                </c:pt>
                <c:pt idx="1">
                  <c:v>15</c:v>
                </c:pt>
                <c:pt idx="2">
                  <c:v>13</c:v>
                </c:pt>
                <c:pt idx="3">
                  <c:v>10</c:v>
                </c:pt>
                <c:pt idx="4">
                  <c:v>11</c:v>
                </c:pt>
                <c:pt idx="5">
                  <c:v>12</c:v>
                </c:pt>
                <c:pt idx="6">
                  <c:v>11</c:v>
                </c:pt>
                <c:pt idx="7">
                  <c:v>10</c:v>
                </c:pt>
                <c:pt idx="8">
                  <c:v>11</c:v>
                </c:pt>
                <c:pt idx="9">
                  <c:v>12</c:v>
                </c:pt>
                <c:pt idx="10">
                  <c:v>17</c:v>
                </c:pt>
                <c:pt idx="11">
                  <c:v>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1B77-401B-8CED-3D183DDD708E}"/>
            </c:ext>
          </c:extLst>
        </c:ser>
        <c:dLbls>
          <c:showVal val="1"/>
        </c:dLbls>
        <c:gapWidth val="38"/>
        <c:overlap val="62"/>
        <c:axId val="135344512"/>
        <c:axId val="135346048"/>
      </c:barChart>
      <c:catAx>
        <c:axId val="135344512"/>
        <c:scaling>
          <c:orientation val="minMax"/>
        </c:scaling>
        <c:axPos val="b"/>
        <c:numFmt formatCode="General" sourceLinked="0"/>
        <c:tickLblPos val="high"/>
        <c:txPr>
          <a:bodyPr/>
          <a:lstStyle/>
          <a:p>
            <a:pPr>
              <a:defRPr sz="500" b="0">
                <a:solidFill>
                  <a:schemeClr val="bg1">
                    <a:lumMod val="50000"/>
                  </a:schemeClr>
                </a:solidFill>
              </a:defRPr>
            </a:pPr>
            <a:endParaRPr lang="ru-RU"/>
          </a:p>
        </c:txPr>
        <c:crossAx val="135346048"/>
        <c:crosses val="autoZero"/>
        <c:auto val="1"/>
        <c:lblAlgn val="ctr"/>
        <c:lblOffset val="100"/>
      </c:catAx>
      <c:valAx>
        <c:axId val="135346048"/>
        <c:scaling>
          <c:orientation val="minMax"/>
        </c:scaling>
        <c:delete val="1"/>
        <c:axPos val="l"/>
        <c:numFmt formatCode="General" sourceLinked="1"/>
        <c:tickLblPos val="none"/>
        <c:crossAx val="13534451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40044501536228388"/>
          <c:y val="7.3800847929109722E-2"/>
          <c:w val="0.44850608411578047"/>
          <c:h val="0.39194284174000166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0"/>
            <c:spPr>
              <a:solidFill>
                <a:srgbClr val="0070C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620D-407B-AE60-22487A17996C}"/>
              </c:ext>
            </c:extLst>
          </c:dPt>
          <c:dPt>
            <c:idx val="1"/>
            <c:spPr>
              <a:solidFill>
                <a:srgbClr val="00B0F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20D-407B-AE60-22487A17996C}"/>
              </c:ext>
            </c:extLst>
          </c:dPt>
          <c:dPt>
            <c:idx val="2"/>
            <c:spPr>
              <a:solidFill>
                <a:srgbClr val="00B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620D-407B-AE60-22487A17996C}"/>
              </c:ext>
            </c:extLst>
          </c:dPt>
          <c:dPt>
            <c:idx val="3"/>
            <c:spPr>
              <a:solidFill>
                <a:srgbClr val="46C246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20D-407B-AE60-22487A17996C}"/>
              </c:ext>
            </c:extLst>
          </c:dPt>
          <c:dPt>
            <c:idx val="4"/>
            <c:explosion val="2"/>
            <c:spPr>
              <a:solidFill>
                <a:srgbClr val="92D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620D-407B-AE60-22487A17996C}"/>
              </c:ext>
            </c:extLst>
          </c:dPt>
          <c:dPt>
            <c:idx val="5"/>
            <c:spPr>
              <a:solidFill>
                <a:srgbClr val="7030A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20D-407B-AE60-22487A17996C}"/>
              </c:ext>
            </c:extLst>
          </c:dPt>
          <c:dPt>
            <c:idx val="6"/>
            <c:spPr>
              <a:solidFill>
                <a:srgbClr val="00206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620D-407B-AE60-22487A17996C}"/>
              </c:ext>
            </c:extLst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500" b="1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</c:dLbl>
            <c:dLbl>
              <c:idx val="1"/>
              <c:layout>
                <c:manualLayout>
                  <c:x val="-0.15803384121754591"/>
                  <c:y val="6.0555350635946831E-2"/>
                </c:manualLayout>
              </c:layout>
              <c:dLblPos val="bestFit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620D-407B-AE60-22487A17996C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9.0468265665036747E-3"/>
                  <c:y val="-2.1782175615423751E-2"/>
                </c:manualLayout>
              </c:layout>
              <c:dLblPos val="bestFit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620D-407B-AE60-22487A17996C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6.1344732971503793E-2"/>
                  <c:y val="-2.1782175615423751E-2"/>
                </c:manualLayout>
              </c:layout>
              <c:dLblPos val="bestFit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620D-407B-AE60-22487A17996C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0.13877426207205021"/>
                  <c:y val="-2.0767604517031739E-2"/>
                </c:manualLayout>
              </c:layout>
              <c:dLblPos val="bestFit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620D-407B-AE60-22487A17996C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.12626169003214824"/>
                  <c:y val="-2.0391302024148211E-2"/>
                </c:manualLayout>
              </c:layout>
              <c:dLblPos val="bestFit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620D-407B-AE60-22487A17996C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0.15738013963232203"/>
                  <c:y val="1.1598790575177704E-2"/>
                </c:manualLayout>
              </c:layout>
              <c:dLblPos val="bestFit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620D-407B-AE60-22487A17996C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5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dLblPos val="bestFit"/>
            <c:showVal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русские</c:v>
                </c:pt>
                <c:pt idx="1">
                  <c:v>украинцы</c:v>
                </c:pt>
                <c:pt idx="2">
                  <c:v>армяне</c:v>
                </c:pt>
                <c:pt idx="3">
                  <c:v>белорусы</c:v>
                </c:pt>
                <c:pt idx="4">
                  <c:v>узбеки</c:v>
                </c:pt>
                <c:pt idx="5">
                  <c:v>прочие</c:v>
                </c:pt>
                <c:pt idx="6">
                  <c:v>татары</c:v>
                </c:pt>
              </c:strCache>
            </c:strRef>
          </c:cat>
          <c:val>
            <c:numRef>
              <c:f>Лист1!$B$2:$B$8</c:f>
              <c:numCache>
                <c:formatCode>0.00%</c:formatCode>
                <c:ptCount val="7"/>
                <c:pt idx="0">
                  <c:v>0.95800000000000041</c:v>
                </c:pt>
                <c:pt idx="1">
                  <c:v>1.2E-2</c:v>
                </c:pt>
                <c:pt idx="2">
                  <c:v>7.5000000000000058E-3</c:v>
                </c:pt>
                <c:pt idx="3">
                  <c:v>1.8000000000000017E-3</c:v>
                </c:pt>
                <c:pt idx="4">
                  <c:v>1.6000000000000009E-3</c:v>
                </c:pt>
                <c:pt idx="5">
                  <c:v>1.8100000000000015E-2</c:v>
                </c:pt>
                <c:pt idx="6">
                  <c:v>1.1999999999999999E-3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620D-407B-AE60-22487A17996C}"/>
            </c:ext>
          </c:extLst>
        </c:ser>
        <c:dLbls>
          <c:showVal val="1"/>
        </c:dLbls>
        <c:firstSliceAng val="0"/>
      </c:pieChart>
    </c:plotArea>
    <c:legend>
      <c:legendPos val="l"/>
      <c:layout>
        <c:manualLayout>
          <c:xMode val="edge"/>
          <c:yMode val="edge"/>
          <c:x val="8.6636221889571249E-2"/>
          <c:y val="2.8414999881721002E-2"/>
          <c:w val="0.33858004982250689"/>
          <c:h val="0.50868299384335758"/>
        </c:manualLayout>
      </c:layout>
      <c:txPr>
        <a:bodyPr/>
        <a:lstStyle/>
        <a:p>
          <a:pPr>
            <a:defRPr sz="700">
              <a:solidFill>
                <a:schemeClr val="bg1">
                  <a:lumMod val="50000"/>
                </a:schemeClr>
              </a:solidFill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9933"/>
            </a:solidFill>
          </c:spPr>
          <c:dLbls>
            <c:spPr>
              <a:solidFill>
                <a:schemeClr val="bg1"/>
              </a:solidFill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txPr>
              <a:bodyPr/>
              <a:lstStyle/>
              <a:p>
                <a:pPr>
                  <a:defRPr sz="600" b="1"/>
                </a:pPr>
                <a:endParaRPr lang="ru-RU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13517</c:v>
                </c:pt>
                <c:pt idx="1">
                  <c:v>13200</c:v>
                </c:pt>
                <c:pt idx="2">
                  <c:v>13260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72D-4E87-A3FD-8DF087F59708}"/>
            </c:ext>
          </c:extLst>
        </c:ser>
        <c:dLbls>
          <c:showVal val="1"/>
        </c:dLbls>
        <c:gapWidth val="38"/>
        <c:overlap val="62"/>
        <c:axId val="135545984"/>
        <c:axId val="135547520"/>
      </c:barChart>
      <c:catAx>
        <c:axId val="135545984"/>
        <c:scaling>
          <c:orientation val="minMax"/>
        </c:scaling>
        <c:axPos val="b"/>
        <c:numFmt formatCode="General" sourceLinked="1"/>
        <c:tickLblPos val="high"/>
        <c:txPr>
          <a:bodyPr/>
          <a:lstStyle/>
          <a:p>
            <a:pPr>
              <a:defRPr sz="600" b="0">
                <a:solidFill>
                  <a:schemeClr val="bg1">
                    <a:lumMod val="50000"/>
                  </a:schemeClr>
                </a:solidFill>
              </a:defRPr>
            </a:pPr>
            <a:endParaRPr lang="ru-RU"/>
          </a:p>
        </c:txPr>
        <c:crossAx val="135547520"/>
        <c:crosses val="autoZero"/>
        <c:auto val="1"/>
        <c:lblAlgn val="ctr"/>
        <c:lblOffset val="100"/>
      </c:catAx>
      <c:valAx>
        <c:axId val="135547520"/>
        <c:scaling>
          <c:orientation val="minMax"/>
        </c:scaling>
        <c:delete val="1"/>
        <c:axPos val="l"/>
        <c:numFmt formatCode="General" sourceLinked="1"/>
        <c:tickLblPos val="none"/>
        <c:crossAx val="135545984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76321"/>
            </a:solidFill>
          </c:spPr>
          <c:dLbls>
            <c:spPr>
              <a:solidFill>
                <a:schemeClr val="bg1"/>
              </a:solidFill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txPr>
              <a:bodyPr/>
              <a:lstStyle/>
              <a:p>
                <a:pPr>
                  <a:defRPr sz="600" b="1"/>
                </a:pPr>
                <a:endParaRPr lang="ru-RU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148</c:v>
                </c:pt>
                <c:pt idx="1">
                  <c:v>146</c:v>
                </c:pt>
                <c:pt idx="2">
                  <c:v>72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479-431B-90DA-FFE9CECEEEAF}"/>
            </c:ext>
          </c:extLst>
        </c:ser>
        <c:dLbls>
          <c:showVal val="1"/>
        </c:dLbls>
        <c:gapWidth val="38"/>
        <c:overlap val="62"/>
        <c:axId val="135711360"/>
        <c:axId val="135725440"/>
      </c:barChart>
      <c:catAx>
        <c:axId val="135711360"/>
        <c:scaling>
          <c:orientation val="minMax"/>
        </c:scaling>
        <c:axPos val="b"/>
        <c:numFmt formatCode="General" sourceLinked="1"/>
        <c:tickLblPos val="high"/>
        <c:txPr>
          <a:bodyPr/>
          <a:lstStyle/>
          <a:p>
            <a:pPr>
              <a:defRPr sz="600" b="0">
                <a:solidFill>
                  <a:schemeClr val="bg1">
                    <a:lumMod val="50000"/>
                  </a:schemeClr>
                </a:solidFill>
              </a:defRPr>
            </a:pPr>
            <a:endParaRPr lang="ru-RU"/>
          </a:p>
        </c:txPr>
        <c:crossAx val="135725440"/>
        <c:crosses val="autoZero"/>
        <c:auto val="1"/>
        <c:lblAlgn val="ctr"/>
        <c:lblOffset val="100"/>
      </c:catAx>
      <c:valAx>
        <c:axId val="135725440"/>
        <c:scaling>
          <c:orientation val="minMax"/>
        </c:scaling>
        <c:delete val="1"/>
        <c:axPos val="l"/>
        <c:numFmt formatCode="General" sourceLinked="1"/>
        <c:tickLblPos val="none"/>
        <c:crossAx val="135711360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C000"/>
            </a:solidFill>
          </c:spPr>
          <c:dLbls>
            <c:spPr>
              <a:solidFill>
                <a:schemeClr val="bg1"/>
              </a:solidFill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txPr>
              <a:bodyPr/>
              <a:lstStyle/>
              <a:p>
                <a:pPr>
                  <a:defRPr sz="600" b="1"/>
                </a:pPr>
                <a:endParaRPr lang="ru-RU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1.1000000000000001</c:v>
                </c:pt>
                <c:pt idx="1">
                  <c:v>1</c:v>
                </c:pt>
                <c:pt idx="2">
                  <c:v>0.5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178-4B43-A39C-AD302AE35D35}"/>
            </c:ext>
          </c:extLst>
        </c:ser>
        <c:dLbls>
          <c:showVal val="1"/>
        </c:dLbls>
        <c:gapWidth val="38"/>
        <c:overlap val="62"/>
        <c:axId val="135749632"/>
        <c:axId val="135751168"/>
      </c:barChart>
      <c:catAx>
        <c:axId val="135749632"/>
        <c:scaling>
          <c:orientation val="minMax"/>
        </c:scaling>
        <c:axPos val="b"/>
        <c:numFmt formatCode="General" sourceLinked="1"/>
        <c:tickLblPos val="high"/>
        <c:txPr>
          <a:bodyPr/>
          <a:lstStyle/>
          <a:p>
            <a:pPr>
              <a:defRPr sz="600" b="0">
                <a:solidFill>
                  <a:schemeClr val="bg1">
                    <a:lumMod val="50000"/>
                  </a:schemeClr>
                </a:solidFill>
              </a:defRPr>
            </a:pPr>
            <a:endParaRPr lang="ru-RU"/>
          </a:p>
        </c:txPr>
        <c:crossAx val="135751168"/>
        <c:crosses val="autoZero"/>
        <c:auto val="1"/>
        <c:lblAlgn val="ctr"/>
        <c:lblOffset val="100"/>
      </c:catAx>
      <c:valAx>
        <c:axId val="135751168"/>
        <c:scaling>
          <c:orientation val="minMax"/>
        </c:scaling>
        <c:delete val="1"/>
        <c:axPos val="l"/>
        <c:numFmt formatCode="General" sourceLinked="1"/>
        <c:tickLblPos val="none"/>
        <c:crossAx val="13574963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F5A774-4DD1-4601-A65A-218A99F59CF2}" type="datetimeFigureOut">
              <a:rPr lang="ru-RU" smtClean="0"/>
              <a:pPr/>
              <a:t>22.06.2020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9BB3B2-7B7D-432B-A61C-E860BFD41BD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967303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2931CA-67C2-4BDF-8A56-6E623DDCC5CA}" type="datetimeFigureOut">
              <a:rPr lang="ru-RU" smtClean="0"/>
              <a:pPr/>
              <a:t>22.06.2020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DA1F7F-8828-4E5E-8898-4A76F6116AB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641616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A1F7F-8828-4E5E-8898-4A76F6116AB1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715665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A1F7F-8828-4E5E-8898-4A76F6116AB1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715665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A1F7F-8828-4E5E-8898-4A76F6116AB1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715665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A1F7F-8828-4E5E-8898-4A76F6116AB1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715665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A1F7F-8828-4E5E-8898-4A76F6116AB1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715665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A1F7F-8828-4E5E-8898-4A76F6116AB1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715665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A1F7F-8828-4E5E-8898-4A76F6116AB1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715665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A1F7F-8828-4E5E-8898-4A76F6116AB1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715665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A1F7F-8828-4E5E-8898-4A76F6116AB1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715665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A1F7F-8828-4E5E-8898-4A76F6116AB1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715665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A1F7F-8828-4E5E-8898-4A76F6116AB1}" type="slidenum">
              <a:rPr lang="ru-RU" smtClean="0"/>
              <a:pPr/>
              <a:t>22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71566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A1F7F-8828-4E5E-8898-4A76F6116AB1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715665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A1F7F-8828-4E5E-8898-4A76F6116AB1}" type="slidenum">
              <a:rPr lang="ru-RU" smtClean="0"/>
              <a:pPr/>
              <a:t>23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715665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A1F7F-8828-4E5E-8898-4A76F6116AB1}" type="slidenum">
              <a:rPr lang="ru-RU" smtClean="0"/>
              <a:pPr/>
              <a:t>25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715665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A1F7F-8828-4E5E-8898-4A76F6116AB1}" type="slidenum">
              <a:rPr lang="ru-RU" smtClean="0"/>
              <a:pPr/>
              <a:t>26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715665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A1F7F-8828-4E5E-8898-4A76F6116AB1}" type="slidenum">
              <a:rPr lang="ru-RU" smtClean="0"/>
              <a:pPr/>
              <a:t>27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715665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A1F7F-8828-4E5E-8898-4A76F6116AB1}" type="slidenum">
              <a:rPr lang="ru-RU" smtClean="0"/>
              <a:pPr/>
              <a:t>28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715665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A1F7F-8828-4E5E-8898-4A76F6116AB1}" type="slidenum">
              <a:rPr lang="ru-RU" smtClean="0"/>
              <a:pPr/>
              <a:t>29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715665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A1F7F-8828-4E5E-8898-4A76F6116AB1}" type="slidenum">
              <a:rPr lang="ru-RU" smtClean="0"/>
              <a:pPr/>
              <a:t>31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715665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A1F7F-8828-4E5E-8898-4A76F6116AB1}" type="slidenum">
              <a:rPr lang="ru-RU" smtClean="0"/>
              <a:pPr/>
              <a:t>32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715665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A1F7F-8828-4E5E-8898-4A76F6116AB1}" type="slidenum">
              <a:rPr lang="ru-RU" smtClean="0"/>
              <a:pPr/>
              <a:t>34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715665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A1F7F-8828-4E5E-8898-4A76F6116AB1}" type="slidenum">
              <a:rPr lang="ru-RU" smtClean="0"/>
              <a:pPr/>
              <a:t>35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715665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A1F7F-8828-4E5E-8898-4A76F6116AB1}" type="slidenum">
              <a:rPr lang="ru-RU" smtClean="0"/>
              <a:pPr/>
              <a:t>5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715665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A1F7F-8828-4E5E-8898-4A76F6116AB1}" type="slidenum">
              <a:rPr lang="ru-RU" smtClean="0"/>
              <a:pPr/>
              <a:t>36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715665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A1F7F-8828-4E5E-8898-4A76F6116AB1}" type="slidenum">
              <a:rPr lang="ru-RU" smtClean="0"/>
              <a:pPr/>
              <a:t>37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7156655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A1F7F-8828-4E5E-8898-4A76F6116AB1}" type="slidenum">
              <a:rPr lang="ru-RU" smtClean="0"/>
              <a:pPr/>
              <a:t>38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7156655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A1F7F-8828-4E5E-8898-4A76F6116AB1}" type="slidenum">
              <a:rPr lang="ru-RU" smtClean="0"/>
              <a:pPr/>
              <a:t>39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7156655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A1F7F-8828-4E5E-8898-4A76F6116AB1}" type="slidenum">
              <a:rPr lang="ru-RU" smtClean="0"/>
              <a:pPr/>
              <a:t>40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7156655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A1F7F-8828-4E5E-8898-4A76F6116AB1}" type="slidenum">
              <a:rPr lang="ru-RU" smtClean="0"/>
              <a:pPr/>
              <a:t>41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7156655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A1F7F-8828-4E5E-8898-4A76F6116AB1}" type="slidenum">
              <a:rPr lang="ru-RU" smtClean="0"/>
              <a:pPr/>
              <a:t>42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7156655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A1F7F-8828-4E5E-8898-4A76F6116AB1}" type="slidenum">
              <a:rPr lang="ru-RU" smtClean="0"/>
              <a:pPr/>
              <a:t>43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7156655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A1F7F-8828-4E5E-8898-4A76F6116AB1}" type="slidenum">
              <a:rPr lang="ru-RU" smtClean="0"/>
              <a:pPr/>
              <a:t>44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7156655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A1F7F-8828-4E5E-8898-4A76F6116AB1}" type="slidenum">
              <a:rPr lang="ru-RU" smtClean="0"/>
              <a:pPr/>
              <a:t>45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715665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A1F7F-8828-4E5E-8898-4A76F6116AB1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715665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A1F7F-8828-4E5E-8898-4A76F6116AB1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715665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A1F7F-8828-4E5E-8898-4A76F6116AB1}" type="slidenum">
              <a:rPr lang="ru-RU" smtClean="0"/>
              <a:pPr/>
              <a:t>8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715665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A1F7F-8828-4E5E-8898-4A76F6116AB1}" type="slidenum">
              <a:rPr lang="ru-RU" smtClean="0"/>
              <a:pPr/>
              <a:t>9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715665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следующий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A1F7F-8828-4E5E-8898-4A76F6116AB1}" type="slidenum">
              <a:rPr lang="ru-RU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715665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A1F7F-8828-4E5E-8898-4A76F6116AB1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71566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22.06.2020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22.06.2020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22.06.2020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22.06.2020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22.06.2020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22.06.2020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22.06.2020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22.06.2020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22.06.2020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22.06.2020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22.06.2020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22.06.2020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5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6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2.jpeg"/><Relationship Id="rId7" Type="http://schemas.openxmlformats.org/officeDocument/2006/relationships/image" Target="../media/image20.jpe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microsoft.com/office/2007/relationships/hdphoto" Target="../media/hdphoto1.wdp"/><Relationship Id="rId10" Type="http://schemas.openxmlformats.org/officeDocument/2006/relationships/image" Target="../media/image23.jpeg"/><Relationship Id="rId4" Type="http://schemas.openxmlformats.org/officeDocument/2006/relationships/image" Target="../media/image3.png"/><Relationship Id="rId9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jpeg"/><Relationship Id="rId7" Type="http://schemas.openxmlformats.org/officeDocument/2006/relationships/chart" Target="../charts/chart19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8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1.jpeg"/><Relationship Id="rId4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.png"/><Relationship Id="rId4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1.jpeg"/><Relationship Id="rId4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1.jpeg"/><Relationship Id="rId4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1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9.jpeg"/><Relationship Id="rId4" Type="http://schemas.openxmlformats.org/officeDocument/2006/relationships/image" Target="../media/image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9.jpeg"/><Relationship Id="rId4" Type="http://schemas.openxmlformats.org/officeDocument/2006/relationships/image" Target="../media/image2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2.jpe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.jpe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chart" Target="../charts/chart1.xml"/><Relationship Id="rId7" Type="http://schemas.openxmlformats.org/officeDocument/2006/relationships/image" Target="../media/image11.jpe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2.jpeg"/><Relationship Id="rId9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chart" Target="../charts/chart2.xm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chart" Target="../charts/chart4.xml"/><Relationship Id="rId10" Type="http://schemas.openxmlformats.org/officeDocument/2006/relationships/image" Target="../media/image4.png"/><Relationship Id="rId4" Type="http://schemas.openxmlformats.org/officeDocument/2006/relationships/chart" Target="../charts/chart3.xml"/><Relationship Id="rId9" Type="http://schemas.openxmlformats.org/officeDocument/2006/relationships/chart" Target="../charts/char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chart" Target="../charts/chart6.xml"/><Relationship Id="rId7" Type="http://schemas.openxmlformats.org/officeDocument/2006/relationships/chart" Target="../charts/chart9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2.xml"/><Relationship Id="rId3" Type="http://schemas.openxmlformats.org/officeDocument/2006/relationships/image" Target="../media/image2.jpeg"/><Relationship Id="rId7" Type="http://schemas.openxmlformats.org/officeDocument/2006/relationships/chart" Target="../charts/chart1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0.xml"/><Relationship Id="rId11" Type="http://schemas.openxmlformats.org/officeDocument/2006/relationships/image" Target="../media/image4.png"/><Relationship Id="rId5" Type="http://schemas.microsoft.com/office/2007/relationships/hdphoto" Target="../media/hdphoto1.wdp"/><Relationship Id="rId10" Type="http://schemas.openxmlformats.org/officeDocument/2006/relationships/chart" Target="../charts/chart14.xml"/><Relationship Id="rId4" Type="http://schemas.openxmlformats.org/officeDocument/2006/relationships/image" Target="../media/image3.png"/><Relationship Id="rId9" Type="http://schemas.openxmlformats.org/officeDocument/2006/relationships/chart" Target="../charts/char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43808" y="1347614"/>
            <a:ext cx="6332559" cy="2376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3119457" y="2115601"/>
            <a:ext cx="60486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ru-RU" sz="2400">
                <a:solidFill>
                  <a:srgbClr val="007E39"/>
                </a:solidFill>
                <a:latin typeface="Impact" pitchFamily="34" charset="0"/>
              </a:rPr>
              <a:t>ИНВЕСТИЦИОННЫЕ ПРЕДЛОЖЕНИЯ </a:t>
            </a:r>
            <a:endParaRPr lang="ru-RU" sz="2400" dirty="0">
              <a:solidFill>
                <a:srgbClr val="007E39"/>
              </a:solidFill>
              <a:latin typeface="Impact" pitchFamily="34" charset="0"/>
            </a:endParaRPr>
          </a:p>
          <a:p>
            <a:pPr algn="just">
              <a:defRPr/>
            </a:pPr>
            <a:r>
              <a:rPr lang="ru-RU" sz="2400" dirty="0">
                <a:solidFill>
                  <a:srgbClr val="EEEAF2"/>
                </a:solidFill>
                <a:latin typeface="Impact" pitchFamily="34" charset="0"/>
              </a:rPr>
              <a:t>ХОХОЛЬСКОГО МУНИЦИПАЛЬНОГО РАЙОНА </a:t>
            </a:r>
          </a:p>
          <a:p>
            <a:pPr algn="just">
              <a:defRPr/>
            </a:pPr>
            <a:r>
              <a:rPr lang="ru-RU" sz="2400" dirty="0">
                <a:solidFill>
                  <a:srgbClr val="007E39"/>
                </a:solidFill>
                <a:latin typeface="Impact" pitchFamily="34" charset="0"/>
              </a:rPr>
              <a:t>ВОРОНЕЖСКОЙ ОБЛАСТИ 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33297" y="4749760"/>
            <a:ext cx="58520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chemeClr val="bg1">
                    <a:lumMod val="50000"/>
                  </a:schemeClr>
                </a:solidFill>
              </a:rPr>
              <a:t>АДМИНИСТРАЦИЯ  ХОХОЛЬСКОГО МУНИЦИПАЛЬНОГО РАЙОНА</a:t>
            </a:r>
          </a:p>
        </p:txBody>
      </p:sp>
    </p:spTree>
    <p:extLst>
      <p:ext uri="{BB962C8B-B14F-4D97-AF65-F5344CB8AC3E}">
        <p14:creationId xmlns="" xmlns:p14="http://schemas.microsoft.com/office/powerpoint/2010/main" val="2299484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4981915"/>
            <a:ext cx="9144000" cy="161328"/>
          </a:xfrm>
          <a:prstGeom prst="rect">
            <a:avLst/>
          </a:prstGeom>
          <a:solidFill>
            <a:srgbClr val="E13A0D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0" y="267494"/>
            <a:ext cx="9144000" cy="792088"/>
          </a:xfrm>
          <a:prstGeom prst="rect">
            <a:avLst/>
          </a:prstGeom>
          <a:blipFill dpi="0" rotWithShape="1">
            <a:blip r:embed="rId3" cstate="print">
              <a:alphaModFix amt="86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5131314"/>
            <a:ext cx="9144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24276" y="450846"/>
            <a:ext cx="3692678" cy="52322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00B0F0"/>
                </a:solidFill>
              </a:rPr>
              <a:t>ОСНОВНЫЕ ПОКАЗАТЕЛИ </a:t>
            </a:r>
          </a:p>
          <a:p>
            <a:r>
              <a:rPr lang="ru-RU" sz="1400" b="1" dirty="0">
                <a:solidFill>
                  <a:srgbClr val="00B0F0"/>
                </a:solidFill>
              </a:rPr>
              <a:t>СОЦИАЛЬНО - ЭКОНОМИЧЕСКОГО РАЗВИТИЯ</a:t>
            </a:r>
          </a:p>
        </p:txBody>
      </p:sp>
      <p:grpSp>
        <p:nvGrpSpPr>
          <p:cNvPr id="33" name="Группа 32"/>
          <p:cNvGrpSpPr/>
          <p:nvPr/>
        </p:nvGrpSpPr>
        <p:grpSpPr>
          <a:xfrm>
            <a:off x="4083574" y="450846"/>
            <a:ext cx="482004" cy="515970"/>
            <a:chOff x="4083574" y="450846"/>
            <a:chExt cx="482004" cy="515970"/>
          </a:xfrm>
        </p:grpSpPr>
        <p:pic>
          <p:nvPicPr>
            <p:cNvPr id="34" name="Picture 2" descr="http://megabook.ru/stream/mediapreview?Key=%D0%93%D0%B5%D1%80%D0%B0%D0%BB%D1%8C%D0%B4%D0%B8%D0%BA%D0%B0%20(%D1%84%D0%BE%D1%80%D0%BC%D1%8B%20%D1%89%D0%B8%D1%82%D0%BE%D0%B2)&amp;Width=654&amp;Height=654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backgroundRemoval t="22541" b="77869" l="60794" r="77302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8962" t="21414" r="20519" b="21874"/>
            <a:stretch/>
          </p:blipFill>
          <p:spPr bwMode="auto">
            <a:xfrm>
              <a:off x="4083574" y="450846"/>
              <a:ext cx="482004" cy="51597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/>
            <p:cNvSpPr txBox="1"/>
            <p:nvPr/>
          </p:nvSpPr>
          <p:spPr>
            <a:xfrm>
              <a:off x="4106407" y="540427"/>
              <a:ext cx="43633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000" dirty="0"/>
                <a:t>ГЕРБ</a:t>
              </a:r>
            </a:p>
          </p:txBody>
        </p:sp>
      </p:grpSp>
      <p:sp>
        <p:nvSpPr>
          <p:cNvPr id="12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3059832" y="4925657"/>
            <a:ext cx="1571727" cy="273844"/>
          </a:xfrm>
        </p:spPr>
        <p:txBody>
          <a:bodyPr/>
          <a:lstStyle/>
          <a:p>
            <a:fld id="{B19B0651-EE4F-4900-A07F-96A6BFA9D0F0}" type="slidenum">
              <a:rPr lang="ru-RU" sz="1050" b="1" smtClean="0">
                <a:solidFill>
                  <a:schemeClr val="bg1"/>
                </a:solidFill>
              </a:rPr>
              <a:pPr/>
              <a:t>10</a:t>
            </a:fld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36312" y="1059582"/>
            <a:ext cx="3471376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b="1" dirty="0">
                <a:solidFill>
                  <a:srgbClr val="F76321"/>
                </a:solidFill>
              </a:rPr>
              <a:t>ОБЪЕМ ИНВЕСТИЦИЙ В ОСНОВНОЙ КАПИТАЛ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946014283"/>
              </p:ext>
            </p:extLst>
          </p:nvPr>
        </p:nvGraphicFramePr>
        <p:xfrm>
          <a:off x="323527" y="1783625"/>
          <a:ext cx="3628333" cy="1370681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257747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164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7921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8406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2018</a:t>
                      </a:r>
                      <a:endParaRPr lang="ru-RU" sz="700" b="1" i="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2019</a:t>
                      </a:r>
                      <a:endParaRPr lang="ru-RU" sz="700" b="1" i="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Собственные средства</a:t>
                      </a:r>
                      <a:endParaRPr lang="ru-RU" sz="700" b="1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i="0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1226771</a:t>
                      </a:r>
                      <a:endParaRPr lang="ru-RU" sz="700" b="1" i="0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i="0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220954</a:t>
                      </a:r>
                      <a:endParaRPr lang="ru-RU" sz="700" b="1" i="0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Привлеченные средства, в том числе</a:t>
                      </a:r>
                      <a:endParaRPr lang="ru-RU" sz="700" b="1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i="0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215822</a:t>
                      </a:r>
                      <a:endParaRPr lang="ru-RU" sz="700" b="1" i="0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i="0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126523</a:t>
                      </a:r>
                      <a:endParaRPr lang="ru-RU" sz="700" b="1" i="0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Кредиты банков</a:t>
                      </a:r>
                      <a:endParaRPr lang="ru-RU" sz="700" b="1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i="0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167582</a:t>
                      </a:r>
                      <a:endParaRPr lang="ru-RU" sz="700" b="1" i="0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i="0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0</a:t>
                      </a:r>
                      <a:endParaRPr lang="ru-RU" sz="700" b="1" i="0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Бюджетные средства, в том числе</a:t>
                      </a:r>
                      <a:endParaRPr lang="ru-RU" sz="700" b="1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i="0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47407</a:t>
                      </a:r>
                      <a:endParaRPr lang="ru-RU" sz="700" b="1" i="0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i="0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65913</a:t>
                      </a:r>
                      <a:endParaRPr lang="ru-RU" sz="700" b="1" i="0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Из федерального бюджета</a:t>
                      </a:r>
                      <a:endParaRPr lang="ru-RU" sz="700" b="1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i="0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0</a:t>
                      </a:r>
                      <a:endParaRPr lang="ru-RU" sz="700" b="1" i="0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i="0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5518</a:t>
                      </a:r>
                      <a:endParaRPr lang="ru-RU" sz="700" b="1" i="0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effectLst/>
                          <a:latin typeface="Calibri"/>
                          <a:ea typeface="Calibri"/>
                          <a:cs typeface="Calibri"/>
                        </a:rPr>
                        <a:t>Средства</a:t>
                      </a:r>
                      <a:r>
                        <a:rPr lang="ru-RU" sz="700" b="1" baseline="0" dirty="0">
                          <a:effectLst/>
                          <a:latin typeface="Calibri"/>
                          <a:ea typeface="Calibri"/>
                          <a:cs typeface="Calibri"/>
                        </a:rPr>
                        <a:t> областного бюджета</a:t>
                      </a:r>
                      <a:endParaRPr lang="ru-RU" sz="700" b="1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i="0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29206</a:t>
                      </a:r>
                      <a:endParaRPr lang="ru-RU" sz="700" b="1" i="0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i="0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25971</a:t>
                      </a:r>
                      <a:endParaRPr lang="ru-RU" sz="700" b="1" i="0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effectLst/>
                          <a:latin typeface="Calibri"/>
                          <a:ea typeface="Calibri"/>
                          <a:cs typeface="Calibri"/>
                        </a:rPr>
                        <a:t>Средства муниципального бюджета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i="0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17974</a:t>
                      </a:r>
                      <a:endParaRPr lang="ru-RU" sz="700" b="1" i="0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i="0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34424</a:t>
                      </a:r>
                      <a:endParaRPr lang="ru-RU" sz="700" b="1" i="0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Прочие</a:t>
                      </a:r>
                      <a:endParaRPr lang="ru-RU" sz="700" b="1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i="0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648</a:t>
                      </a:r>
                      <a:endParaRPr lang="ru-RU" sz="700" b="1" i="0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i="0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1733</a:t>
                      </a:r>
                      <a:endParaRPr lang="ru-RU" sz="700" b="1" i="0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365460" y="1454693"/>
            <a:ext cx="2983509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ПО ИСТОЧНИКАМ ФИНАНСИРОВАНИЯ, ТЫС. РУБЛЕЙ</a:t>
            </a:r>
            <a:endParaRPr kumimoji="0" lang="ru-RU" sz="800" b="1" i="0" u="none" strike="noStrike" cap="none" normalizeH="0" baseline="0" dirty="0">
              <a:ln>
                <a:noFill/>
              </a:ln>
              <a:solidFill>
                <a:srgbClr val="00B0F0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5076056" y="1461801"/>
            <a:ext cx="335540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85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800" b="1" dirty="0">
                <a:solidFill>
                  <a:srgbClr val="00B0F0"/>
                </a:solidFill>
                <a:latin typeface="+mj-lt"/>
                <a:ea typeface="Calibri" pitchFamily="34" charset="0"/>
                <a:cs typeface="Times New Roman" pitchFamily="18" charset="0"/>
              </a:rPr>
              <a:t>ПО ВИДАМ ЭКОНОМИЧЕСКОЙ ДЕЯТЕЛЬНОСТИ, ТЫС. РУБЛЕЙ</a:t>
            </a:r>
            <a:endParaRPr kumimoji="0" lang="ru-RU" sz="800" b="1" i="0" u="none" strike="noStrike" cap="none" normalizeH="0" baseline="0" dirty="0">
              <a:ln>
                <a:noFill/>
              </a:ln>
              <a:solidFill>
                <a:srgbClr val="00B0F0"/>
              </a:solidFill>
              <a:effectLst/>
              <a:latin typeface="+mj-lt"/>
              <a:cs typeface="Arial" pitchFamily="34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324299510"/>
              </p:ext>
            </p:extLst>
          </p:nvPr>
        </p:nvGraphicFramePr>
        <p:xfrm>
          <a:off x="4826517" y="1779662"/>
          <a:ext cx="4104456" cy="3084576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21602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6599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2568" marR="425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2018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2568" marR="42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2019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2568" marR="42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Темп прироста,</a:t>
                      </a:r>
                      <a:r>
                        <a:rPr lang="ru-RU" sz="800" baseline="0" dirty="0">
                          <a:effectLst/>
                        </a:rPr>
                        <a:t> %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2568" marR="42568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524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Сельское хозяйство, охота и лесное хозяйство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2568" marR="425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242871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2568" marR="42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121677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2568" marR="42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50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2568" marR="42568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524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Обрабатывающие производства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2568" marR="425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1083997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2568" marR="42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52143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2568" marR="42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5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2568" marR="42568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524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spc="-30" dirty="0">
                          <a:effectLst/>
                        </a:rPr>
                        <a:t>Производство и распределение электроэнергии, газа и воды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2568" marR="425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64709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2568" marR="42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0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2568" marR="42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0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2568" marR="42568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299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Строительство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2568" marR="425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0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2568" marR="42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0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2568" marR="42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0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2568" marR="42568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0524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Оптовая и розничная торговля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2568" marR="425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0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2568" marR="42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9577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2568" marR="42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100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2568" marR="42568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8299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Calibri"/>
                          <a:ea typeface="Calibri"/>
                          <a:cs typeface="Calibri"/>
                        </a:rPr>
                        <a:t>Транспортировка и хранение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2568" marR="425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0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2568" marR="42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4255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2568" marR="42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100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2568" marR="42568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8299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Транспорт и связь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2568" marR="425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0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2568" marR="42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0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2568" marR="42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0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2568" marR="42568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8299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Calibri"/>
                          <a:ea typeface="Calibri"/>
                          <a:cs typeface="Calibri"/>
                        </a:rPr>
                        <a:t>Деятельность в области здравоохранения и социальных услуг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2568" marR="425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0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2568" marR="42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8801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2568" marR="42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100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2568" marR="42568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5787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Calibri"/>
                          <a:ea typeface="Calibri"/>
                          <a:cs typeface="Calibri"/>
                        </a:rPr>
                        <a:t>Государственное</a:t>
                      </a:r>
                      <a:r>
                        <a:rPr lang="ru-RU" sz="800" baseline="0" dirty="0" smtClean="0">
                          <a:effectLst/>
                          <a:latin typeface="Calibri"/>
                          <a:ea typeface="Calibri"/>
                          <a:cs typeface="Calibri"/>
                        </a:rPr>
                        <a:t> управление и обеспечение военной безопасности; социальное обеспечение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2568" marR="425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2787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2568" marR="42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3735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2568" marR="42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134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2568" marR="42568" marT="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5787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Calibri"/>
                          <a:ea typeface="Calibri"/>
                          <a:cs typeface="Calibri"/>
                        </a:rPr>
                        <a:t>Административная деятельность и сопутствующие  дополнительные услуги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2568" marR="425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4374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2568" marR="42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9871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2568" marR="42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226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2568" marR="42568" marT="0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8299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Образование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2568" marR="425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12004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2568" marR="42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219965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2568" marR="42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В 1,8 р.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2568" marR="42568" marT="0" marB="0"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5787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Calibri"/>
                          <a:ea typeface="Calibri"/>
                          <a:cs typeface="Calibri"/>
                        </a:rPr>
                        <a:t>Профессиональная, научная и техническая деятельность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2568" marR="425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988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2568" marR="42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1089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2568" marR="42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110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2568" marR="42568" marT="0" marB="0" anchor="ctr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578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Calibri"/>
                          <a:ea typeface="Calibri"/>
                          <a:cs typeface="Calibri"/>
                        </a:rPr>
                        <a:t>Деятельность в области культуры, спорта, организации досуга и развлечений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2568" marR="425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7046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2568" marR="42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14867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2568" marR="42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В 2 р.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2568" marR="42568" marT="0" marB="0" anchor="ctr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  <p:sp>
        <p:nvSpPr>
          <p:cNvPr id="23" name="Прямоугольник 22"/>
          <p:cNvSpPr/>
          <p:nvPr/>
        </p:nvSpPr>
        <p:spPr>
          <a:xfrm>
            <a:off x="900315" y="3219822"/>
            <a:ext cx="2207912" cy="3407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b="1" dirty="0">
                <a:solidFill>
                  <a:srgbClr val="F76321"/>
                </a:solidFill>
              </a:rPr>
              <a:t>УРОВЕНЬ ЖИЗНИ НАСЕЛЕНИЯ </a:t>
            </a:r>
          </a:p>
        </p:txBody>
      </p:sp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089846745"/>
              </p:ext>
            </p:extLst>
          </p:nvPr>
        </p:nvGraphicFramePr>
        <p:xfrm>
          <a:off x="332715" y="3579862"/>
          <a:ext cx="3207491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0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8741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20029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B0F0"/>
                          </a:solidFill>
                        </a:rPr>
                        <a:t>73,2</a:t>
                      </a:r>
                      <a:endParaRPr lang="ru-RU" sz="16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Средняя</a:t>
                      </a:r>
                      <a:r>
                        <a:rPr lang="ru-RU" sz="1000" b="1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продолжительность жизни, лет</a:t>
                      </a:r>
                      <a:endParaRPr lang="ru-RU" sz="10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7996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B0F0"/>
                          </a:solidFill>
                        </a:rPr>
                        <a:t>225</a:t>
                      </a:r>
                      <a:endParaRPr lang="ru-RU" sz="16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Соотношение</a:t>
                      </a:r>
                      <a:r>
                        <a:rPr lang="ru-RU" sz="1000" b="1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среднедушевых доходов к прожиточному минимуму,  %</a:t>
                      </a:r>
                      <a:endParaRPr lang="ru-RU" sz="10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7996"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0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2927761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4981915"/>
            <a:ext cx="9144000" cy="161328"/>
          </a:xfrm>
          <a:prstGeom prst="rect">
            <a:avLst/>
          </a:prstGeom>
          <a:solidFill>
            <a:srgbClr val="E13A0D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0" y="267494"/>
            <a:ext cx="9144000" cy="792088"/>
          </a:xfrm>
          <a:prstGeom prst="rect">
            <a:avLst/>
          </a:prstGeom>
          <a:blipFill dpi="0" rotWithShape="1">
            <a:blip r:embed="rId3" cstate="print">
              <a:alphaModFix amt="86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5131314"/>
            <a:ext cx="9144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24276" y="450846"/>
            <a:ext cx="3692678" cy="52322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00B0F0"/>
                </a:solidFill>
              </a:rPr>
              <a:t>ОСНОВНЫЕ ПОКАЗАТЕЛИ </a:t>
            </a:r>
          </a:p>
          <a:p>
            <a:r>
              <a:rPr lang="ru-RU" sz="1400" b="1" dirty="0">
                <a:solidFill>
                  <a:srgbClr val="00B0F0"/>
                </a:solidFill>
              </a:rPr>
              <a:t>СОЦИАЛЬНО - ЭКОНОМИЧЕСКОГО РАЗВИТИЯ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914453" y="1105239"/>
            <a:ext cx="52565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b="1" dirty="0">
                <a:solidFill>
                  <a:srgbClr val="F76321"/>
                </a:solidFill>
              </a:rPr>
              <a:t>ХАРАКТЕРИСТИКА ОСНОВНЫХ ВИДОВ ЭКОНОМИЧЕСКОЙ ДЕЯТЕЛЬНОСТИ </a:t>
            </a:r>
          </a:p>
        </p:txBody>
      </p:sp>
      <p:grpSp>
        <p:nvGrpSpPr>
          <p:cNvPr id="33" name="Группа 32"/>
          <p:cNvGrpSpPr/>
          <p:nvPr/>
        </p:nvGrpSpPr>
        <p:grpSpPr>
          <a:xfrm>
            <a:off x="4083574" y="450846"/>
            <a:ext cx="482004" cy="515970"/>
            <a:chOff x="4083574" y="450846"/>
            <a:chExt cx="482004" cy="515970"/>
          </a:xfrm>
        </p:grpSpPr>
        <p:pic>
          <p:nvPicPr>
            <p:cNvPr id="34" name="Picture 2" descr="http://megabook.ru/stream/mediapreview?Key=%D0%93%D0%B5%D1%80%D0%B0%D0%BB%D1%8C%D0%B4%D0%B8%D0%BA%D0%B0%20(%D1%84%D0%BE%D1%80%D0%BC%D1%8B%20%D1%89%D0%B8%D1%82%D0%BE%D0%B2)&amp;Width=654&amp;Height=654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backgroundRemoval t="22541" b="77869" l="60794" r="77302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8962" t="21414" r="20519" b="21874"/>
            <a:stretch/>
          </p:blipFill>
          <p:spPr bwMode="auto">
            <a:xfrm>
              <a:off x="4083574" y="450846"/>
              <a:ext cx="482004" cy="51597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/>
            <p:cNvSpPr txBox="1"/>
            <p:nvPr/>
          </p:nvSpPr>
          <p:spPr>
            <a:xfrm>
              <a:off x="4106407" y="540427"/>
              <a:ext cx="43633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000" dirty="0"/>
                <a:t>ГЕРБ</a:t>
              </a:r>
            </a:p>
          </p:txBody>
        </p:sp>
      </p:grpSp>
      <p:sp>
        <p:nvSpPr>
          <p:cNvPr id="12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3059832" y="4925657"/>
            <a:ext cx="1571727" cy="273844"/>
          </a:xfrm>
        </p:spPr>
        <p:txBody>
          <a:bodyPr/>
          <a:lstStyle/>
          <a:p>
            <a:fld id="{B19B0651-EE4F-4900-A07F-96A6BFA9D0F0}" type="slidenum">
              <a:rPr lang="ru-RU" sz="1050" b="1" smtClean="0">
                <a:solidFill>
                  <a:schemeClr val="bg1"/>
                </a:solidFill>
              </a:rPr>
              <a:pPr/>
              <a:t>11</a:t>
            </a:fld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535374" y="1460398"/>
            <a:ext cx="154142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>
                <a:solidFill>
                  <a:srgbClr val="00B0F0"/>
                </a:solidFill>
              </a:rPr>
              <a:t>СЕЛЬСКОЕ ХОЗЯЙСТВО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388484" y="1585058"/>
            <a:ext cx="298937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Производство основных сельскохозяйственных культур крупных, средних и малых предприятий:</a:t>
            </a:r>
          </a:p>
          <a:p>
            <a:pPr marL="171450" indent="-171450" algn="just">
              <a:buFont typeface="Arial" pitchFamily="34" charset="0"/>
              <a:buChar char="•"/>
            </a:pPr>
            <a:endParaRPr lang="ru-RU" sz="1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313878590"/>
              </p:ext>
            </p:extLst>
          </p:nvPr>
        </p:nvGraphicFramePr>
        <p:xfrm>
          <a:off x="294732" y="2062112"/>
          <a:ext cx="3522222" cy="2109841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158109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449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616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2017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2018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2019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2703" marR="52703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1623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Зерновые и зернобобовые культуры (в весе после доработки)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2703" marR="5270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616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</a:rPr>
                        <a:t>Убранная площадь, га</a:t>
                      </a:r>
                      <a:endParaRPr lang="ru-RU" sz="800" b="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Calibri"/>
                          <a:ea typeface="Calibri"/>
                          <a:cs typeface="Calibri"/>
                        </a:rPr>
                        <a:t>33688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Calibri"/>
                          <a:ea typeface="Calibri"/>
                          <a:cs typeface="Calibri"/>
                        </a:rPr>
                        <a:t>35079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Calibri"/>
                          <a:ea typeface="Calibri"/>
                          <a:cs typeface="Calibri"/>
                        </a:rPr>
                        <a:t>35959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2703" marR="52703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616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</a:rPr>
                        <a:t>Валовый сбор, тыс. ц</a:t>
                      </a:r>
                      <a:endParaRPr lang="ru-RU" sz="800" b="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Calibri"/>
                          <a:ea typeface="Calibri"/>
                          <a:cs typeface="Calibri"/>
                        </a:rPr>
                        <a:t>1544,3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Calibri"/>
                          <a:ea typeface="Calibri"/>
                          <a:cs typeface="Calibri"/>
                        </a:rPr>
                        <a:t>1532,1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Calibri"/>
                          <a:ea typeface="Calibri"/>
                          <a:cs typeface="Calibri"/>
                        </a:rPr>
                        <a:t>1690,2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2703" marR="52703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616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</a:rPr>
                        <a:t>Урожайность с 1 га, ц</a:t>
                      </a:r>
                      <a:endParaRPr lang="ru-RU" sz="800" b="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Calibri"/>
                          <a:ea typeface="Calibri"/>
                          <a:cs typeface="Calibri"/>
                        </a:rPr>
                        <a:t>45,8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Calibri"/>
                          <a:ea typeface="Calibri"/>
                          <a:cs typeface="Calibri"/>
                        </a:rPr>
                        <a:t>43,7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Calibri"/>
                          <a:ea typeface="Calibri"/>
                          <a:cs typeface="Calibri"/>
                        </a:rPr>
                        <a:t>47,0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2703" marR="52703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61623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Подсолнечник на зерно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2703" marR="5270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616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</a:rPr>
                        <a:t>Убранная площадь, га</a:t>
                      </a:r>
                      <a:endParaRPr lang="ru-RU" sz="800" b="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Calibri"/>
                          <a:ea typeface="Calibri"/>
                          <a:cs typeface="Calibri"/>
                        </a:rPr>
                        <a:t>11652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Calibri"/>
                          <a:ea typeface="Calibri"/>
                          <a:cs typeface="Calibri"/>
                        </a:rPr>
                        <a:t>13760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Calibri"/>
                          <a:ea typeface="Calibri"/>
                          <a:cs typeface="Calibri"/>
                        </a:rPr>
                        <a:t>14049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2703" marR="52703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7036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</a:rPr>
                        <a:t>Валовый сбор, тыс. ц</a:t>
                      </a:r>
                      <a:endParaRPr lang="ru-RU" sz="800" b="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Calibri"/>
                          <a:ea typeface="Calibri"/>
                          <a:cs typeface="Calibri"/>
                        </a:rPr>
                        <a:t>321,1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Calibri"/>
                          <a:ea typeface="Calibri"/>
                          <a:cs typeface="Calibri"/>
                        </a:rPr>
                        <a:t>436,8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Calibri"/>
                          <a:ea typeface="Calibri"/>
                          <a:cs typeface="Calibri"/>
                        </a:rPr>
                        <a:t>532,7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2703" marR="52703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616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</a:rPr>
                        <a:t>Урожайность с 1 га, ц</a:t>
                      </a:r>
                      <a:endParaRPr lang="ru-RU" sz="800" b="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Calibri"/>
                          <a:ea typeface="Calibri"/>
                          <a:cs typeface="Calibri"/>
                        </a:rPr>
                        <a:t>27,6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Calibri"/>
                          <a:ea typeface="Calibri"/>
                          <a:cs typeface="Calibri"/>
                        </a:rPr>
                        <a:t>31,7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Calibri"/>
                          <a:ea typeface="Calibri"/>
                          <a:cs typeface="Calibri"/>
                        </a:rPr>
                        <a:t>37,9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2703" marR="52703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61623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Сахарная свекла (фабричная)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2703" marR="5270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616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</a:rPr>
                        <a:t>Убранная площадь, га</a:t>
                      </a:r>
                      <a:endParaRPr lang="ru-RU" sz="800" b="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Calibri"/>
                          <a:ea typeface="Calibri"/>
                          <a:cs typeface="Calibri"/>
                        </a:rPr>
                        <a:t>3496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Calibri"/>
                          <a:ea typeface="Calibri"/>
                          <a:cs typeface="Calibri"/>
                        </a:rPr>
                        <a:t>3230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Calibri"/>
                          <a:ea typeface="Calibri"/>
                          <a:cs typeface="Calibri"/>
                        </a:rPr>
                        <a:t>2986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2703" marR="52703" marT="0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616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</a:rPr>
                        <a:t>Валовый сбор, тыс. ц</a:t>
                      </a:r>
                      <a:endParaRPr lang="ru-RU" sz="800" b="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Calibri"/>
                          <a:ea typeface="Calibri"/>
                          <a:cs typeface="Calibri"/>
                        </a:rPr>
                        <a:t>2082,6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Calibri"/>
                          <a:ea typeface="Calibri"/>
                          <a:cs typeface="Calibri"/>
                        </a:rPr>
                        <a:t>1728,9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Calibri"/>
                          <a:ea typeface="Calibri"/>
                          <a:cs typeface="Calibri"/>
                        </a:rPr>
                        <a:t>1947,2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2703" marR="52703" marT="0" marB="0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616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</a:rPr>
                        <a:t>Урожайность с 1 га, ц</a:t>
                      </a:r>
                      <a:endParaRPr lang="ru-RU" sz="800" b="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Calibri"/>
                          <a:ea typeface="Calibri"/>
                          <a:cs typeface="Calibri"/>
                        </a:rPr>
                        <a:t>595,7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Calibri"/>
                          <a:ea typeface="Calibri"/>
                          <a:cs typeface="Calibri"/>
                        </a:rPr>
                        <a:t>535,3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Calibri"/>
                          <a:ea typeface="Calibri"/>
                          <a:cs typeface="Calibri"/>
                        </a:rPr>
                        <a:t>652,1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2703" marR="52703" marT="0" marB="0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  <p:sp>
        <p:nvSpPr>
          <p:cNvPr id="30" name="Прямоугольник 29"/>
          <p:cNvSpPr/>
          <p:nvPr/>
        </p:nvSpPr>
        <p:spPr>
          <a:xfrm>
            <a:off x="5580112" y="1662002"/>
            <a:ext cx="22693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Поголовье скота в крупных, средних и малых </a:t>
            </a:r>
            <a:r>
              <a:rPr lang="ru-RU" sz="1000" b="1" dirty="0" err="1">
                <a:solidFill>
                  <a:schemeClr val="bg1">
                    <a:lumMod val="50000"/>
                  </a:schemeClr>
                </a:solidFill>
              </a:rPr>
              <a:t>сельхозорганизациях</a:t>
            </a:r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:</a:t>
            </a: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="" xmlns:p14="http://schemas.microsoft.com/office/powerpoint/2010/main" val="749635582"/>
              </p:ext>
            </p:extLst>
          </p:nvPr>
        </p:nvGraphicFramePr>
        <p:xfrm>
          <a:off x="4324576" y="2062113"/>
          <a:ext cx="4802302" cy="9416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2" name="Прямоугольник 31"/>
          <p:cNvSpPr/>
          <p:nvPr/>
        </p:nvSpPr>
        <p:spPr>
          <a:xfrm>
            <a:off x="4211960" y="2931790"/>
            <a:ext cx="226938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Отгружено сельскохозяйственной продукции собственного производства, тонн.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6846977" y="2936254"/>
            <a:ext cx="226938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Посевная площадь, га</a:t>
            </a: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186432932"/>
              </p:ext>
            </p:extLst>
          </p:nvPr>
        </p:nvGraphicFramePr>
        <p:xfrm>
          <a:off x="3904358" y="3498666"/>
          <a:ext cx="1675754" cy="13026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165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17678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B0F0"/>
                          </a:solidFill>
                        </a:rPr>
                        <a:t>134961 </a:t>
                      </a:r>
                      <a:endParaRPr lang="ru-RU" sz="16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 Яиц </a:t>
                      </a:r>
                      <a:r>
                        <a:rPr lang="ru-RU" sz="10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(тыс.шт.)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7996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B0F0"/>
                          </a:solidFill>
                        </a:rPr>
                        <a:t>21912</a:t>
                      </a:r>
                      <a:endParaRPr lang="ru-RU" sz="16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Молока, </a:t>
                      </a:r>
                      <a:r>
                        <a:rPr lang="ru-RU" sz="1000" b="1" dirty="0" err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тн</a:t>
                      </a:r>
                      <a:endParaRPr lang="ru-RU" sz="10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1178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B0F0"/>
                          </a:solidFill>
                        </a:rPr>
                        <a:t>3247</a:t>
                      </a:r>
                      <a:endParaRPr lang="ru-RU" sz="16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Скота и</a:t>
                      </a:r>
                      <a:r>
                        <a:rPr lang="ru-RU" sz="1000" b="1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птицы в живом весе</a:t>
                      </a:r>
                      <a:endParaRPr lang="ru-RU" sz="10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014080389"/>
              </p:ext>
            </p:extLst>
          </p:nvPr>
        </p:nvGraphicFramePr>
        <p:xfrm>
          <a:off x="5515083" y="3485788"/>
          <a:ext cx="1721213" cy="134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711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96240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B0F0"/>
                          </a:solidFill>
                        </a:rPr>
                        <a:t>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Шерсти</a:t>
                      </a:r>
                      <a:r>
                        <a:rPr lang="ru-RU" sz="1000" b="1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овечьей</a:t>
                      </a:r>
                      <a:endParaRPr lang="ru-RU" sz="10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7996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B0F0"/>
                          </a:solidFill>
                        </a:rPr>
                        <a:t>136073</a:t>
                      </a:r>
                      <a:endParaRPr lang="ru-RU" sz="16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Зерновых </a:t>
                      </a:r>
                      <a:r>
                        <a:rPr lang="ru-RU" sz="1000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культур, </a:t>
                      </a:r>
                      <a:r>
                        <a:rPr lang="ru-RU" sz="1000" b="1" dirty="0" err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тн</a:t>
                      </a:r>
                      <a:endParaRPr lang="ru-RU" sz="10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4618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B0F0"/>
                          </a:solidFill>
                        </a:rPr>
                        <a:t>62798</a:t>
                      </a:r>
                      <a:endParaRPr lang="ru-RU" sz="16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Масленичных</a:t>
                      </a:r>
                      <a:r>
                        <a:rPr lang="ru-RU" sz="1000" b="1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</a:t>
                      </a:r>
                      <a:r>
                        <a:rPr lang="ru-RU" sz="1000" b="1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культур, </a:t>
                      </a:r>
                      <a:r>
                        <a:rPr lang="ru-RU" sz="1000" b="1" baseline="0" dirty="0" err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тн</a:t>
                      </a:r>
                      <a:endParaRPr lang="ru-RU" sz="10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163274051"/>
              </p:ext>
            </p:extLst>
          </p:nvPr>
        </p:nvGraphicFramePr>
        <p:xfrm>
          <a:off x="7249848" y="3486971"/>
          <a:ext cx="1803570" cy="112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545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01379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B0F0"/>
                          </a:solidFill>
                        </a:rPr>
                        <a:t>44799</a:t>
                      </a:r>
                      <a:endParaRPr lang="ru-RU" sz="16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с/х организации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7996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B0F0"/>
                          </a:solidFill>
                        </a:rPr>
                        <a:t>3848</a:t>
                      </a:r>
                      <a:endParaRPr lang="ru-RU" sz="16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Хозяйства населения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7996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B0F0"/>
                          </a:solidFill>
                        </a:rPr>
                        <a:t>22872</a:t>
                      </a:r>
                      <a:endParaRPr lang="ru-RU" sz="16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К(Ф)Х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5580112" y="498214"/>
            <a:ext cx="34063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ХОХОЛЬСКИЙ МУНИЦИПАЛЬНЫЙ РАЙОН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92679" y="472155"/>
            <a:ext cx="658377" cy="49466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54678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4981915"/>
            <a:ext cx="9144000" cy="161328"/>
          </a:xfrm>
          <a:prstGeom prst="rect">
            <a:avLst/>
          </a:prstGeom>
          <a:solidFill>
            <a:srgbClr val="E13A0D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267494"/>
            <a:ext cx="9144000" cy="792088"/>
          </a:xfrm>
          <a:prstGeom prst="rect">
            <a:avLst/>
          </a:prstGeom>
          <a:blipFill dpi="0" rotWithShape="1">
            <a:blip r:embed="rId3" cstate="print">
              <a:alphaModFix amt="86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5131314"/>
            <a:ext cx="9144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24276" y="450846"/>
            <a:ext cx="3692678" cy="52322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00B0F0"/>
                </a:solidFill>
              </a:rPr>
              <a:t>ОСНОВНЫЕ ПОКАЗАТЕЛИ </a:t>
            </a:r>
          </a:p>
          <a:p>
            <a:r>
              <a:rPr lang="ru-RU" sz="1400" b="1" dirty="0">
                <a:solidFill>
                  <a:srgbClr val="00B0F0"/>
                </a:solidFill>
              </a:rPr>
              <a:t>СОЦИАЛЬНО - ЭКОНОМИЧЕСКОГО РАЗВИТИЯ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914453" y="1105239"/>
            <a:ext cx="52565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b="1" dirty="0">
                <a:solidFill>
                  <a:srgbClr val="F76321"/>
                </a:solidFill>
              </a:rPr>
              <a:t>ХАРАКТЕРИСТИКА ОСНОВНЫХ ВИДОВ ЭКОНОМИЧЕСКОЙ ДЕЯТЕЛЬНОСТИ </a:t>
            </a:r>
          </a:p>
        </p:txBody>
      </p:sp>
      <p:grpSp>
        <p:nvGrpSpPr>
          <p:cNvPr id="33" name="Группа 32"/>
          <p:cNvGrpSpPr/>
          <p:nvPr/>
        </p:nvGrpSpPr>
        <p:grpSpPr>
          <a:xfrm>
            <a:off x="4083574" y="450846"/>
            <a:ext cx="482004" cy="515970"/>
            <a:chOff x="4083574" y="450846"/>
            <a:chExt cx="482004" cy="515970"/>
          </a:xfrm>
        </p:grpSpPr>
        <p:pic>
          <p:nvPicPr>
            <p:cNvPr id="34" name="Picture 2" descr="http://megabook.ru/stream/mediapreview?Key=%D0%93%D0%B5%D1%80%D0%B0%D0%BB%D1%8C%D0%B4%D0%B8%D0%BA%D0%B0%20(%D1%84%D0%BE%D1%80%D0%BC%D1%8B%20%D1%89%D0%B8%D1%82%D0%BE%D0%B2)&amp;Width=654&amp;Height=654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backgroundRemoval t="22541" b="77869" l="60794" r="77302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8962" t="21414" r="20519" b="21874"/>
            <a:stretch/>
          </p:blipFill>
          <p:spPr bwMode="auto">
            <a:xfrm>
              <a:off x="4083574" y="450846"/>
              <a:ext cx="482004" cy="51597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/>
            <p:cNvSpPr txBox="1"/>
            <p:nvPr/>
          </p:nvSpPr>
          <p:spPr>
            <a:xfrm>
              <a:off x="4106407" y="540427"/>
              <a:ext cx="43633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000" dirty="0"/>
                <a:t>ГЕРБ</a:t>
              </a:r>
            </a:p>
          </p:txBody>
        </p:sp>
      </p:grpSp>
      <p:sp>
        <p:nvSpPr>
          <p:cNvPr id="12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3059832" y="4925657"/>
            <a:ext cx="1571727" cy="273844"/>
          </a:xfrm>
        </p:spPr>
        <p:txBody>
          <a:bodyPr/>
          <a:lstStyle/>
          <a:p>
            <a:fld id="{B19B0651-EE4F-4900-A07F-96A6BFA9D0F0}" type="slidenum">
              <a:rPr lang="ru-RU" sz="1050" b="1" smtClean="0">
                <a:solidFill>
                  <a:schemeClr val="bg1"/>
                </a:solidFill>
              </a:rPr>
              <a:pPr/>
              <a:t>12</a:t>
            </a:fld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30228" y="1502529"/>
            <a:ext cx="154142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>
                <a:solidFill>
                  <a:srgbClr val="00B0F0"/>
                </a:solidFill>
              </a:rPr>
              <a:t>ПРОМЫШЛЕННОСТЬ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675393" y="1502529"/>
            <a:ext cx="154142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>
                <a:solidFill>
                  <a:srgbClr val="00B0F0"/>
                </a:solidFill>
              </a:rPr>
              <a:t>СТРОИТЕЛЬСТВО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6660232" y="1474571"/>
            <a:ext cx="154142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>
                <a:solidFill>
                  <a:srgbClr val="00B0F0"/>
                </a:solidFill>
              </a:rPr>
              <a:t>МАЛЫЙ И СРЕДНИЙ БИЗНЕС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6433959" y="1723925"/>
            <a:ext cx="20162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Количество хозяйствующих субъектов по отраслям  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</a:rPr>
              <a:t>2019 </a:t>
            </a:r>
            <a:endParaRPr lang="ru-RU" sz="1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732215606"/>
              </p:ext>
            </p:extLst>
          </p:nvPr>
        </p:nvGraphicFramePr>
        <p:xfrm>
          <a:off x="6391221" y="2182028"/>
          <a:ext cx="2289630" cy="188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0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695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20029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B0F0"/>
                          </a:solidFill>
                        </a:rPr>
                        <a:t>79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в</a:t>
                      </a:r>
                      <a:r>
                        <a:rPr lang="ru-RU" sz="1000" b="1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с</a:t>
                      </a:r>
                      <a:r>
                        <a:rPr lang="ru-RU" sz="10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ельском хозяйстве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7996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B0F0"/>
                          </a:solidFill>
                        </a:rPr>
                        <a:t>68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в</a:t>
                      </a:r>
                      <a:r>
                        <a:rPr lang="ru-RU" sz="1000" b="1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п</a:t>
                      </a:r>
                      <a:r>
                        <a:rPr lang="ru-RU" sz="10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ромышленности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7996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B0F0"/>
                          </a:solidFill>
                        </a:rPr>
                        <a:t>364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в торговле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7996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B0F0"/>
                          </a:solidFill>
                        </a:rPr>
                        <a:t>36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в строительстве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7996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B0F0"/>
                          </a:solidFill>
                        </a:rPr>
                        <a:t>178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в общественном</a:t>
                      </a:r>
                      <a:r>
                        <a:rPr lang="ru-RU" sz="1000" b="1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питании, транспорте и прочие</a:t>
                      </a:r>
                      <a:endParaRPr lang="ru-RU" sz="10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23" name="Прямоугольник 22"/>
          <p:cNvSpPr/>
          <p:nvPr/>
        </p:nvSpPr>
        <p:spPr>
          <a:xfrm>
            <a:off x="6433959" y="4083918"/>
            <a:ext cx="256291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Хохольский  Центр поддержки АПК</a:t>
            </a:r>
          </a:p>
          <a:p>
            <a:pPr algn="just"/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Хохольский Центр поддержки предпринимательства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3293975" y="1804623"/>
            <a:ext cx="23042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Общая площадь строительства жилых домов,  кв. м.:</a:t>
            </a: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="" xmlns:p14="http://schemas.microsoft.com/office/powerpoint/2010/main" val="4036825539"/>
              </p:ext>
            </p:extLst>
          </p:nvPr>
        </p:nvGraphicFramePr>
        <p:xfrm>
          <a:off x="3236836" y="2204733"/>
          <a:ext cx="2418535" cy="1152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6" name="Прямоугольник 25"/>
          <p:cNvSpPr/>
          <p:nvPr/>
        </p:nvSpPr>
        <p:spPr>
          <a:xfrm>
            <a:off x="275873" y="1834247"/>
            <a:ext cx="266429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 pitchFamily="34" charset="0"/>
              <a:buChar char="•"/>
            </a:pPr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Промышленность района: ООО «Хохольский сахарный комбинат», ООО 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</a:rPr>
              <a:t>«Эфко Косметик», </a:t>
            </a:r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ООО «ПромРегион», ЗАО «Хохольский песчаный карьер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</a:rPr>
              <a:t>», ООО «СибелкоВоронеж» </a:t>
            </a:r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ПК «Пищевик», ЗАО «Каскад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</a:rPr>
              <a:t>», АБЗ «Хохольский» и пр.</a:t>
            </a:r>
            <a:endParaRPr lang="ru-RU" sz="1000" b="1" dirty="0">
              <a:solidFill>
                <a:schemeClr val="bg1">
                  <a:lumMod val="50000"/>
                </a:schemeClr>
              </a:solidFill>
            </a:endParaRPr>
          </a:p>
          <a:p>
            <a:pPr marL="171450" indent="-171450" algn="just">
              <a:buFont typeface="Arial" pitchFamily="34" charset="0"/>
              <a:buChar char="•"/>
            </a:pPr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Основные отрасли: производство пищевых продуктов, производство мыла, производство тротуарной плитки, 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</a:rPr>
              <a:t>добыча песка и глины </a:t>
            </a:r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и др.</a:t>
            </a:r>
          </a:p>
          <a:p>
            <a:pPr marL="171450" indent="-171450" algn="just">
              <a:buFont typeface="Arial" pitchFamily="34" charset="0"/>
              <a:buChar char="•"/>
            </a:pPr>
            <a:endParaRPr lang="ru-RU" sz="1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68426" y="3350699"/>
            <a:ext cx="266429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 pitchFamily="34" charset="0"/>
              <a:buChar char="•"/>
            </a:pPr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Объем отгруженных товаров собственного  производства (обрабатывающие производства) 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</a:rPr>
              <a:t>4400,7  </a:t>
            </a:r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млн. руб.;</a:t>
            </a:r>
          </a:p>
          <a:p>
            <a:pPr marL="171450" indent="-171450" algn="just">
              <a:buFont typeface="Arial" pitchFamily="34" charset="0"/>
              <a:buChar char="•"/>
            </a:pPr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Объем отгруженных товаров собственного производства (производство и распределения электроэнергии, газа и воды) 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</a:rPr>
              <a:t>44,6 </a:t>
            </a:r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млн. руб.;</a:t>
            </a:r>
          </a:p>
          <a:p>
            <a:pPr marL="171450" indent="-171450" algn="just">
              <a:buFont typeface="Arial" pitchFamily="34" charset="0"/>
              <a:buChar char="•"/>
            </a:pPr>
            <a:endParaRPr lang="ru-RU" sz="1000" b="1" dirty="0">
              <a:solidFill>
                <a:schemeClr val="bg1">
                  <a:lumMod val="50000"/>
                </a:schemeClr>
              </a:solidFill>
            </a:endParaRPr>
          </a:p>
          <a:p>
            <a:pPr marL="171450" indent="-171450" algn="just">
              <a:buFont typeface="Arial" pitchFamily="34" charset="0"/>
              <a:buChar char="•"/>
            </a:pPr>
            <a:endParaRPr lang="ru-RU" sz="1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580112" y="498214"/>
            <a:ext cx="34063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ХОХОЛЬСКИЙ МУНИЦИПАЛЬНЫЙ РАЙОН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92679" y="472155"/>
            <a:ext cx="658377" cy="49466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265143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4981915"/>
            <a:ext cx="9144000" cy="161328"/>
          </a:xfrm>
          <a:prstGeom prst="rect">
            <a:avLst/>
          </a:prstGeom>
          <a:solidFill>
            <a:srgbClr val="E13A0D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267494"/>
            <a:ext cx="9144000" cy="792088"/>
          </a:xfrm>
          <a:prstGeom prst="rect">
            <a:avLst/>
          </a:prstGeom>
          <a:blipFill dpi="0" rotWithShape="1">
            <a:blip r:embed="rId3" cstate="print">
              <a:alphaModFix amt="86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5131314"/>
            <a:ext cx="9144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24276" y="450846"/>
            <a:ext cx="3692678" cy="52322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00B0F0"/>
                </a:solidFill>
              </a:rPr>
              <a:t>ОСНОВНЫЕ ПОКАЗАТЕЛИ </a:t>
            </a:r>
          </a:p>
          <a:p>
            <a:r>
              <a:rPr lang="ru-RU" sz="1400" b="1" dirty="0">
                <a:solidFill>
                  <a:srgbClr val="00B0F0"/>
                </a:solidFill>
              </a:rPr>
              <a:t>СОЦИАЛЬНО - ЭКОНОМИЧЕСКОГО РАЗВИТИЯ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987824" y="1203598"/>
            <a:ext cx="33123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b="1" dirty="0">
                <a:solidFill>
                  <a:srgbClr val="F76321"/>
                </a:solidFill>
              </a:rPr>
              <a:t>ТОРГОВЛЯ И ПЛАТНЫЕ УСЛУГИ НАСЕЛЕНИЮ</a:t>
            </a:r>
          </a:p>
        </p:txBody>
      </p:sp>
      <p:grpSp>
        <p:nvGrpSpPr>
          <p:cNvPr id="33" name="Группа 32"/>
          <p:cNvGrpSpPr/>
          <p:nvPr/>
        </p:nvGrpSpPr>
        <p:grpSpPr>
          <a:xfrm>
            <a:off x="4083574" y="450846"/>
            <a:ext cx="482004" cy="515970"/>
            <a:chOff x="4083574" y="450846"/>
            <a:chExt cx="482004" cy="515970"/>
          </a:xfrm>
        </p:grpSpPr>
        <p:pic>
          <p:nvPicPr>
            <p:cNvPr id="34" name="Picture 2" descr="http://megabook.ru/stream/mediapreview?Key=%D0%93%D0%B5%D1%80%D0%B0%D0%BB%D1%8C%D0%B4%D0%B8%D0%BA%D0%B0%20(%D1%84%D0%BE%D1%80%D0%BC%D1%8B%20%D1%89%D0%B8%D1%82%D0%BE%D0%B2)&amp;Width=654&amp;Height=654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backgroundRemoval t="22541" b="77869" l="60794" r="77302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8962" t="21414" r="20519" b="21874"/>
            <a:stretch/>
          </p:blipFill>
          <p:spPr bwMode="auto">
            <a:xfrm>
              <a:off x="4083574" y="450846"/>
              <a:ext cx="482004" cy="51597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/>
            <p:cNvSpPr txBox="1"/>
            <p:nvPr/>
          </p:nvSpPr>
          <p:spPr>
            <a:xfrm>
              <a:off x="4106407" y="540427"/>
              <a:ext cx="43633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000" dirty="0"/>
                <a:t>ГЕРБ</a:t>
              </a:r>
            </a:p>
          </p:txBody>
        </p:sp>
      </p:grpSp>
      <p:sp>
        <p:nvSpPr>
          <p:cNvPr id="12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3059832" y="4925657"/>
            <a:ext cx="1571727" cy="273844"/>
          </a:xfrm>
        </p:spPr>
        <p:txBody>
          <a:bodyPr/>
          <a:lstStyle/>
          <a:p>
            <a:fld id="{B19B0651-EE4F-4900-A07F-96A6BFA9D0F0}" type="slidenum">
              <a:rPr lang="ru-RU" sz="1050" b="1" smtClean="0">
                <a:solidFill>
                  <a:schemeClr val="bg1"/>
                </a:solidFill>
              </a:rPr>
              <a:pPr/>
              <a:t>13</a:t>
            </a:fld>
            <a:endParaRPr lang="ru-RU" sz="1050" b="1" dirty="0">
              <a:solidFill>
                <a:schemeClr val="bg1"/>
              </a:solidFill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954969625"/>
              </p:ext>
            </p:extLst>
          </p:nvPr>
        </p:nvGraphicFramePr>
        <p:xfrm>
          <a:off x="618845" y="1851670"/>
          <a:ext cx="3207491" cy="134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0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8741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20029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B0F0"/>
                          </a:solidFill>
                        </a:rPr>
                        <a:t>149</a:t>
                      </a:r>
                      <a:endParaRPr lang="ru-RU" sz="16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Магазинов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7996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B0F0"/>
                          </a:solidFill>
                        </a:rPr>
                        <a:t>8</a:t>
                      </a:r>
                      <a:endParaRPr lang="ru-RU" sz="16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Павильонов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7996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B0F0"/>
                          </a:solidFill>
                        </a:rPr>
                        <a:t>4</a:t>
                      </a:r>
                      <a:endParaRPr lang="ru-RU" sz="16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Киосков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7996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B0F0"/>
                          </a:solidFill>
                        </a:rPr>
                        <a:t>6</a:t>
                      </a:r>
                      <a:endParaRPr lang="ru-RU" sz="16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Магазинов федеральных торговых сетей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522382218"/>
              </p:ext>
            </p:extLst>
          </p:nvPr>
        </p:nvGraphicFramePr>
        <p:xfrm>
          <a:off x="4286248" y="2428874"/>
          <a:ext cx="4248472" cy="1148767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25202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5104" marR="651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2017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5104" marR="65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2018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5104" marR="65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2019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5104" marR="65104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182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Оборот розничной торговли, тыс. рублей</a:t>
                      </a:r>
                      <a:endParaRPr lang="ru-RU" sz="8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5104" marR="651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2007290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5104" marR="65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2115050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5104" marR="65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2294740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5104" marR="65104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684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Оборот общественного питания, тыс. рублей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5104" marR="651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42020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5104" marR="65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44360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5104" marR="65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46680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5104" marR="65104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Оборот розничной торговли продовольственными товарами, тыс. рублей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5104" marR="651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1264593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5104" marR="65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1353632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5104" marR="65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1491581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5104" marR="65104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5588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Объем платных услуг населению, тыс. рублей</a:t>
                      </a:r>
                      <a:endParaRPr lang="ru-RU" sz="8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5104" marR="651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265690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5104" marR="65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280150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5104" marR="65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296780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5104" marR="65104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Объем бытовых услуг населению, тыс. рублей</a:t>
                      </a:r>
                      <a:endParaRPr lang="ru-RU" sz="8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5104" marR="651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27540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5104" marR="65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28060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5104" marR="65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29510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5104" marR="65104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4542745" y="1941793"/>
            <a:ext cx="36724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>
                <a:solidFill>
                  <a:srgbClr val="00B0F0"/>
                </a:solidFill>
              </a:rPr>
              <a:t>ОТДЕЛЬНЫЕ ПОКАЗАТЕЛИ ТОРГОВЛИ </a:t>
            </a:r>
          </a:p>
          <a:p>
            <a:pPr algn="ctr"/>
            <a:endParaRPr lang="ru-RU" sz="800" b="1" dirty="0">
              <a:solidFill>
                <a:srgbClr val="00B0F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11560" y="3435846"/>
            <a:ext cx="648000" cy="64807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/>
              <a:t>ЛОГОТИП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751564" y="4096992"/>
            <a:ext cx="10035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>
                <a:solidFill>
                  <a:srgbClr val="00B0F0"/>
                </a:solidFill>
              </a:rPr>
              <a:t>НАИМЕНОВАНИЕ</a:t>
            </a:r>
          </a:p>
          <a:p>
            <a:pPr algn="ctr"/>
            <a:r>
              <a:rPr lang="ru-RU" sz="800" b="1" dirty="0">
                <a:solidFill>
                  <a:srgbClr val="00B0F0"/>
                </a:solidFill>
              </a:rPr>
              <a:t>ФЕДЕРАЛЬНОЙ СЕТИ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2678696" y="4135399"/>
            <a:ext cx="10035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>
                <a:solidFill>
                  <a:srgbClr val="00B0F0"/>
                </a:solidFill>
              </a:rPr>
              <a:t>НАИМЕНОВАНИЕ</a:t>
            </a:r>
          </a:p>
          <a:p>
            <a:pPr algn="ctr"/>
            <a:r>
              <a:rPr lang="ru-RU" sz="800" b="1" dirty="0">
                <a:solidFill>
                  <a:srgbClr val="00B0F0"/>
                </a:solidFill>
              </a:rPr>
              <a:t>ФЕДЕРАЛЬНОЙ СЕТИ</a:t>
            </a:r>
          </a:p>
        </p:txBody>
      </p:sp>
      <p:pic>
        <p:nvPicPr>
          <p:cNvPr id="26" name="Рисунок 25" descr="2015-10-05_14-31-20_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1472" y="3429006"/>
            <a:ext cx="1408240" cy="642942"/>
          </a:xfrm>
          <a:prstGeom prst="rect">
            <a:avLst/>
          </a:prstGeom>
        </p:spPr>
      </p:pic>
      <p:pic>
        <p:nvPicPr>
          <p:cNvPr id="27" name="Рисунок 26" descr="184331785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23288" y="3402692"/>
            <a:ext cx="714380" cy="71438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580112" y="498214"/>
            <a:ext cx="34063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ХОХОЛЬСКИЙ МУНИЦИПАЛЬНЫЙ РАЙОН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992679" y="472155"/>
            <a:ext cx="658377" cy="49466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530237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4981915"/>
            <a:ext cx="9144000" cy="161328"/>
          </a:xfrm>
          <a:prstGeom prst="rect">
            <a:avLst/>
          </a:prstGeom>
          <a:solidFill>
            <a:srgbClr val="E13A0D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267494"/>
            <a:ext cx="9144000" cy="792088"/>
          </a:xfrm>
          <a:prstGeom prst="rect">
            <a:avLst/>
          </a:prstGeom>
          <a:blipFill dpi="0" rotWithShape="1">
            <a:blip r:embed="rId3" cstate="print">
              <a:alphaModFix amt="86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5131314"/>
            <a:ext cx="9144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79512" y="527243"/>
            <a:ext cx="1593706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00B0F0"/>
                </a:solidFill>
              </a:rPr>
              <a:t>ИНФРАСТРУКТУРА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53327" y="1453129"/>
            <a:ext cx="512678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b="1" dirty="0">
                <a:solidFill>
                  <a:srgbClr val="F76321"/>
                </a:solidFill>
              </a:rPr>
              <a:t>ТРАНСПОРТ</a:t>
            </a:r>
          </a:p>
          <a:p>
            <a:pPr marL="171450" indent="-1714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Район пересекают автомобильные магистрали 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</a:rPr>
              <a:t>Курск-Борисоглебск (Р-298) </a:t>
            </a:r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и Воронеж – Луганск (Р-194), железнодорожная магистраль Воронеж-Касторная (с.Ведуга) Юго-Восточной железной дороги, имеется подъездная железнодорожная ветка ст. Ведуга – с. Хохольская (без пассажирского движения). </a:t>
            </a:r>
          </a:p>
          <a:p>
            <a:pPr marL="171450" indent="-1714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Имеется автобусное сообщение с г.Воронеж и со всеми крупными селами.</a:t>
            </a:r>
          </a:p>
          <a:p>
            <a:pPr marL="171450" indent="-171450">
              <a:lnSpc>
                <a:spcPct val="150000"/>
              </a:lnSpc>
            </a:pPr>
            <a:endParaRPr lang="ru-RU" sz="1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33" name="Группа 32"/>
          <p:cNvGrpSpPr/>
          <p:nvPr/>
        </p:nvGrpSpPr>
        <p:grpSpPr>
          <a:xfrm>
            <a:off x="4083574" y="450846"/>
            <a:ext cx="482004" cy="515970"/>
            <a:chOff x="4083574" y="450846"/>
            <a:chExt cx="482004" cy="515970"/>
          </a:xfrm>
        </p:grpSpPr>
        <p:pic>
          <p:nvPicPr>
            <p:cNvPr id="34" name="Picture 2" descr="http://megabook.ru/stream/mediapreview?Key=%D0%93%D0%B5%D1%80%D0%B0%D0%BB%D1%8C%D0%B4%D0%B8%D0%BA%D0%B0%20(%D1%84%D0%BE%D1%80%D0%BC%D1%8B%20%D1%89%D0%B8%D1%82%D0%BE%D0%B2)&amp;Width=654&amp;Height=654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backgroundRemoval t="22541" b="77869" l="60794" r="77302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8962" t="21414" r="20519" b="21874"/>
            <a:stretch/>
          </p:blipFill>
          <p:spPr bwMode="auto">
            <a:xfrm>
              <a:off x="4083574" y="450846"/>
              <a:ext cx="482004" cy="51597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/>
            <p:cNvSpPr txBox="1"/>
            <p:nvPr/>
          </p:nvSpPr>
          <p:spPr>
            <a:xfrm>
              <a:off x="4106407" y="540427"/>
              <a:ext cx="43633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000" dirty="0"/>
                <a:t>ГЕРБ</a:t>
              </a:r>
            </a:p>
          </p:txBody>
        </p:sp>
      </p:grpSp>
      <p:sp>
        <p:nvSpPr>
          <p:cNvPr id="12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3059832" y="4925657"/>
            <a:ext cx="1571727" cy="273844"/>
          </a:xfrm>
        </p:spPr>
        <p:txBody>
          <a:bodyPr/>
          <a:lstStyle/>
          <a:p>
            <a:fld id="{B19B0651-EE4F-4900-A07F-96A6BFA9D0F0}" type="slidenum">
              <a:rPr lang="ru-RU" sz="1050" b="1" smtClean="0">
                <a:solidFill>
                  <a:schemeClr val="bg1"/>
                </a:solidFill>
              </a:rPr>
              <a:pPr/>
              <a:t>14</a:t>
            </a:fld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898518" y="1275606"/>
            <a:ext cx="3085995" cy="31672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228184" y="4514901"/>
            <a:ext cx="21652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dirty="0">
                <a:solidFill>
                  <a:srgbClr val="00B0F0"/>
                </a:solidFill>
              </a:rPr>
              <a:t>КАРТА ТРАНСПОРТНЫХ ПУТЕЙ СООБЩЕНИЯ НА ТЕРРИТОРИИ РАЙОНА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152305" y="2943278"/>
            <a:ext cx="22860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>
                <a:solidFill>
                  <a:srgbClr val="00B0F0"/>
                </a:solidFill>
              </a:rPr>
              <a:t>ПАССАЖИРСКИЕ ПЕРЕВОЗКИ</a:t>
            </a:r>
          </a:p>
        </p:txBody>
      </p:sp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="" xmlns:p14="http://schemas.microsoft.com/office/powerpoint/2010/main" val="3782645882"/>
              </p:ext>
            </p:extLst>
          </p:nvPr>
        </p:nvGraphicFramePr>
        <p:xfrm>
          <a:off x="1500166" y="3071816"/>
          <a:ext cx="2981223" cy="17221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8" name="Рисунок 17" descr="транспортная инфраструктура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57950" y="1071552"/>
            <a:ext cx="2534530" cy="345773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580112" y="498214"/>
            <a:ext cx="34063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ХОХОЛЬСКИЙ МУНИЦИПАЛЬНЫЙ РАЙОН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992679" y="472155"/>
            <a:ext cx="658377" cy="49466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218932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4981915"/>
            <a:ext cx="9144000" cy="161328"/>
          </a:xfrm>
          <a:prstGeom prst="rect">
            <a:avLst/>
          </a:prstGeom>
          <a:solidFill>
            <a:srgbClr val="E13A0D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267494"/>
            <a:ext cx="9144000" cy="792088"/>
          </a:xfrm>
          <a:prstGeom prst="rect">
            <a:avLst/>
          </a:prstGeom>
          <a:blipFill dpi="0" rotWithShape="1">
            <a:blip r:embed="rId3" cstate="print">
              <a:alphaModFix amt="86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5131314"/>
            <a:ext cx="9144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79512" y="527243"/>
            <a:ext cx="1593706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00B0F0"/>
                </a:solidFill>
              </a:rPr>
              <a:t>ИНФРАСТРУКТУРА</a:t>
            </a:r>
          </a:p>
        </p:txBody>
      </p:sp>
      <p:grpSp>
        <p:nvGrpSpPr>
          <p:cNvPr id="33" name="Группа 32"/>
          <p:cNvGrpSpPr/>
          <p:nvPr/>
        </p:nvGrpSpPr>
        <p:grpSpPr>
          <a:xfrm>
            <a:off x="4083574" y="450846"/>
            <a:ext cx="482004" cy="515970"/>
            <a:chOff x="4083574" y="450846"/>
            <a:chExt cx="482004" cy="515970"/>
          </a:xfrm>
        </p:grpSpPr>
        <p:pic>
          <p:nvPicPr>
            <p:cNvPr id="34" name="Picture 2" descr="http://megabook.ru/stream/mediapreview?Key=%D0%93%D0%B5%D1%80%D0%B0%D0%BB%D1%8C%D0%B4%D0%B8%D0%BA%D0%B0%20(%D1%84%D0%BE%D1%80%D0%BC%D1%8B%20%D1%89%D0%B8%D1%82%D0%BE%D0%B2)&amp;Width=654&amp;Height=654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backgroundRemoval t="22541" b="77869" l="60794" r="77302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8962" t="21414" r="20519" b="21874"/>
            <a:stretch/>
          </p:blipFill>
          <p:spPr bwMode="auto">
            <a:xfrm>
              <a:off x="4083574" y="450846"/>
              <a:ext cx="482004" cy="51597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/>
            <p:cNvSpPr txBox="1"/>
            <p:nvPr/>
          </p:nvSpPr>
          <p:spPr>
            <a:xfrm>
              <a:off x="4106407" y="540427"/>
              <a:ext cx="43633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000" dirty="0"/>
                <a:t>ГЕРБ</a:t>
              </a:r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417322" y="1203598"/>
            <a:ext cx="545082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b="1" dirty="0">
                <a:solidFill>
                  <a:srgbClr val="F76321"/>
                </a:solidFill>
              </a:rPr>
              <a:t>ТЕЛЕКОММУНИКАЦИОННЫЕ СИСТЕМЫ</a:t>
            </a:r>
          </a:p>
          <a:p>
            <a:pPr marL="171450" indent="-1714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ПАО «Ростелеком», ПАО «ВымпелКом», ПАО «МТС»,ПАО «Мегафон»,ООО «Т2 Мобайл»</a:t>
            </a:r>
          </a:p>
          <a:p>
            <a:pPr marL="171450" indent="-1714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Виды связи, оказываемые населению:  местная телефонная связь; услуги сети сотовой подвижной связи; телеграфная связь; услуги подвижной радиотелефонной связи; услуги связи для цели эфирного вещания; почтовая связь; междугородная и международная связь; услуги по передаче данных (Интернет).</a:t>
            </a:r>
          </a:p>
          <a:p>
            <a:pPr>
              <a:lnSpc>
                <a:spcPct val="150000"/>
              </a:lnSpc>
            </a:pPr>
            <a:endParaRPr lang="ru-RU" sz="1000" b="1" dirty="0">
              <a:solidFill>
                <a:schemeClr val="bg1">
                  <a:lumMod val="5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ru-RU" sz="1200" b="1" dirty="0">
                <a:solidFill>
                  <a:srgbClr val="F76321"/>
                </a:solidFill>
              </a:rPr>
              <a:t>ТАРИФЫ</a:t>
            </a:r>
          </a:p>
        </p:txBody>
      </p:sp>
      <p:sp>
        <p:nvSpPr>
          <p:cNvPr id="12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3059832" y="4925657"/>
            <a:ext cx="1571727" cy="273844"/>
          </a:xfrm>
        </p:spPr>
        <p:txBody>
          <a:bodyPr/>
          <a:lstStyle/>
          <a:p>
            <a:fld id="{B19B0651-EE4F-4900-A07F-96A6BFA9D0F0}" type="slidenum">
              <a:rPr lang="ru-RU" sz="1050" b="1" smtClean="0">
                <a:solidFill>
                  <a:schemeClr val="bg1"/>
                </a:solidFill>
              </a:rPr>
              <a:pPr/>
              <a:t>15</a:t>
            </a:fld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741057" y="1347614"/>
            <a:ext cx="648000" cy="64807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/>
              <a:t>ЛОГОТИП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7563276" y="2006144"/>
            <a:ext cx="100356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>
                <a:solidFill>
                  <a:srgbClr val="00B0F0"/>
                </a:solidFill>
              </a:rPr>
              <a:t>БИЛАЙН</a:t>
            </a:r>
          </a:p>
          <a:p>
            <a:pPr algn="ctr"/>
            <a:endParaRPr lang="ru-RU" sz="800" b="1" dirty="0">
              <a:solidFill>
                <a:srgbClr val="00B0F0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741057" y="2500905"/>
            <a:ext cx="648000" cy="64807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/>
              <a:t>ЛОГОТИП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7563275" y="3148977"/>
            <a:ext cx="100356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>
                <a:solidFill>
                  <a:srgbClr val="00B0F0"/>
                </a:solidFill>
              </a:rPr>
              <a:t>МЕГАФОН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6703167" y="1347614"/>
            <a:ext cx="648000" cy="64807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/>
              <a:t>ЛОГОТИП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6525386" y="2006144"/>
            <a:ext cx="100356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>
                <a:solidFill>
                  <a:srgbClr val="00B0F0"/>
                </a:solidFill>
              </a:rPr>
              <a:t>РОСТЕЛЕКОМ</a:t>
            </a:r>
          </a:p>
          <a:p>
            <a:pPr algn="ctr"/>
            <a:endParaRPr lang="ru-RU" sz="800" b="1" dirty="0">
              <a:solidFill>
                <a:srgbClr val="00B0F0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6703167" y="2500905"/>
            <a:ext cx="648000" cy="64807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/>
              <a:t>ЛОГОТИП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6525385" y="3148977"/>
            <a:ext cx="100356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>
                <a:solidFill>
                  <a:srgbClr val="00B0F0"/>
                </a:solidFill>
              </a:rPr>
              <a:t>МТС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6703167" y="3654197"/>
            <a:ext cx="648000" cy="64807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/>
              <a:t>ЛОГОТИП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6703167" y="4369881"/>
            <a:ext cx="100356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>
                <a:solidFill>
                  <a:srgbClr val="00B0F0"/>
                </a:solidFill>
              </a:rPr>
              <a:t>ТЕЛЕ2</a:t>
            </a:r>
          </a:p>
        </p:txBody>
      </p:sp>
      <p:pic>
        <p:nvPicPr>
          <p:cNvPr id="1026" name="Picture 2" descr="http://en.realestatesantini.com/data/wysiwyg/8043833_l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00" t="50000"/>
          <a:stretch/>
        </p:blipFill>
        <p:spPr bwMode="auto">
          <a:xfrm>
            <a:off x="417322" y="3970062"/>
            <a:ext cx="324036" cy="3240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http://en.realestatesantini.com/data/wysiwyg/8043833_l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00" b="50000"/>
          <a:stretch/>
        </p:blipFill>
        <p:spPr bwMode="auto">
          <a:xfrm>
            <a:off x="3782371" y="3970062"/>
            <a:ext cx="324036" cy="3240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http://en.realestatesantini.com/data/wysiwyg/8043833_l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0000" b="50000"/>
          <a:stretch/>
        </p:blipFill>
        <p:spPr bwMode="auto">
          <a:xfrm>
            <a:off x="2129885" y="3976183"/>
            <a:ext cx="324036" cy="3240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953609" y="3515698"/>
            <a:ext cx="10474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800" b="1" dirty="0">
                <a:solidFill>
                  <a:srgbClr val="00B0F0"/>
                </a:solidFill>
              </a:rPr>
              <a:t>ЭЛЕКТРОЭНЕРГИЯ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828432" y="3515697"/>
            <a:ext cx="3642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800" b="1" dirty="0">
                <a:solidFill>
                  <a:srgbClr val="00B0F0"/>
                </a:solidFill>
              </a:rPr>
              <a:t>ГАЗ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324576" y="3532414"/>
            <a:ext cx="4427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800" b="1" dirty="0">
                <a:solidFill>
                  <a:srgbClr val="00B0F0"/>
                </a:solidFill>
              </a:rPr>
              <a:t>ВОДА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852595" y="3901248"/>
            <a:ext cx="140895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00B0F0"/>
                </a:solidFill>
              </a:rPr>
              <a:t>8,26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sz="1000" b="1" dirty="0" err="1">
                <a:solidFill>
                  <a:schemeClr val="bg1">
                    <a:lumMod val="50000"/>
                  </a:schemeClr>
                </a:solidFill>
              </a:rPr>
              <a:t>руб</a:t>
            </a:r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/кВт/ч 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2533392" y="3878164"/>
            <a:ext cx="142943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00B0F0"/>
                </a:solidFill>
              </a:rPr>
              <a:t>6,89 </a:t>
            </a:r>
            <a:r>
              <a:rPr lang="ru-RU" sz="1000" b="1" dirty="0" err="1">
                <a:solidFill>
                  <a:schemeClr val="bg1">
                    <a:lumMod val="50000"/>
                  </a:schemeClr>
                </a:solidFill>
              </a:rPr>
              <a:t>руб</a:t>
            </a:r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/куб.м 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4324575" y="3901248"/>
            <a:ext cx="13543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b="1" dirty="0" smtClean="0">
                <a:solidFill>
                  <a:srgbClr val="00B0F0"/>
                </a:solidFill>
              </a:rPr>
              <a:t>42,54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sz="1000" b="1" dirty="0" err="1">
                <a:solidFill>
                  <a:schemeClr val="bg1">
                    <a:lumMod val="50000"/>
                  </a:schemeClr>
                </a:solidFill>
              </a:rPr>
              <a:t>руб</a:t>
            </a:r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/куб.м </a:t>
            </a:r>
          </a:p>
        </p:txBody>
      </p:sp>
      <p:pic>
        <p:nvPicPr>
          <p:cNvPr id="43" name="Рисунок 42" descr="2432639.jpe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25385" y="1357295"/>
            <a:ext cx="855307" cy="642942"/>
          </a:xfrm>
          <a:prstGeom prst="rect">
            <a:avLst/>
          </a:prstGeom>
        </p:spPr>
      </p:pic>
      <p:pic>
        <p:nvPicPr>
          <p:cNvPr id="44" name="Рисунок 43" descr="beeline_logo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622109" y="1357295"/>
            <a:ext cx="885894" cy="642924"/>
          </a:xfrm>
          <a:prstGeom prst="rect">
            <a:avLst/>
          </a:prstGeom>
        </p:spPr>
      </p:pic>
      <p:pic>
        <p:nvPicPr>
          <p:cNvPr id="47" name="Рисунок 46" descr="690ff8dd07885c5371dabedacac3f2b0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347604" y="2456432"/>
            <a:ext cx="1076215" cy="714380"/>
          </a:xfrm>
          <a:prstGeom prst="rect">
            <a:avLst/>
          </a:prstGeom>
        </p:spPr>
      </p:pic>
      <p:pic>
        <p:nvPicPr>
          <p:cNvPr id="48" name="Рисунок 47" descr="ae490490adff4f695d8831b6d20b97cf_XL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715272" y="2500312"/>
            <a:ext cx="1177208" cy="642942"/>
          </a:xfrm>
          <a:prstGeom prst="rect">
            <a:avLst/>
          </a:prstGeom>
        </p:spPr>
      </p:pic>
      <p:pic>
        <p:nvPicPr>
          <p:cNvPr id="49" name="Рисунок 48" descr="561b6a2422b13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715140" y="3643320"/>
            <a:ext cx="1087452" cy="714380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5580112" y="498214"/>
            <a:ext cx="34063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ХОХОЛЬСКИЙ МУНИЦИПАЛЬНЫЙ РАЙОН</a:t>
            </a:r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992679" y="472155"/>
            <a:ext cx="658377" cy="49466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997558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4981915"/>
            <a:ext cx="9144000" cy="161328"/>
          </a:xfrm>
          <a:prstGeom prst="rect">
            <a:avLst/>
          </a:prstGeom>
          <a:solidFill>
            <a:srgbClr val="E13A0D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267494"/>
            <a:ext cx="9144000" cy="792088"/>
          </a:xfrm>
          <a:prstGeom prst="rect">
            <a:avLst/>
          </a:prstGeom>
          <a:blipFill dpi="0" rotWithShape="1">
            <a:blip r:embed="rId3" cstate="print">
              <a:alphaModFix amt="86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5131314"/>
            <a:ext cx="9144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79512" y="527243"/>
            <a:ext cx="1593706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00B0F0"/>
                </a:solidFill>
              </a:rPr>
              <a:t>ИНФРАСТРУКТУРА</a:t>
            </a:r>
          </a:p>
        </p:txBody>
      </p:sp>
      <p:grpSp>
        <p:nvGrpSpPr>
          <p:cNvPr id="33" name="Группа 32"/>
          <p:cNvGrpSpPr/>
          <p:nvPr/>
        </p:nvGrpSpPr>
        <p:grpSpPr>
          <a:xfrm>
            <a:off x="4083574" y="450846"/>
            <a:ext cx="482004" cy="515970"/>
            <a:chOff x="4083574" y="450846"/>
            <a:chExt cx="482004" cy="515970"/>
          </a:xfrm>
        </p:grpSpPr>
        <p:pic>
          <p:nvPicPr>
            <p:cNvPr id="34" name="Picture 2" descr="http://megabook.ru/stream/mediapreview?Key=%D0%93%D0%B5%D1%80%D0%B0%D0%BB%D1%8C%D0%B4%D0%B8%D0%BA%D0%B0%20(%D1%84%D0%BE%D1%80%D0%BC%D1%8B%20%D1%89%D0%B8%D1%82%D0%BE%D0%B2)&amp;Width=654&amp;Height=654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backgroundRemoval t="22541" b="77869" l="60794" r="77302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8962" t="21414" r="20519" b="21874"/>
            <a:stretch/>
          </p:blipFill>
          <p:spPr bwMode="auto">
            <a:xfrm>
              <a:off x="4083574" y="450846"/>
              <a:ext cx="482004" cy="51597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/>
            <p:cNvSpPr txBox="1"/>
            <p:nvPr/>
          </p:nvSpPr>
          <p:spPr>
            <a:xfrm>
              <a:off x="4106407" y="540427"/>
              <a:ext cx="43633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000" dirty="0"/>
                <a:t>ГЕРБ</a:t>
              </a:r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-99639" y="1126358"/>
            <a:ext cx="4183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200" b="1" dirty="0">
                <a:solidFill>
                  <a:srgbClr val="F76321"/>
                </a:solidFill>
              </a:rPr>
              <a:t>ЗДРАВООХРАНЕНИЕ </a:t>
            </a:r>
            <a:endParaRPr lang="ru-RU" sz="1400" b="1" dirty="0">
              <a:solidFill>
                <a:srgbClr val="00B0F0"/>
              </a:solidFill>
            </a:endParaRPr>
          </a:p>
          <a:p>
            <a:endParaRPr lang="ru-RU" sz="1400" b="1" dirty="0">
              <a:solidFill>
                <a:srgbClr val="00B0F0"/>
              </a:solidFill>
            </a:endParaRPr>
          </a:p>
        </p:txBody>
      </p:sp>
      <p:sp>
        <p:nvSpPr>
          <p:cNvPr id="12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3059832" y="4925657"/>
            <a:ext cx="1571727" cy="273844"/>
          </a:xfrm>
        </p:spPr>
        <p:txBody>
          <a:bodyPr/>
          <a:lstStyle/>
          <a:p>
            <a:fld id="{B19B0651-EE4F-4900-A07F-96A6BFA9D0F0}" type="slidenum">
              <a:rPr lang="ru-RU" sz="1050" b="1" smtClean="0">
                <a:solidFill>
                  <a:schemeClr val="bg1"/>
                </a:solidFill>
              </a:rPr>
              <a:pPr/>
              <a:t>16</a:t>
            </a:fld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324576" y="1145817"/>
            <a:ext cx="4293153" cy="3407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200" b="1" dirty="0">
                <a:solidFill>
                  <a:srgbClr val="F76321"/>
                </a:solidFill>
              </a:rPr>
              <a:t>ОБРАЗОВАНИЕ 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819272919"/>
              </p:ext>
            </p:extLst>
          </p:nvPr>
        </p:nvGraphicFramePr>
        <p:xfrm>
          <a:off x="211414" y="1577283"/>
          <a:ext cx="3207491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0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8741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46721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B0F0"/>
                          </a:solidFill>
                        </a:rPr>
                        <a:t>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Районных</a:t>
                      </a:r>
                      <a:r>
                        <a:rPr lang="ru-RU" sz="1000" b="1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больниц</a:t>
                      </a:r>
                      <a:endParaRPr lang="ru-RU" sz="10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7996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B0F0"/>
                          </a:solidFill>
                        </a:rPr>
                        <a:t>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Стационаров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7996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B0F0"/>
                          </a:solidFill>
                        </a:rPr>
                        <a:t>91</a:t>
                      </a:r>
                      <a:endParaRPr lang="ru-RU" sz="16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Койко-мест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06855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B0F0"/>
                          </a:solidFill>
                        </a:rPr>
                        <a:t>6</a:t>
                      </a:r>
                      <a:endParaRPr lang="ru-RU" sz="16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Амбулаторий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7996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B0F0"/>
                          </a:solidFill>
                        </a:rPr>
                        <a:t>13</a:t>
                      </a:r>
                      <a:endParaRPr lang="ru-RU" sz="16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Фельдшерско-акушерских</a:t>
                      </a:r>
                      <a:r>
                        <a:rPr lang="ru-RU" sz="1000" b="1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пунктов</a:t>
                      </a:r>
                      <a:endParaRPr lang="ru-RU" sz="10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7996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B0F0"/>
                          </a:solidFill>
                        </a:rPr>
                        <a:t>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Отделений скорой медицинской помощи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17996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B0F0"/>
                          </a:solidFill>
                        </a:rPr>
                        <a:t>63</a:t>
                      </a:r>
                      <a:endParaRPr lang="ru-RU" sz="16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Численность врачей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17996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B0F0"/>
                          </a:solidFill>
                        </a:rPr>
                        <a:t>161</a:t>
                      </a:r>
                      <a:endParaRPr lang="ru-RU" sz="16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Численность</a:t>
                      </a:r>
                      <a:r>
                        <a:rPr lang="ru-RU" sz="1000" b="1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среднего мед. персонала</a:t>
                      </a:r>
                      <a:endParaRPr lang="ru-RU" sz="10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="" xmlns:p14="http://schemas.microsoft.com/office/powerpoint/2010/main" val="43149429"/>
              </p:ext>
            </p:extLst>
          </p:nvPr>
        </p:nvGraphicFramePr>
        <p:xfrm>
          <a:off x="5652120" y="1922103"/>
          <a:ext cx="3927703" cy="14887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1" name="Прямоугольник 20"/>
          <p:cNvSpPr/>
          <p:nvPr/>
        </p:nvSpPr>
        <p:spPr>
          <a:xfrm>
            <a:off x="6668139" y="1635646"/>
            <a:ext cx="2286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>
                <a:solidFill>
                  <a:srgbClr val="00B0F0"/>
                </a:solidFill>
              </a:rPr>
              <a:t>УРОВЕНЬ ОБРАЗОВАННОСТИ </a:t>
            </a:r>
          </a:p>
          <a:p>
            <a:pPr algn="ctr"/>
            <a:r>
              <a:rPr lang="ru-RU" sz="800" b="1" dirty="0">
                <a:solidFill>
                  <a:srgbClr val="00B0F0"/>
                </a:solidFill>
              </a:rPr>
              <a:t>НАСЕЛЕНИЯ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937002" y="3291830"/>
            <a:ext cx="22860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>
                <a:solidFill>
                  <a:srgbClr val="00B0F0"/>
                </a:solidFill>
              </a:rPr>
              <a:t>ЧИСЛЕННОСТЬ УЧАЩИХСЯ</a:t>
            </a:r>
          </a:p>
        </p:txBody>
      </p:sp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="" xmlns:p14="http://schemas.microsoft.com/office/powerpoint/2010/main" val="4088307392"/>
              </p:ext>
            </p:extLst>
          </p:nvPr>
        </p:nvGraphicFramePr>
        <p:xfrm>
          <a:off x="3873661" y="3579862"/>
          <a:ext cx="4973498" cy="1152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5522067"/>
              </p:ext>
            </p:extLst>
          </p:nvPr>
        </p:nvGraphicFramePr>
        <p:xfrm>
          <a:off x="3609845" y="1641547"/>
          <a:ext cx="2880320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0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46721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B0F0"/>
                          </a:solidFill>
                        </a:rPr>
                        <a:t>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Учреждения дошкольного</a:t>
                      </a:r>
                      <a:r>
                        <a:rPr lang="ru-RU" sz="1000" b="1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образования</a:t>
                      </a:r>
                      <a:endParaRPr lang="ru-RU" sz="10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7996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B0F0"/>
                          </a:solidFill>
                        </a:rPr>
                        <a:t>10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Средние общеобразовательные школы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7996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B0F0"/>
                          </a:solidFill>
                        </a:rPr>
                        <a:t>0</a:t>
                      </a:r>
                      <a:endParaRPr lang="ru-RU" sz="16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Средние</a:t>
                      </a:r>
                      <a:r>
                        <a:rPr lang="ru-RU" sz="1000" b="1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профессиональные учреждения</a:t>
                      </a:r>
                      <a:endParaRPr lang="ru-RU" sz="10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06855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B0F0"/>
                          </a:solidFill>
                        </a:rPr>
                        <a:t>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Высшие учебные</a:t>
                      </a:r>
                      <a:r>
                        <a:rPr lang="ru-RU" sz="1000" b="1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заведения</a:t>
                      </a:r>
                      <a:endParaRPr lang="ru-RU" sz="10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5580112" y="498214"/>
            <a:ext cx="34063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ХОХОЛЬСКИЙ МУНИЦИПАЛЬНЫЙ РАЙОН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992679" y="472155"/>
            <a:ext cx="658377" cy="49466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209499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4981915"/>
            <a:ext cx="9144000" cy="161328"/>
          </a:xfrm>
          <a:prstGeom prst="rect">
            <a:avLst/>
          </a:prstGeom>
          <a:solidFill>
            <a:srgbClr val="E13A0D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267494"/>
            <a:ext cx="9144000" cy="792088"/>
          </a:xfrm>
          <a:prstGeom prst="rect">
            <a:avLst/>
          </a:prstGeom>
          <a:blipFill dpi="0" rotWithShape="1">
            <a:blip r:embed="rId3" cstate="print">
              <a:alphaModFix amt="86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5131314"/>
            <a:ext cx="9144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79512" y="527243"/>
            <a:ext cx="1593706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00B0F0"/>
                </a:solidFill>
              </a:rPr>
              <a:t>ИНФРАСТРУКТУРА</a:t>
            </a:r>
          </a:p>
        </p:txBody>
      </p:sp>
      <p:grpSp>
        <p:nvGrpSpPr>
          <p:cNvPr id="33" name="Группа 32"/>
          <p:cNvGrpSpPr/>
          <p:nvPr/>
        </p:nvGrpSpPr>
        <p:grpSpPr>
          <a:xfrm>
            <a:off x="4083574" y="450846"/>
            <a:ext cx="482004" cy="515970"/>
            <a:chOff x="4083574" y="450846"/>
            <a:chExt cx="482004" cy="515970"/>
          </a:xfrm>
        </p:grpSpPr>
        <p:pic>
          <p:nvPicPr>
            <p:cNvPr id="34" name="Picture 2" descr="http://megabook.ru/stream/mediapreview?Key=%D0%93%D0%B5%D1%80%D0%B0%D0%BB%D1%8C%D0%B4%D0%B8%D0%BA%D0%B0%20(%D1%84%D0%BE%D1%80%D0%BC%D1%8B%20%D1%89%D0%B8%D1%82%D0%BE%D0%B2)&amp;Width=654&amp;Height=654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backgroundRemoval t="22541" b="77869" l="60794" r="77302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8962" t="21414" r="20519" b="21874"/>
            <a:stretch/>
          </p:blipFill>
          <p:spPr bwMode="auto">
            <a:xfrm>
              <a:off x="4083574" y="450846"/>
              <a:ext cx="482004" cy="51597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/>
            <p:cNvSpPr txBox="1"/>
            <p:nvPr/>
          </p:nvSpPr>
          <p:spPr>
            <a:xfrm>
              <a:off x="4106407" y="540427"/>
              <a:ext cx="43633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000" dirty="0"/>
                <a:t>ГЕРБ</a:t>
              </a:r>
            </a:p>
          </p:txBody>
        </p:sp>
      </p:grpSp>
      <p:sp>
        <p:nvSpPr>
          <p:cNvPr id="12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3059832" y="4925657"/>
            <a:ext cx="1571727" cy="273844"/>
          </a:xfrm>
        </p:spPr>
        <p:txBody>
          <a:bodyPr/>
          <a:lstStyle/>
          <a:p>
            <a:fld id="{B19B0651-EE4F-4900-A07F-96A6BFA9D0F0}" type="slidenum">
              <a:rPr lang="ru-RU" sz="1050" b="1" smtClean="0">
                <a:solidFill>
                  <a:schemeClr val="bg1"/>
                </a:solidFill>
              </a:rPr>
              <a:pPr/>
              <a:t>17</a:t>
            </a:fld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70025" y="1296080"/>
            <a:ext cx="4106524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В районе расположен дополнительный офис ПАО «Сбербанк России»</a:t>
            </a:r>
          </a:p>
          <a:p>
            <a:pPr>
              <a:lnSpc>
                <a:spcPct val="150000"/>
              </a:lnSpc>
            </a:pPr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количество отделений - 8</a:t>
            </a:r>
          </a:p>
          <a:p>
            <a:pPr>
              <a:lnSpc>
                <a:spcPct val="150000"/>
              </a:lnSpc>
            </a:pPr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виды оказываемых услуг: - операции с ценными бумагами;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размещение денежных средств во вклады;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- расчетно-кассовое обслуживание;</a:t>
            </a:r>
          </a:p>
          <a:p>
            <a:pPr>
              <a:lnSpc>
                <a:spcPct val="150000"/>
              </a:lnSpc>
            </a:pPr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- кредитование физических лиц;</a:t>
            </a:r>
          </a:p>
          <a:p>
            <a:pPr>
              <a:lnSpc>
                <a:spcPct val="150000"/>
              </a:lnSpc>
            </a:pPr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- покупка и продажа иностранной валюты;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выдача и обслуживание банковских карт</a:t>
            </a:r>
          </a:p>
          <a:p>
            <a:pPr>
              <a:lnSpc>
                <a:spcPct val="150000"/>
              </a:lnSpc>
            </a:pPr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  В районе осуществляют свою деятельность следующие страховые компании: СПАО «Ингосстрах», ООО «Росгосстрах».</a:t>
            </a:r>
          </a:p>
          <a:p>
            <a:pPr>
              <a:lnSpc>
                <a:spcPct val="150000"/>
              </a:lnSpc>
            </a:pPr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Виды оказываемых услуг: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автострахование;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- страхование имущества;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- страхование кредитов;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- страхование выезжающих за рубеж, страхование онлайн</a:t>
            </a:r>
          </a:p>
        </p:txBody>
      </p:sp>
      <p:grpSp>
        <p:nvGrpSpPr>
          <p:cNvPr id="23" name="Группа 22"/>
          <p:cNvGrpSpPr/>
          <p:nvPr/>
        </p:nvGrpSpPr>
        <p:grpSpPr>
          <a:xfrm>
            <a:off x="4677440" y="1491630"/>
            <a:ext cx="1003563" cy="1117050"/>
            <a:chOff x="3705517" y="1358072"/>
            <a:chExt cx="1003563" cy="1117050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3782407" y="1358072"/>
              <a:ext cx="648000" cy="64807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b="1" dirty="0"/>
                <a:t>ЛОГОТИП</a:t>
              </a: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3705517" y="2136568"/>
              <a:ext cx="100356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800" b="1" dirty="0">
                  <a:solidFill>
                    <a:srgbClr val="00B0F0"/>
                  </a:solidFill>
                </a:rPr>
                <a:t>ПАО «СБЕРБАНК РОССИИ</a:t>
              </a: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4733008" y="3147814"/>
            <a:ext cx="1149781" cy="1082051"/>
            <a:chOff x="3782407" y="1358072"/>
            <a:chExt cx="1149781" cy="1082051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3782407" y="1358072"/>
              <a:ext cx="648000" cy="64807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b="1" dirty="0"/>
                <a:t>ЛОГОТИП</a:t>
              </a: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3928625" y="2101569"/>
              <a:ext cx="100356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800" b="1" dirty="0">
                  <a:solidFill>
                    <a:srgbClr val="00B0F0"/>
                  </a:solidFill>
                </a:rPr>
                <a:t>СПАО «ИНГОССТРАХ»</a:t>
              </a:r>
            </a:p>
          </p:txBody>
        </p:sp>
      </p:grpSp>
      <p:sp>
        <p:nvSpPr>
          <p:cNvPr id="31" name="Прямоугольник 30"/>
          <p:cNvSpPr/>
          <p:nvPr/>
        </p:nvSpPr>
        <p:spPr>
          <a:xfrm>
            <a:off x="6283757" y="2249759"/>
            <a:ext cx="100356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>
                <a:solidFill>
                  <a:srgbClr val="00B0F0"/>
                </a:solidFill>
              </a:rPr>
              <a:t>ООО  «РОСХОССТРАХ»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59631" y="1059582"/>
            <a:ext cx="2382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200" b="1" dirty="0">
                <a:solidFill>
                  <a:srgbClr val="F76321"/>
                </a:solidFill>
              </a:rPr>
              <a:t>ФИНАНСОВАЯ ИНФРАСТРУКТУРА</a:t>
            </a:r>
          </a:p>
        </p:txBody>
      </p:sp>
      <p:pic>
        <p:nvPicPr>
          <p:cNvPr id="42" name="Рисунок 41" descr="0_130072_3b7d70a8_orig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14875" y="1363464"/>
            <a:ext cx="928694" cy="847042"/>
          </a:xfrm>
          <a:prstGeom prst="rect">
            <a:avLst/>
          </a:prstGeom>
        </p:spPr>
      </p:pic>
      <p:pic>
        <p:nvPicPr>
          <p:cNvPr id="44" name="Рисунок 43" descr="ингосстрах.jpe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26470" y="3078941"/>
            <a:ext cx="1213681" cy="785818"/>
          </a:xfrm>
          <a:prstGeom prst="rect">
            <a:avLst/>
          </a:prstGeom>
        </p:spPr>
      </p:pic>
      <p:pic>
        <p:nvPicPr>
          <p:cNvPr id="45" name="Рисунок 44" descr="росгосстрах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90766" y="1359501"/>
            <a:ext cx="1189546" cy="813356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5580112" y="498214"/>
            <a:ext cx="34063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ХОХОЛЬСКИЙ МУНИЦИПАЛЬНЫЙ РАЙОН</a:t>
            </a: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992679" y="472155"/>
            <a:ext cx="658377" cy="49466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414607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4981915"/>
            <a:ext cx="9144000" cy="161328"/>
          </a:xfrm>
          <a:prstGeom prst="rect">
            <a:avLst/>
          </a:prstGeom>
          <a:solidFill>
            <a:srgbClr val="E13A0D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267494"/>
            <a:ext cx="9144000" cy="792088"/>
          </a:xfrm>
          <a:prstGeom prst="rect">
            <a:avLst/>
          </a:prstGeom>
          <a:blipFill dpi="0" rotWithShape="1">
            <a:blip r:embed="rId3" cstate="print">
              <a:alphaModFix amt="86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5131314"/>
            <a:ext cx="9144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79512" y="527243"/>
            <a:ext cx="1792863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00B0F0"/>
                </a:solidFill>
              </a:rPr>
              <a:t>КУЛЬТУРА И ТУРИЗМ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048296" y="1062588"/>
            <a:ext cx="29665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b="1" dirty="0">
                <a:solidFill>
                  <a:srgbClr val="F76321"/>
                </a:solidFill>
              </a:rPr>
              <a:t>ОСНОВНЫЕ ДОСТОПРИМЕЧАТЕЛЬНОСТИ</a:t>
            </a:r>
          </a:p>
        </p:txBody>
      </p:sp>
      <p:sp>
        <p:nvSpPr>
          <p:cNvPr id="12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3059832" y="4925657"/>
            <a:ext cx="1571727" cy="273844"/>
          </a:xfrm>
        </p:spPr>
        <p:txBody>
          <a:bodyPr/>
          <a:lstStyle/>
          <a:p>
            <a:fld id="{B19B0651-EE4F-4900-A07F-96A6BFA9D0F0}" type="slidenum">
              <a:rPr lang="ru-RU" sz="1050" b="1" smtClean="0">
                <a:solidFill>
                  <a:schemeClr val="bg1"/>
                </a:solidFill>
              </a:rPr>
              <a:pPr/>
              <a:t>18</a:t>
            </a:fld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29947" y="1452661"/>
            <a:ext cx="1448896" cy="12816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ФОТО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538394" y="2752401"/>
            <a:ext cx="16320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>
                <a:solidFill>
                  <a:srgbClr val="00B0F0"/>
                </a:solidFill>
              </a:rPr>
              <a:t>ЦЕНТР КУЛЬТУРЫ И ДОСУГА В Р.П.ХОХОЛЬСКИЙ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2214123" y="1452661"/>
            <a:ext cx="1448896" cy="12816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ФОТО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3818297" y="1448685"/>
            <a:ext cx="1448896" cy="12816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ФОТО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5391211" y="1452661"/>
            <a:ext cx="1448896" cy="12816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ФОТО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6971019" y="1452661"/>
            <a:ext cx="1448896" cy="12816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ФОТО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2170395" y="2756377"/>
            <a:ext cx="16320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>
                <a:solidFill>
                  <a:srgbClr val="00B0F0"/>
                </a:solidFill>
              </a:rPr>
              <a:t>ФИЗКУЛЬТУРНО-ОЗДОРОВИТЕЛЬНЫЙ КОМПЛЕКС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3694867" y="2749096"/>
            <a:ext cx="163200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>
                <a:solidFill>
                  <a:srgbClr val="00B0F0"/>
                </a:solidFill>
              </a:rPr>
              <a:t>ПЛАВАТЕЛЬНЫЙ БАССЕЙН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5283501" y="2735524"/>
            <a:ext cx="163200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>
                <a:solidFill>
                  <a:srgbClr val="00B0F0"/>
                </a:solidFill>
              </a:rPr>
              <a:t>СТАДИОН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6915502" y="2756377"/>
            <a:ext cx="16320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>
                <a:solidFill>
                  <a:srgbClr val="00B0F0"/>
                </a:solidFill>
              </a:rPr>
              <a:t>ПАМЯТНИК ПОГИБЩИМ ВОИНАМ И КАЗАНСКИЙ ХРАМ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2214123" y="3133005"/>
            <a:ext cx="48913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F76321"/>
                </a:solidFill>
              </a:rPr>
              <a:t>ЧИСЛЕННОСТЬ УЧРЕЖДЕНИЙ  КУЛЬТУРНО-ДОСУГОВОГО ТИПА</a:t>
            </a:r>
          </a:p>
          <a:p>
            <a:pPr algn="ctr"/>
            <a:endParaRPr lang="ru-RU" sz="1200" b="1" dirty="0">
              <a:solidFill>
                <a:srgbClr val="F76321"/>
              </a:solidFill>
            </a:endParaRPr>
          </a:p>
        </p:txBody>
      </p:sp>
      <p:graphicFrame>
        <p:nvGraphicFramePr>
          <p:cNvPr id="38" name="Таблица 3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833842765"/>
              </p:ext>
            </p:extLst>
          </p:nvPr>
        </p:nvGraphicFramePr>
        <p:xfrm>
          <a:off x="3097688" y="3594670"/>
          <a:ext cx="288032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0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92045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B0F0"/>
                          </a:solidFill>
                        </a:rPr>
                        <a:t>18</a:t>
                      </a:r>
                      <a:endParaRPr lang="ru-RU" sz="16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Библиотек</a:t>
                      </a:r>
                      <a:endParaRPr lang="ru-RU" sz="10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4797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B0F0"/>
                          </a:solidFill>
                        </a:rPr>
                        <a:t>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Физкультуно-оздоровительный</a:t>
                      </a:r>
                      <a:r>
                        <a:rPr lang="ru-RU" sz="1000" b="1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комплекс</a:t>
                      </a:r>
                      <a:endParaRPr lang="ru-RU" sz="10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7996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B0F0"/>
                          </a:solidFill>
                        </a:rPr>
                        <a:t>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Школы искусств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731842026"/>
              </p:ext>
            </p:extLst>
          </p:nvPr>
        </p:nvGraphicFramePr>
        <p:xfrm>
          <a:off x="174615" y="3572929"/>
          <a:ext cx="2880320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0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20029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B0F0"/>
                          </a:solidFill>
                        </a:rPr>
                        <a:t>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Музей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7996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B0F0"/>
                          </a:solidFill>
                        </a:rPr>
                        <a:t>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Стадион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7996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B0F0"/>
                          </a:solidFill>
                        </a:rPr>
                        <a:t>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Плавательный бассейн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39" name="Таблица 3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563285659"/>
              </p:ext>
            </p:extLst>
          </p:nvPr>
        </p:nvGraphicFramePr>
        <p:xfrm>
          <a:off x="6007263" y="3594670"/>
          <a:ext cx="288032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0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92045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B0F0"/>
                          </a:solidFill>
                        </a:rPr>
                        <a:t>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Парков</a:t>
                      </a:r>
                      <a:r>
                        <a:rPr lang="ru-RU" sz="1000" b="1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культуры и отдыха</a:t>
                      </a:r>
                      <a:endParaRPr lang="ru-RU" sz="10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4797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B0F0"/>
                          </a:solidFill>
                        </a:rPr>
                        <a:t>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Детская</a:t>
                      </a:r>
                      <a:r>
                        <a:rPr lang="ru-RU" sz="1000" b="1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спортивная школа</a:t>
                      </a:r>
                      <a:endParaRPr lang="ru-RU" sz="10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7996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B0F0"/>
                          </a:solidFill>
                        </a:rPr>
                        <a:t>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Многофункциональных площадок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28" name="Рисунок 27" descr="IMG_546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1428742"/>
            <a:ext cx="1643074" cy="1285884"/>
          </a:xfrm>
          <a:prstGeom prst="rect">
            <a:avLst/>
          </a:prstGeom>
        </p:spPr>
      </p:pic>
      <p:pic>
        <p:nvPicPr>
          <p:cNvPr id="40" name="Рисунок 39" descr="IMG_769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14546" y="1428742"/>
            <a:ext cx="1428760" cy="1285884"/>
          </a:xfrm>
          <a:prstGeom prst="rect">
            <a:avLst/>
          </a:prstGeom>
        </p:spPr>
      </p:pic>
      <p:pic>
        <p:nvPicPr>
          <p:cNvPr id="46" name="Рисунок 45" descr="IMG_728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00892" y="1428742"/>
            <a:ext cx="1500186" cy="1285884"/>
          </a:xfrm>
          <a:prstGeom prst="rect">
            <a:avLst/>
          </a:prstGeom>
        </p:spPr>
      </p:pic>
      <p:pic>
        <p:nvPicPr>
          <p:cNvPr id="41" name="Рисунок 40" descr="дельфин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786182" y="1428742"/>
            <a:ext cx="1500198" cy="1285884"/>
          </a:xfrm>
          <a:prstGeom prst="rect">
            <a:avLst/>
          </a:prstGeom>
        </p:spPr>
      </p:pic>
      <p:pic>
        <p:nvPicPr>
          <p:cNvPr id="43" name="Рисунок 42" descr="стадион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429256" y="1428742"/>
            <a:ext cx="1500198" cy="1285884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5580112" y="498214"/>
            <a:ext cx="34063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ХОХОЛЬСКИЙ МУНИЦИПАЛЬНЫЙ РАЙОН</a:t>
            </a: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992679" y="472155"/>
            <a:ext cx="658377" cy="49466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961293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987824" y="1779663"/>
            <a:ext cx="6160820" cy="1872207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3287103" y="2454156"/>
            <a:ext cx="4671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Impact" pitchFamily="34" charset="0"/>
              </a:rPr>
              <a:t>КОНКУРЕНТНЫЕ ПРЕИМУЩСТВА</a:t>
            </a:r>
          </a:p>
        </p:txBody>
      </p:sp>
    </p:spTree>
    <p:extLst>
      <p:ext uri="{BB962C8B-B14F-4D97-AF65-F5344CB8AC3E}">
        <p14:creationId xmlns="" xmlns:p14="http://schemas.microsoft.com/office/powerpoint/2010/main" val="4279181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4981915"/>
            <a:ext cx="9144000" cy="161328"/>
          </a:xfrm>
          <a:prstGeom prst="rect">
            <a:avLst/>
          </a:prstGeom>
          <a:solidFill>
            <a:srgbClr val="E13A0D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267494"/>
            <a:ext cx="9144000" cy="792088"/>
          </a:xfrm>
          <a:prstGeom prst="rect">
            <a:avLst/>
          </a:prstGeom>
          <a:blipFill dpi="0" rotWithShape="1">
            <a:blip r:embed="rId3" cstate="print">
              <a:alphaModFix amt="86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5131314"/>
            <a:ext cx="9144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33272" y="509648"/>
            <a:ext cx="1275670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00B0F0"/>
                </a:solidFill>
              </a:rPr>
              <a:t>СОДЕРЖАНИЕ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80112" y="498214"/>
            <a:ext cx="34063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ХОХОЛЬСКИЙ МУНИЦИПАЛЬНЫЙ РАЙОН</a:t>
            </a:r>
          </a:p>
        </p:txBody>
      </p:sp>
      <p:grpSp>
        <p:nvGrpSpPr>
          <p:cNvPr id="33" name="Группа 32"/>
          <p:cNvGrpSpPr/>
          <p:nvPr/>
        </p:nvGrpSpPr>
        <p:grpSpPr>
          <a:xfrm>
            <a:off x="4083574" y="450846"/>
            <a:ext cx="482004" cy="515970"/>
            <a:chOff x="4083574" y="450846"/>
            <a:chExt cx="482004" cy="515970"/>
          </a:xfrm>
        </p:grpSpPr>
        <p:pic>
          <p:nvPicPr>
            <p:cNvPr id="34" name="Picture 2" descr="http://megabook.ru/stream/mediapreview?Key=%D0%93%D0%B5%D1%80%D0%B0%D0%BB%D1%8C%D0%B4%D0%B8%D0%BA%D0%B0%20(%D1%84%D0%BE%D1%80%D0%BC%D1%8B%20%D1%89%D0%B8%D1%82%D0%BE%D0%B2)&amp;Width=654&amp;Height=654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backgroundRemoval t="22541" b="77869" l="60794" r="77302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8962" t="21414" r="20519" b="21874"/>
            <a:stretch/>
          </p:blipFill>
          <p:spPr bwMode="auto">
            <a:xfrm>
              <a:off x="4083574" y="450846"/>
              <a:ext cx="482004" cy="51597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/>
            <p:cNvSpPr txBox="1"/>
            <p:nvPr/>
          </p:nvSpPr>
          <p:spPr>
            <a:xfrm>
              <a:off x="4106407" y="540427"/>
              <a:ext cx="43633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000" dirty="0">
                  <a:solidFill>
                    <a:prstClr val="black"/>
                  </a:solidFill>
                </a:rPr>
                <a:t>ГЕРБ</a:t>
              </a:r>
            </a:p>
          </p:txBody>
        </p:sp>
      </p:grp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3059832" y="4925657"/>
            <a:ext cx="1571727" cy="273844"/>
          </a:xfrm>
        </p:spPr>
        <p:txBody>
          <a:bodyPr/>
          <a:lstStyle/>
          <a:p>
            <a:fld id="{B19B0651-EE4F-4900-A07F-96A6BFA9D0F0}" type="slidenum">
              <a:rPr lang="ru-RU" sz="1050" b="1" smtClean="0">
                <a:solidFill>
                  <a:prstClr val="white"/>
                </a:solidFill>
              </a:rPr>
              <a:pPr/>
              <a:t>2</a:t>
            </a:fld>
            <a:endParaRPr lang="ru-RU" sz="1050" b="1" dirty="0">
              <a:solidFill>
                <a:prstClr val="white"/>
              </a:solidFill>
            </a:endParaRP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649618232"/>
              </p:ext>
            </p:extLst>
          </p:nvPr>
        </p:nvGraphicFramePr>
        <p:xfrm>
          <a:off x="1079612" y="1059582"/>
          <a:ext cx="6984776" cy="3605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087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138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200" b="0" dirty="0"/>
                    </a:p>
                  </a:txBody>
                  <a:tcPr>
                    <a:lnL w="5715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86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</a:rPr>
                        <a:t>ОБЩАЯ ИНФОРМАЦИЯ</a:t>
                      </a:r>
                    </a:p>
                  </a:txBody>
                  <a:tcPr>
                    <a:lnL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6C2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C24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rgbClr val="006600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46C2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C2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86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</a:rPr>
                        <a:t>ГЕОГРАФИЧЕСКОЕ</a:t>
                      </a:r>
                      <a:r>
                        <a:rPr lang="ru-RU" sz="1100" b="1" baseline="0" dirty="0">
                          <a:solidFill>
                            <a:schemeClr val="bg1"/>
                          </a:solidFill>
                        </a:rPr>
                        <a:t> ПОЛОЖЕНИЕ</a:t>
                      </a:r>
                      <a:endParaRPr lang="ru-RU" sz="11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6C2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C24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rgbClr val="006600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46C2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C2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486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</a:rPr>
                        <a:t>ИСТОРИЧЕСКАЯ СПРАВКА</a:t>
                      </a:r>
                    </a:p>
                  </a:txBody>
                  <a:tcPr>
                    <a:lnL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6C2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C24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rgbClr val="006600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46C2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C2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486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</a:rPr>
                        <a:t>ПРИРОДНО-РЕСУРСНЫЙ ПОТЕНЦИАЛ</a:t>
                      </a:r>
                    </a:p>
                  </a:txBody>
                  <a:tcPr>
                    <a:lnL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6C2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C24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rgbClr val="006600"/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46C2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C2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486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</a:rPr>
                        <a:t>ОСНОВНЫЕ ПОКАЗАТЕЛИ СОЦИАЛЬНО-ЭКОНОМИЧЕСКОГО РАЗВИТИЯ</a:t>
                      </a:r>
                    </a:p>
                  </a:txBody>
                  <a:tcPr>
                    <a:lnL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6C2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C24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rgbClr val="006600"/>
                          </a:solidFill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rgbClr val="46C2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C2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486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</a:rPr>
                        <a:t>ИНФРАСТРУКТУРА</a:t>
                      </a:r>
                    </a:p>
                  </a:txBody>
                  <a:tcPr>
                    <a:lnL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6C2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C24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rgbClr val="006600"/>
                          </a:solidFill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rgbClr val="46C2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C2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486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</a:rPr>
                        <a:t>КУЛЬТУРА И ТУРИЗМ</a:t>
                      </a:r>
                    </a:p>
                  </a:txBody>
                  <a:tcPr>
                    <a:lnL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6C2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C24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rgbClr val="006600"/>
                          </a:solidFill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rgbClr val="46C2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C2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486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</a:rPr>
                        <a:t>КОНКУРЕНТНЫЕ ПРЕИМУЩЕСТВА</a:t>
                      </a:r>
                    </a:p>
                  </a:txBody>
                  <a:tcPr>
                    <a:lnL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6C2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C24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rgbClr val="006600"/>
                          </a:solidFill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rgbClr val="46C2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C2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486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</a:rPr>
                        <a:t>РЕАЛИЗОВАННЫЕ  И РЕАЛИЗУЕМЫЕ ИНВЕСТИЦИОННЫЕ</a:t>
                      </a:r>
                      <a:r>
                        <a:rPr lang="ru-RU" sz="1100" b="1" baseline="0" dirty="0">
                          <a:solidFill>
                            <a:schemeClr val="bg1"/>
                          </a:solidFill>
                        </a:rPr>
                        <a:t> ПРОЕКТЫ</a:t>
                      </a:r>
                      <a:endParaRPr lang="ru-RU" sz="11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6C2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C24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rgbClr val="006600"/>
                          </a:solidFill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rgbClr val="46C2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C2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486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</a:rPr>
                        <a:t>ИНВЕСТИЦИОННЫЕ</a:t>
                      </a:r>
                      <a:r>
                        <a:rPr lang="ru-RU" sz="1100" b="1" baseline="0" dirty="0">
                          <a:solidFill>
                            <a:schemeClr val="bg1"/>
                          </a:solidFill>
                        </a:rPr>
                        <a:t> ПРЕДЛОЖЕНИЯ ДЛЯ ИНВЕСТОРОВ</a:t>
                      </a:r>
                      <a:endParaRPr lang="ru-RU" sz="11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6C2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C24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6600"/>
                          </a:solidFill>
                        </a:rPr>
                        <a:t>3</a:t>
                      </a:r>
                      <a:r>
                        <a:rPr lang="ru-RU" sz="1200" b="1" dirty="0" smtClean="0">
                          <a:solidFill>
                            <a:srgbClr val="006600"/>
                          </a:solidFill>
                        </a:rPr>
                        <a:t>0</a:t>
                      </a:r>
                      <a:endParaRPr lang="ru-RU" sz="1200" b="1" dirty="0">
                        <a:solidFill>
                          <a:srgbClr val="0066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46C2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C2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486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</a:rPr>
                        <a:t>ИНВЕСТИЦИОННО-ПРИВЛЕКАТЕЛЬНЫЕ</a:t>
                      </a:r>
                      <a:r>
                        <a:rPr lang="ru-RU" sz="1100" b="1" baseline="0" dirty="0">
                          <a:solidFill>
                            <a:schemeClr val="bg1"/>
                          </a:solidFill>
                        </a:rPr>
                        <a:t> ЗЕМЕЛЬНЫЕ УЧАСТКИ И ПРОМЫШЛЕННЫЕ ПЛОЩАДКИ</a:t>
                      </a:r>
                      <a:endParaRPr lang="ru-RU" sz="11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6C2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C24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6600"/>
                          </a:solidFill>
                        </a:rPr>
                        <a:t>3</a:t>
                      </a:r>
                      <a:r>
                        <a:rPr lang="ru-RU" sz="1200" b="1" dirty="0" smtClean="0">
                          <a:solidFill>
                            <a:srgbClr val="006600"/>
                          </a:solidFill>
                        </a:rPr>
                        <a:t>4</a:t>
                      </a:r>
                      <a:endParaRPr lang="ru-RU" sz="1200" b="1" dirty="0">
                        <a:solidFill>
                          <a:srgbClr val="0066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46C2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C2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486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</a:rPr>
                        <a:t>КОНТАКТЫ</a:t>
                      </a:r>
                    </a:p>
                  </a:txBody>
                  <a:tcPr>
                    <a:lnL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6C2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C24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6600"/>
                          </a:solidFill>
                        </a:rPr>
                        <a:t>45</a:t>
                      </a:r>
                      <a:endParaRPr lang="ru-RU" sz="1200" b="1" dirty="0">
                        <a:solidFill>
                          <a:srgbClr val="0066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46C2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C2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92679" y="472155"/>
            <a:ext cx="658377" cy="49466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620530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Хорда 17"/>
          <p:cNvSpPr/>
          <p:nvPr/>
        </p:nvSpPr>
        <p:spPr>
          <a:xfrm rot="2334223">
            <a:off x="6317297" y="-7552"/>
            <a:ext cx="5092956" cy="5149784"/>
          </a:xfrm>
          <a:prstGeom prst="chord">
            <a:avLst>
              <a:gd name="adj1" fmla="val 2711843"/>
              <a:gd name="adj2" fmla="val 14225873"/>
            </a:avLst>
          </a:prstGeom>
          <a:blipFill dpi="0" rotWithShape="0">
            <a:blip r:embed="rId3" cstate="print"/>
            <a:srcRect/>
            <a:stretch>
              <a:fillRect l="-11000" r="-51000" b="-1000"/>
            </a:stretch>
          </a:blip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0" y="4969986"/>
            <a:ext cx="9144000" cy="161328"/>
          </a:xfrm>
          <a:prstGeom prst="rect">
            <a:avLst/>
          </a:prstGeom>
          <a:solidFill>
            <a:srgbClr val="7D0D45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267494"/>
            <a:ext cx="9144000" cy="792088"/>
          </a:xfrm>
          <a:prstGeom prst="rect">
            <a:avLst/>
          </a:prstGeom>
          <a:blipFill dpi="0" rotWithShape="1">
            <a:blip r:embed="rId4" cstate="print">
              <a:alphaModFix amt="86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5143500"/>
            <a:ext cx="9144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62749" y="443596"/>
            <a:ext cx="2665281" cy="52322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00B0F0"/>
                </a:solidFill>
              </a:rPr>
              <a:t>УНИКАЛЬНЫЕ ПРЕИМУЩЕСТВА </a:t>
            </a:r>
          </a:p>
          <a:p>
            <a:r>
              <a:rPr lang="ru-RU" sz="1400" b="1" dirty="0">
                <a:solidFill>
                  <a:srgbClr val="00B0F0"/>
                </a:solidFill>
              </a:rPr>
              <a:t>РАЗМЕЩЕНИЯ ПРОИЗВОДСТВА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80509" y="1517610"/>
            <a:ext cx="6338056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rgbClr val="F76321"/>
                </a:solidFill>
              </a:rPr>
              <a:t>КОНКУРЕНТНЫЕ ПРЕИМУЩЕСТВА ХОХОЛЬСКОГО РАЙОНА:</a:t>
            </a:r>
          </a:p>
          <a:p>
            <a:r>
              <a:rPr lang="ru-RU" sz="1000" b="1" dirty="0">
                <a:solidFill>
                  <a:srgbClr val="00B0F0"/>
                </a:solidFill>
              </a:rPr>
              <a:t>1. Выгодное экономико-географическое положение.</a:t>
            </a:r>
          </a:p>
          <a:p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 1.1. Близость к областному центру – г.Воронежу ( 38 км).</a:t>
            </a:r>
          </a:p>
          <a:p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 1.2. Район  граничит с пятью районами области: Семилукский, Каширский, Острогожский,</a:t>
            </a:r>
          </a:p>
          <a:p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Репьевский, Нижнедевицким и городом Нововоронеж. </a:t>
            </a:r>
          </a:p>
          <a:p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1.3. Общая протяженность границ района составляет 246361 км.</a:t>
            </a:r>
            <a:endParaRPr lang="ru-RU" sz="1000" b="1" dirty="0">
              <a:solidFill>
                <a:srgbClr val="FF0000"/>
              </a:solidFill>
            </a:endParaRPr>
          </a:p>
          <a:p>
            <a:r>
              <a:rPr lang="ru-RU" sz="1000" b="1" dirty="0">
                <a:solidFill>
                  <a:srgbClr val="00B0F0"/>
                </a:solidFill>
              </a:rPr>
              <a:t>2. Развитая транспортная инфраструктура:</a:t>
            </a:r>
          </a:p>
          <a:p>
            <a:pPr marL="171450" indent="-171450"/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2.1. Район пересекают автомобильные магистрали 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</a:rPr>
              <a:t>Курск-Борисоглебск (Р-298) </a:t>
            </a:r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и Воронеж – Луганск (Р-194).</a:t>
            </a:r>
          </a:p>
          <a:p>
            <a:pPr marL="171450" indent="-171450"/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2.2. Железнодорожная магистраль Воронеж-Касторная (с.Ведуга) Юго-Восточной железной дороги,</a:t>
            </a:r>
          </a:p>
          <a:p>
            <a:pPr marL="171450" indent="-171450"/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 имеется подъездная железнодорожная ветка ст. Ведуга – с. Хохольская (без пассажирского движения)</a:t>
            </a:r>
          </a:p>
          <a:p>
            <a:pPr marL="171450" indent="-171450"/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2.3. Общая протяженность автомобильных дорог по району составляет  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</a:rPr>
              <a:t>629</a:t>
            </a:r>
            <a:r>
              <a:rPr lang="ru-RU" sz="1000" b="1" dirty="0" smtClean="0">
                <a:solidFill>
                  <a:srgbClr val="FF0000"/>
                </a:solidFill>
              </a:rPr>
              <a:t> </a:t>
            </a:r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км. </a:t>
            </a:r>
          </a:p>
          <a:p>
            <a:pPr marL="228600" indent="-228600"/>
            <a:r>
              <a:rPr lang="ru-RU" sz="1000" b="1" dirty="0">
                <a:solidFill>
                  <a:srgbClr val="00B0F0"/>
                </a:solidFill>
              </a:rPr>
              <a:t>3. Благоприятные климатические условия для развития сельского хозяйства.</a:t>
            </a:r>
          </a:p>
          <a:p>
            <a:pPr marL="228600" indent="-228600"/>
            <a:r>
              <a:rPr lang="ru-RU" sz="1000" b="1" dirty="0">
                <a:solidFill>
                  <a:srgbClr val="00B0F0"/>
                </a:solidFill>
              </a:rPr>
              <a:t>4.Высокий природно-ресурсный потенциал.</a:t>
            </a:r>
          </a:p>
          <a:p>
            <a:pPr marL="228600" indent="-228600"/>
            <a:r>
              <a:rPr lang="ru-RU" sz="1000" b="1" dirty="0">
                <a:solidFill>
                  <a:srgbClr val="00B0F0"/>
                </a:solidFill>
              </a:rPr>
              <a:t>4.1.Площадь земель района составляет 145104 га </a:t>
            </a:r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,</a:t>
            </a:r>
            <a:r>
              <a:rPr lang="ru-RU" sz="1000" b="1" dirty="0">
                <a:solidFill>
                  <a:srgbClr val="FF0000"/>
                </a:solidFill>
              </a:rPr>
              <a:t> </a:t>
            </a:r>
            <a:endParaRPr lang="ru-RU" sz="1000" b="1" dirty="0" smtClean="0">
              <a:solidFill>
                <a:srgbClr val="FF0000"/>
              </a:solidFill>
            </a:endParaRPr>
          </a:p>
          <a:p>
            <a:pPr marL="228600" indent="-228600"/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</a:rPr>
              <a:t>в </a:t>
            </a:r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том числе 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</a:rPr>
              <a:t>земли: </a:t>
            </a:r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сельхоз назначения 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</a:rPr>
              <a:t>106598  </a:t>
            </a:r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га, земли населенных пунктов – 14890 га,</a:t>
            </a:r>
          </a:p>
          <a:p>
            <a:pPr marL="228600" indent="-228600"/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Земли промышленности – 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</a:rPr>
              <a:t>8983 </a:t>
            </a:r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га, земли лесного фонда – 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</a:rPr>
              <a:t>13680 </a:t>
            </a:r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га, под водными ресурсами – 829 га.</a:t>
            </a:r>
          </a:p>
          <a:p>
            <a:pPr marL="228600" indent="-228600"/>
            <a:endParaRPr lang="ru-RU" sz="1000" b="1" dirty="0">
              <a:solidFill>
                <a:srgbClr val="FF0000"/>
              </a:solidFill>
            </a:endParaRPr>
          </a:p>
        </p:txBody>
      </p:sp>
      <p:grpSp>
        <p:nvGrpSpPr>
          <p:cNvPr id="33" name="Группа 32"/>
          <p:cNvGrpSpPr/>
          <p:nvPr/>
        </p:nvGrpSpPr>
        <p:grpSpPr>
          <a:xfrm>
            <a:off x="4083574" y="450846"/>
            <a:ext cx="482004" cy="515970"/>
            <a:chOff x="4083574" y="450846"/>
            <a:chExt cx="482004" cy="515970"/>
          </a:xfrm>
        </p:grpSpPr>
        <p:pic>
          <p:nvPicPr>
            <p:cNvPr id="34" name="Picture 2" descr="http://megabook.ru/stream/mediapreview?Key=%D0%93%D0%B5%D1%80%D0%B0%D0%BB%D1%8C%D0%B4%D0%B8%D0%BA%D0%B0%20(%D1%84%D0%BE%D1%80%D0%BC%D1%8B%20%D1%89%D0%B8%D1%82%D0%BE%D0%B2)&amp;Width=654&amp;Height=654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="" xmlns:a14="http://schemas.microsoft.com/office/drawing/2010/main">
                    <a14:imgLayer r:embed="rId6">
                      <a14:imgEffect>
                        <a14:backgroundRemoval t="22541" b="77869" l="60794" r="77302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8962" t="21414" r="20519" b="21874"/>
            <a:stretch/>
          </p:blipFill>
          <p:spPr bwMode="auto">
            <a:xfrm>
              <a:off x="4083574" y="450846"/>
              <a:ext cx="482004" cy="51597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/>
            <p:cNvSpPr txBox="1"/>
            <p:nvPr/>
          </p:nvSpPr>
          <p:spPr>
            <a:xfrm>
              <a:off x="4106407" y="540427"/>
              <a:ext cx="43633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000" dirty="0"/>
                <a:t>ГЕРБ</a:t>
              </a:r>
            </a:p>
          </p:txBody>
        </p:sp>
      </p:grpSp>
      <p:cxnSp>
        <p:nvCxnSpPr>
          <p:cNvPr id="15" name="Прямая соединительная линия 14"/>
          <p:cNvCxnSpPr/>
          <p:nvPr/>
        </p:nvCxnSpPr>
        <p:spPr>
          <a:xfrm>
            <a:off x="0" y="5131314"/>
            <a:ext cx="9144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Номер слайда 3"/>
          <p:cNvSpPr txBox="1">
            <a:spLocks/>
          </p:cNvSpPr>
          <p:nvPr/>
        </p:nvSpPr>
        <p:spPr>
          <a:xfrm>
            <a:off x="3059832" y="4925657"/>
            <a:ext cx="157172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z="1050" b="1" smtClean="0">
                <a:solidFill>
                  <a:schemeClr val="bg1"/>
                </a:solidFill>
              </a:rPr>
              <a:pPr/>
              <a:t>20</a:t>
            </a:fld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580112" y="498214"/>
            <a:ext cx="34063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ХОХОЛЬСКИЙ МУНИЦИПАЛЬНЫЙ РАЙОН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007364" y="479541"/>
            <a:ext cx="624195" cy="49466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293245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Хорда 14"/>
          <p:cNvSpPr/>
          <p:nvPr/>
        </p:nvSpPr>
        <p:spPr>
          <a:xfrm rot="2334223">
            <a:off x="6317297" y="-7552"/>
            <a:ext cx="5092956" cy="5149784"/>
          </a:xfrm>
          <a:prstGeom prst="chord">
            <a:avLst>
              <a:gd name="adj1" fmla="val 2711843"/>
              <a:gd name="adj2" fmla="val 14225873"/>
            </a:avLst>
          </a:prstGeom>
          <a:blipFill dpi="0" rotWithShape="0">
            <a:blip r:embed="rId3" cstate="print"/>
            <a:srcRect/>
            <a:stretch>
              <a:fillRect l="-10000" r="-50000" b="-1000"/>
            </a:stretch>
          </a:blip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4981915"/>
            <a:ext cx="9144000" cy="161328"/>
          </a:xfrm>
          <a:prstGeom prst="rect">
            <a:avLst/>
          </a:prstGeom>
          <a:solidFill>
            <a:srgbClr val="7D0D45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267494"/>
            <a:ext cx="9144000" cy="792088"/>
          </a:xfrm>
          <a:prstGeom prst="rect">
            <a:avLst/>
          </a:prstGeom>
          <a:blipFill dpi="0" rotWithShape="1">
            <a:blip r:embed="rId4" cstate="print">
              <a:alphaModFix amt="86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5131314"/>
            <a:ext cx="9144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62749" y="443596"/>
            <a:ext cx="2665281" cy="52322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00B0F0"/>
                </a:solidFill>
              </a:rPr>
              <a:t>УНИКАЛЬНЫЕ ПРЕИМУЩЕСТВА </a:t>
            </a:r>
          </a:p>
          <a:p>
            <a:r>
              <a:rPr lang="ru-RU" sz="1400" b="1" dirty="0">
                <a:solidFill>
                  <a:srgbClr val="00B0F0"/>
                </a:solidFill>
              </a:rPr>
              <a:t>РАЗМЕЩЕНИЯ ПРОИЗВОДСТВА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23850" y="1473046"/>
            <a:ext cx="573689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4.2. Минерально-сырьевая база </a:t>
            </a:r>
          </a:p>
          <a:p>
            <a:pPr marL="228600" indent="-228600"/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- глины ( огнеупорные, тугоплавкие, легкоплавкие, каолиновые, </a:t>
            </a:r>
          </a:p>
          <a:p>
            <a:pPr marL="228600" indent="-228600"/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керамические суглинки);</a:t>
            </a:r>
          </a:p>
          <a:p>
            <a:pPr marL="228600" indent="-228600"/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-  пески   (строительные, кварцевые, стекольные);</a:t>
            </a:r>
          </a:p>
          <a:p>
            <a:pPr marL="228600" indent="-228600"/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-  граниты;</a:t>
            </a:r>
          </a:p>
          <a:p>
            <a:pPr marL="228600" indent="-228600"/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- цементное сырье (мел, мергель, известняк). </a:t>
            </a:r>
          </a:p>
          <a:p>
            <a:pPr marL="228600" indent="-228600"/>
            <a:r>
              <a:rPr lang="ru-RU" sz="1000" b="1" dirty="0">
                <a:solidFill>
                  <a:srgbClr val="00B0F0"/>
                </a:solidFill>
              </a:rPr>
              <a:t>4.3. Лесные ресурсы. </a:t>
            </a:r>
            <a:endParaRPr lang="ru-RU" sz="1000" b="1" dirty="0">
              <a:solidFill>
                <a:schemeClr val="bg1">
                  <a:lumMod val="50000"/>
                </a:schemeClr>
              </a:solidFill>
            </a:endParaRPr>
          </a:p>
          <a:p>
            <a:pPr marL="228600" indent="-228600"/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   Земли лесного фонда составляют 13680  га ( 9,6% всей территории района)</a:t>
            </a:r>
          </a:p>
          <a:p>
            <a:pPr marL="228600" indent="-228600"/>
            <a:r>
              <a:rPr lang="ru-RU" sz="1000" b="1" dirty="0">
                <a:solidFill>
                  <a:srgbClr val="00B0F0"/>
                </a:solidFill>
              </a:rPr>
              <a:t>4.4. Водные ресурсы.</a:t>
            </a:r>
          </a:p>
          <a:p>
            <a:pPr marL="228600" indent="-228600"/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 - река Дон с его притоками р.Девица ( протяженность 18 км), р.Воронеж (протяженность 4 км),</a:t>
            </a:r>
          </a:p>
          <a:p>
            <a:pPr marL="228600" indent="-228600"/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 р. Еманча (35 км);</a:t>
            </a:r>
          </a:p>
          <a:p>
            <a:pPr marL="228600" indent="-228600"/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- озера, самое крупное озеро Погоново;</a:t>
            </a:r>
          </a:p>
          <a:p>
            <a:pPr marL="228600" indent="-228600"/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- наличие водоемов, имеющих рыбохозяйственное  назначение ( р.Дон, р.Девица, р. Еманча и другие). Суммарная</a:t>
            </a:r>
          </a:p>
          <a:p>
            <a:pPr marL="228600" indent="-228600"/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 площадь рыбохозйственных водоемов составляет более 1000 га.</a:t>
            </a:r>
          </a:p>
          <a:p>
            <a:pPr marL="228600" indent="-228600"/>
            <a:r>
              <a:rPr lang="ru-RU" sz="1000" b="1" dirty="0">
                <a:solidFill>
                  <a:srgbClr val="00B0F0"/>
                </a:solidFill>
              </a:rPr>
              <a:t>5. Достаточные трудовые ресурс – </a:t>
            </a:r>
            <a:r>
              <a:rPr lang="ru-RU" sz="1000" b="1" dirty="0" smtClean="0">
                <a:solidFill>
                  <a:srgbClr val="00B0F0"/>
                </a:solidFill>
              </a:rPr>
              <a:t>15030 </a:t>
            </a:r>
            <a:r>
              <a:rPr lang="ru-RU" sz="1000" b="1" dirty="0">
                <a:solidFill>
                  <a:srgbClr val="00B0F0"/>
                </a:solidFill>
              </a:rPr>
              <a:t>человек трудоспособного возраста.  </a:t>
            </a:r>
          </a:p>
          <a:p>
            <a:pPr marL="228600" indent="-228600">
              <a:buFontTx/>
              <a:buChar char="-"/>
            </a:pPr>
            <a:endParaRPr lang="ru-RU" sz="1000" b="1" dirty="0">
              <a:solidFill>
                <a:schemeClr val="bg1">
                  <a:lumMod val="50000"/>
                </a:schemeClr>
              </a:solidFill>
            </a:endParaRPr>
          </a:p>
          <a:p>
            <a:pPr marL="228600" indent="-228600">
              <a:buFontTx/>
              <a:buChar char="-"/>
            </a:pPr>
            <a:endParaRPr lang="ru-RU" sz="1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4" name="Группа 32"/>
          <p:cNvGrpSpPr/>
          <p:nvPr/>
        </p:nvGrpSpPr>
        <p:grpSpPr>
          <a:xfrm>
            <a:off x="4083574" y="450846"/>
            <a:ext cx="482004" cy="515970"/>
            <a:chOff x="4083574" y="450846"/>
            <a:chExt cx="482004" cy="515970"/>
          </a:xfrm>
        </p:grpSpPr>
        <p:pic>
          <p:nvPicPr>
            <p:cNvPr id="34" name="Picture 2" descr="http://megabook.ru/stream/mediapreview?Key=%D0%93%D0%B5%D1%80%D0%B0%D0%BB%D1%8C%D0%B4%D0%B8%D0%BA%D0%B0%20(%D1%84%D0%BE%D1%80%D0%BC%D1%8B%20%D1%89%D0%B8%D1%82%D0%BE%D0%B2)&amp;Width=654&amp;Height=654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="" xmlns:a14="http://schemas.microsoft.com/office/drawing/2010/main">
                    <a14:imgLayer r:embed="rId6">
                      <a14:imgEffect>
                        <a14:backgroundRemoval t="22541" b="77869" l="60794" r="77302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8962" t="21414" r="20519" b="21874"/>
            <a:stretch/>
          </p:blipFill>
          <p:spPr bwMode="auto">
            <a:xfrm>
              <a:off x="4083574" y="450846"/>
              <a:ext cx="482004" cy="51597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/>
            <p:cNvSpPr txBox="1"/>
            <p:nvPr/>
          </p:nvSpPr>
          <p:spPr>
            <a:xfrm>
              <a:off x="4106407" y="540427"/>
              <a:ext cx="43633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000" dirty="0"/>
                <a:t>ГЕРБ</a:t>
              </a:r>
            </a:p>
          </p:txBody>
        </p:sp>
      </p:grpSp>
      <p:sp>
        <p:nvSpPr>
          <p:cNvPr id="12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3059832" y="4925657"/>
            <a:ext cx="1571727" cy="273844"/>
          </a:xfrm>
        </p:spPr>
        <p:txBody>
          <a:bodyPr/>
          <a:lstStyle/>
          <a:p>
            <a:fld id="{B19B0651-EE4F-4900-A07F-96A6BFA9D0F0}" type="slidenum">
              <a:rPr lang="ru-RU" sz="1050" b="1" smtClean="0">
                <a:solidFill>
                  <a:schemeClr val="bg1"/>
                </a:solidFill>
              </a:rPr>
              <a:pPr/>
              <a:t>21</a:t>
            </a:fld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80112" y="498214"/>
            <a:ext cx="34063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ХОХОЛЬСКИЙ МУНИЦИПАЛЬНЫЙ РАЙОН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92679" y="472155"/>
            <a:ext cx="658377" cy="49466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293245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Хорда 13"/>
          <p:cNvSpPr/>
          <p:nvPr/>
        </p:nvSpPr>
        <p:spPr>
          <a:xfrm rot="2334223">
            <a:off x="6317297" y="-7552"/>
            <a:ext cx="5092956" cy="5149784"/>
          </a:xfrm>
          <a:prstGeom prst="chord">
            <a:avLst>
              <a:gd name="adj1" fmla="val 2711843"/>
              <a:gd name="adj2" fmla="val 14225873"/>
            </a:avLst>
          </a:prstGeom>
          <a:blipFill dpi="0" rotWithShape="0">
            <a:blip r:embed="rId3" cstate="print"/>
            <a:srcRect/>
            <a:stretch>
              <a:fillRect l="-10000" r="-50000" b="-1000"/>
            </a:stretch>
          </a:blip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4981915"/>
            <a:ext cx="9144000" cy="161328"/>
          </a:xfrm>
          <a:prstGeom prst="rect">
            <a:avLst/>
          </a:prstGeom>
          <a:solidFill>
            <a:srgbClr val="7D0D45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267494"/>
            <a:ext cx="9144000" cy="792088"/>
          </a:xfrm>
          <a:prstGeom prst="rect">
            <a:avLst/>
          </a:prstGeom>
          <a:blipFill dpi="0" rotWithShape="1">
            <a:blip r:embed="rId4" cstate="print">
              <a:alphaModFix amt="86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5131314"/>
            <a:ext cx="9144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62749" y="443596"/>
            <a:ext cx="2665281" cy="52322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00B0F0"/>
                </a:solidFill>
              </a:rPr>
              <a:t>УНИКАЛЬНЫЕ ПРЕИМУЩЕСТВА </a:t>
            </a:r>
          </a:p>
          <a:p>
            <a:r>
              <a:rPr lang="ru-RU" sz="1400" b="1" dirty="0">
                <a:solidFill>
                  <a:srgbClr val="00B0F0"/>
                </a:solidFill>
              </a:rPr>
              <a:t>РАЗМЕЩЕНИЯ ПРОИЗВОДСТВА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07411" y="1227942"/>
            <a:ext cx="530484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r>
              <a:rPr lang="ru-RU" sz="1000" b="1" dirty="0">
                <a:solidFill>
                  <a:srgbClr val="00B0F0"/>
                </a:solidFill>
              </a:rPr>
              <a:t>6. Развитая инженерная инфраструктура:</a:t>
            </a:r>
          </a:p>
          <a:p>
            <a:pPr marL="228600" indent="-228600"/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    6.1. Наличие Федеральной линии связи ВОПС ОК. </a:t>
            </a:r>
          </a:p>
          <a:p>
            <a:pPr marL="228600" indent="-228600"/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Высокий уровень развития средств коммуникаций и информационных технологий (наличие сотовой связи, Интернета и т.п.)</a:t>
            </a:r>
          </a:p>
          <a:p>
            <a:pPr marL="228600" indent="-228600"/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    6.2.Общая протяженность газопровода на территории района – 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</a:rPr>
              <a:t>805 </a:t>
            </a:r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тысяч  км. Высокий уровень газификации района 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</a:rPr>
              <a:t>(87%). </a:t>
            </a:r>
            <a:endParaRPr lang="ru-RU" sz="1000" b="1" dirty="0">
              <a:solidFill>
                <a:schemeClr val="bg1">
                  <a:lumMod val="50000"/>
                </a:schemeClr>
              </a:solidFill>
            </a:endParaRPr>
          </a:p>
          <a:p>
            <a:pPr marL="228600" indent="-228600"/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    6.3. Протяженность линий электропередач по району – ВЛ – 04Кв -  870,94 км,  ВЛ – 10/6Кв – 585,9 км.</a:t>
            </a:r>
          </a:p>
          <a:p>
            <a:pPr marL="228600" indent="-228600"/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    6.4. 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</a:rPr>
              <a:t>Ведется работа по вхождению в Государственную программу по строительству </a:t>
            </a:r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биологически-  очистных сооружений , производительностью 900 куб. метров в сутки.</a:t>
            </a:r>
          </a:p>
          <a:p>
            <a:pPr marL="228600" indent="-228600"/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    6.5. Резервы по увеличению потребляемой мощности электроэнергии, газа, воды есть.</a:t>
            </a:r>
          </a:p>
          <a:p>
            <a:pPr marL="228600" indent="-228600"/>
            <a:r>
              <a:rPr lang="ru-RU" sz="1000" b="1" dirty="0">
                <a:solidFill>
                  <a:srgbClr val="00B0F0"/>
                </a:solidFill>
              </a:rPr>
              <a:t>7. Развитая сеть объектов здравоохранения.</a:t>
            </a:r>
          </a:p>
          <a:p>
            <a:pPr marL="228600" indent="-228600"/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1 – клиническая психиатрическая больница, областного значения, 1 – районная больница, 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</a:rPr>
              <a:t>6 </a:t>
            </a:r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– амбулаторий, 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</a:rPr>
              <a:t>13 </a:t>
            </a:r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– фельдшерско-акушерских пунктов, 1 – отделение скорой медицинской помощи.</a:t>
            </a:r>
          </a:p>
          <a:p>
            <a:pPr marL="228600" indent="-228600">
              <a:buAutoNum type="arabicPeriod" startAt="8"/>
            </a:pPr>
            <a:r>
              <a:rPr lang="ru-RU" sz="1000" b="1" dirty="0">
                <a:solidFill>
                  <a:srgbClr val="00B0F0"/>
                </a:solidFill>
              </a:rPr>
              <a:t>Большая сеть образовательных учреждений.</a:t>
            </a:r>
          </a:p>
          <a:p>
            <a:pPr marL="228600" indent="-228600"/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        9 – учреждений дошкольного образования, 10 – средних образовательных 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</a:rPr>
              <a:t>школ</a:t>
            </a:r>
            <a:endParaRPr lang="ru-RU" sz="1000" b="1" dirty="0">
              <a:solidFill>
                <a:schemeClr val="bg1">
                  <a:lumMod val="50000"/>
                </a:schemeClr>
              </a:solidFill>
            </a:endParaRPr>
          </a:p>
          <a:p>
            <a:pPr marL="228600" indent="-228600">
              <a:buAutoNum type="arabicPeriod" startAt="9"/>
            </a:pPr>
            <a:r>
              <a:rPr lang="ru-RU" sz="1000" b="1" dirty="0">
                <a:solidFill>
                  <a:srgbClr val="00B0F0"/>
                </a:solidFill>
              </a:rPr>
              <a:t>Наличие сети банковских и страховых организаций.</a:t>
            </a:r>
          </a:p>
          <a:p>
            <a:pPr marL="228600" indent="-228600"/>
            <a:r>
              <a:rPr lang="ru-RU" sz="1000" b="1" dirty="0">
                <a:solidFill>
                  <a:srgbClr val="00B0F0"/>
                </a:solidFill>
              </a:rPr>
              <a:t>       </a:t>
            </a:r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8 – офисов ПАО «Сбербанк», 3 – страховых компаний.</a:t>
            </a:r>
            <a:endParaRPr lang="ru-RU" sz="1000" b="1" dirty="0">
              <a:solidFill>
                <a:srgbClr val="00B0F0"/>
              </a:solidFill>
            </a:endParaRPr>
          </a:p>
          <a:p>
            <a:pPr marL="228600" indent="-228600"/>
            <a:r>
              <a:rPr lang="ru-RU" sz="1000" b="1" dirty="0">
                <a:solidFill>
                  <a:srgbClr val="00B0F0"/>
                </a:solidFill>
              </a:rPr>
              <a:t>        </a:t>
            </a:r>
          </a:p>
          <a:p>
            <a:pPr marL="228600" indent="-228600">
              <a:buAutoNum type="arabicPeriod" startAt="8"/>
            </a:pPr>
            <a:endParaRPr lang="ru-RU" sz="1000" b="1" dirty="0">
              <a:solidFill>
                <a:schemeClr val="bg1">
                  <a:lumMod val="50000"/>
                </a:schemeClr>
              </a:solidFill>
            </a:endParaRPr>
          </a:p>
          <a:p>
            <a:pPr marL="228600" indent="-228600"/>
            <a:endParaRPr lang="ru-RU" sz="1000" b="1" dirty="0">
              <a:solidFill>
                <a:srgbClr val="00B0F0"/>
              </a:solidFill>
            </a:endParaRPr>
          </a:p>
        </p:txBody>
      </p:sp>
      <p:grpSp>
        <p:nvGrpSpPr>
          <p:cNvPr id="4" name="Группа 32"/>
          <p:cNvGrpSpPr/>
          <p:nvPr/>
        </p:nvGrpSpPr>
        <p:grpSpPr>
          <a:xfrm>
            <a:off x="4083574" y="450846"/>
            <a:ext cx="482004" cy="515970"/>
            <a:chOff x="4083574" y="450846"/>
            <a:chExt cx="482004" cy="515970"/>
          </a:xfrm>
        </p:grpSpPr>
        <p:pic>
          <p:nvPicPr>
            <p:cNvPr id="34" name="Picture 2" descr="http://megabook.ru/stream/mediapreview?Key=%D0%93%D0%B5%D1%80%D0%B0%D0%BB%D1%8C%D0%B4%D0%B8%D0%BA%D0%B0%20(%D1%84%D0%BE%D1%80%D0%BC%D1%8B%20%D1%89%D0%B8%D1%82%D0%BE%D0%B2)&amp;Width=654&amp;Height=654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="" xmlns:a14="http://schemas.microsoft.com/office/drawing/2010/main">
                    <a14:imgLayer r:embed="rId6">
                      <a14:imgEffect>
                        <a14:backgroundRemoval t="22541" b="77869" l="60794" r="77302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8962" t="21414" r="20519" b="21874"/>
            <a:stretch/>
          </p:blipFill>
          <p:spPr bwMode="auto">
            <a:xfrm>
              <a:off x="4083574" y="450846"/>
              <a:ext cx="482004" cy="51597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/>
            <p:cNvSpPr txBox="1"/>
            <p:nvPr/>
          </p:nvSpPr>
          <p:spPr>
            <a:xfrm>
              <a:off x="4106407" y="540427"/>
              <a:ext cx="43633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000" dirty="0"/>
                <a:t>ГЕРБ</a:t>
              </a:r>
            </a:p>
          </p:txBody>
        </p:sp>
      </p:grpSp>
      <p:sp>
        <p:nvSpPr>
          <p:cNvPr id="12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3059832" y="4925657"/>
            <a:ext cx="1571727" cy="273844"/>
          </a:xfrm>
        </p:spPr>
        <p:txBody>
          <a:bodyPr/>
          <a:lstStyle/>
          <a:p>
            <a:fld id="{B19B0651-EE4F-4900-A07F-96A6BFA9D0F0}" type="slidenum">
              <a:rPr lang="ru-RU" sz="1050" b="1" smtClean="0">
                <a:solidFill>
                  <a:schemeClr val="bg1"/>
                </a:solidFill>
              </a:rPr>
              <a:pPr/>
              <a:t>22</a:t>
            </a:fld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80112" y="498214"/>
            <a:ext cx="34063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ХОХОЛЬСКИЙ МУНИЦИПАЛЬНЫЙ РАЙОН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92679" y="472155"/>
            <a:ext cx="658377" cy="49466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293245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Хорда 14"/>
          <p:cNvSpPr/>
          <p:nvPr/>
        </p:nvSpPr>
        <p:spPr>
          <a:xfrm rot="2334223">
            <a:off x="6317297" y="-7552"/>
            <a:ext cx="5092956" cy="5149784"/>
          </a:xfrm>
          <a:prstGeom prst="chord">
            <a:avLst>
              <a:gd name="adj1" fmla="val 2711843"/>
              <a:gd name="adj2" fmla="val 14225873"/>
            </a:avLst>
          </a:prstGeom>
          <a:blipFill dpi="0" rotWithShape="0">
            <a:blip r:embed="rId3" cstate="print"/>
            <a:srcRect/>
            <a:stretch>
              <a:fillRect l="-10000" r="-50000" b="-1000"/>
            </a:stretch>
          </a:blip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4981915"/>
            <a:ext cx="9144000" cy="161328"/>
          </a:xfrm>
          <a:prstGeom prst="rect">
            <a:avLst/>
          </a:prstGeom>
          <a:solidFill>
            <a:srgbClr val="7D0D45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267494"/>
            <a:ext cx="9144000" cy="792088"/>
          </a:xfrm>
          <a:prstGeom prst="rect">
            <a:avLst/>
          </a:prstGeom>
          <a:blipFill dpi="0" rotWithShape="1">
            <a:blip r:embed="rId4" cstate="print">
              <a:alphaModFix amt="86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5131314"/>
            <a:ext cx="9144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62749" y="443596"/>
            <a:ext cx="2665281" cy="52322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00B0F0"/>
                </a:solidFill>
              </a:rPr>
              <a:t>УНИКАЛЬНЫЕ ПРЕИМУЩЕСТВА </a:t>
            </a:r>
          </a:p>
          <a:p>
            <a:r>
              <a:rPr lang="ru-RU" sz="1400" b="1" dirty="0">
                <a:solidFill>
                  <a:srgbClr val="00B0F0"/>
                </a:solidFill>
              </a:rPr>
              <a:t>РАЗМЕЩЕНИЯ ПРОИЗВОДСТВА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91294" y="1347614"/>
            <a:ext cx="4368738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r>
              <a:rPr lang="ru-RU" sz="1000" b="1" dirty="0">
                <a:solidFill>
                  <a:srgbClr val="00B0F0"/>
                </a:solidFill>
              </a:rPr>
              <a:t>10. Развитая сеть объектов физической культуры и спорта.</a:t>
            </a:r>
          </a:p>
          <a:p>
            <a:pPr marL="228600" indent="-228600"/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1- стадион, 1 – плавательный бассейн, 1 физкультурно-оздоровительный комплекс, </a:t>
            </a:r>
          </a:p>
          <a:p>
            <a:pPr marL="228600" indent="-228600"/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1 – детская спортивная школа, 8 многофункциональных площадок, 32 детских игровых</a:t>
            </a:r>
          </a:p>
          <a:p>
            <a:pPr marL="228600" indent="-228600"/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площадок, 3 детских спортивных игровых площадки в детских садах.</a:t>
            </a:r>
          </a:p>
          <a:p>
            <a:pPr marL="228600" indent="-228600"/>
            <a:r>
              <a:rPr lang="ru-RU" sz="1000" b="1" dirty="0">
                <a:solidFill>
                  <a:srgbClr val="00B0F0"/>
                </a:solidFill>
              </a:rPr>
              <a:t>11. Развитое индивидуальное жилищное строительство.</a:t>
            </a:r>
          </a:p>
          <a:p>
            <a:pPr marL="228600" indent="-228600"/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Рост ввода жилья увеличился с 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</a:rPr>
              <a:t>17,7 </a:t>
            </a:r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тысячи кв.м. в 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</a:rPr>
              <a:t>2017 </a:t>
            </a:r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году до 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</a:rPr>
              <a:t>20,0  </a:t>
            </a:r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тысяч кв.м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</a:rPr>
              <a:t>.  </a:t>
            </a:r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в 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</a:rPr>
              <a:t>2019 </a:t>
            </a:r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году.</a:t>
            </a:r>
          </a:p>
          <a:p>
            <a:pPr marL="228600" indent="-228600">
              <a:buAutoNum type="arabicPeriod" startAt="12"/>
            </a:pPr>
            <a:r>
              <a:rPr lang="ru-RU" sz="1000" b="1" dirty="0">
                <a:solidFill>
                  <a:srgbClr val="00B0F0"/>
                </a:solidFill>
              </a:rPr>
              <a:t>Наличие важных туристических ресурсов:</a:t>
            </a:r>
          </a:p>
          <a:p>
            <a:pPr marL="228600" indent="-228600"/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    - археологический  музей мирового уровня в с. Костенки</a:t>
            </a:r>
          </a:p>
          <a:p>
            <a:pPr marL="228600" indent="-228600"/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    - дом ремесел «Мастера» в с. Хохол</a:t>
            </a:r>
          </a:p>
          <a:p>
            <a:pPr marL="228600" indent="-228600"/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    - наличие памятников историко-культурного наследия</a:t>
            </a:r>
          </a:p>
          <a:p>
            <a:pPr marL="228600" indent="-228600"/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    - наличие туристического маршрута «Хохольские родники»</a:t>
            </a:r>
          </a:p>
          <a:p>
            <a:pPr marL="228600" indent="-228600"/>
            <a:r>
              <a:rPr lang="ru-RU" sz="1000" b="1" dirty="0">
                <a:solidFill>
                  <a:srgbClr val="00B0F0"/>
                </a:solidFill>
              </a:rPr>
              <a:t>13.  Большая поддержка и содействие органов местного самоуправления Хохольского муниципального района в реализации инвестиционных проектов.</a:t>
            </a:r>
          </a:p>
        </p:txBody>
      </p:sp>
      <p:grpSp>
        <p:nvGrpSpPr>
          <p:cNvPr id="4" name="Группа 32"/>
          <p:cNvGrpSpPr/>
          <p:nvPr/>
        </p:nvGrpSpPr>
        <p:grpSpPr>
          <a:xfrm>
            <a:off x="4083574" y="450846"/>
            <a:ext cx="482004" cy="515970"/>
            <a:chOff x="4083574" y="450846"/>
            <a:chExt cx="482004" cy="515970"/>
          </a:xfrm>
        </p:grpSpPr>
        <p:pic>
          <p:nvPicPr>
            <p:cNvPr id="34" name="Picture 2" descr="http://megabook.ru/stream/mediapreview?Key=%D0%93%D0%B5%D1%80%D0%B0%D0%BB%D1%8C%D0%B4%D0%B8%D0%BA%D0%B0%20(%D1%84%D0%BE%D1%80%D0%BC%D1%8B%20%D1%89%D0%B8%D1%82%D0%BE%D0%B2)&amp;Width=654&amp;Height=654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="" xmlns:a14="http://schemas.microsoft.com/office/drawing/2010/main">
                    <a14:imgLayer r:embed="rId6">
                      <a14:imgEffect>
                        <a14:backgroundRemoval t="22541" b="77869" l="60794" r="77302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8962" t="21414" r="20519" b="21874"/>
            <a:stretch/>
          </p:blipFill>
          <p:spPr bwMode="auto">
            <a:xfrm>
              <a:off x="4083574" y="450846"/>
              <a:ext cx="482004" cy="51597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/>
            <p:cNvSpPr txBox="1"/>
            <p:nvPr/>
          </p:nvSpPr>
          <p:spPr>
            <a:xfrm>
              <a:off x="4106407" y="540427"/>
              <a:ext cx="43633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000" dirty="0"/>
                <a:t>ГЕРБ</a:t>
              </a:r>
            </a:p>
          </p:txBody>
        </p:sp>
      </p:grpSp>
      <p:sp>
        <p:nvSpPr>
          <p:cNvPr id="12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3059832" y="4925657"/>
            <a:ext cx="1571727" cy="273844"/>
          </a:xfrm>
        </p:spPr>
        <p:txBody>
          <a:bodyPr/>
          <a:lstStyle/>
          <a:p>
            <a:fld id="{B19B0651-EE4F-4900-A07F-96A6BFA9D0F0}" type="slidenum">
              <a:rPr lang="ru-RU" sz="1050" b="1" smtClean="0">
                <a:solidFill>
                  <a:schemeClr val="bg1"/>
                </a:solidFill>
              </a:rPr>
              <a:pPr/>
              <a:t>23</a:t>
            </a:fld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80112" y="498214"/>
            <a:ext cx="34063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ХОХОЛЬСКИЙ МУНИЦИПАЛЬНЫЙ РАЙОН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92679" y="472155"/>
            <a:ext cx="658377" cy="49466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293245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987824" y="1779663"/>
            <a:ext cx="6160820" cy="1872207"/>
          </a:xfrm>
          <a:prstGeom prst="rect">
            <a:avLst/>
          </a:prstGeom>
          <a:solidFill>
            <a:srgbClr val="46C2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3419872" y="1995314"/>
            <a:ext cx="436369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Impact" pitchFamily="34" charset="0"/>
              </a:rPr>
              <a:t>РЕАЛИЗОВАННЫЕ</a:t>
            </a:r>
          </a:p>
          <a:p>
            <a:r>
              <a:rPr lang="ru-RU" sz="2800" dirty="0">
                <a:solidFill>
                  <a:schemeClr val="bg1"/>
                </a:solidFill>
                <a:latin typeface="Impact" pitchFamily="34" charset="0"/>
              </a:rPr>
              <a:t>И РЕАЛИЗУЕМЫЕ</a:t>
            </a:r>
          </a:p>
          <a:p>
            <a:r>
              <a:rPr lang="ru-RU" sz="2800" dirty="0">
                <a:solidFill>
                  <a:schemeClr val="bg1"/>
                </a:solidFill>
                <a:latin typeface="Impact" pitchFamily="34" charset="0"/>
              </a:rPr>
              <a:t>ИНВЕСТИЦИОННЫЕ ПРОЕКТЫ</a:t>
            </a:r>
          </a:p>
        </p:txBody>
      </p:sp>
    </p:spTree>
    <p:extLst>
      <p:ext uri="{BB962C8B-B14F-4D97-AF65-F5344CB8AC3E}">
        <p14:creationId xmlns="" xmlns:p14="http://schemas.microsoft.com/office/powerpoint/2010/main" val="18104317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Хорда 13"/>
          <p:cNvSpPr/>
          <p:nvPr/>
        </p:nvSpPr>
        <p:spPr>
          <a:xfrm rot="2334223">
            <a:off x="6317297" y="-7552"/>
            <a:ext cx="5092956" cy="5149784"/>
          </a:xfrm>
          <a:prstGeom prst="chord">
            <a:avLst>
              <a:gd name="adj1" fmla="val 2711843"/>
              <a:gd name="adj2" fmla="val 14225873"/>
            </a:avLst>
          </a:prstGeom>
          <a:blipFill dpi="0" rotWithShape="0">
            <a:blip r:embed="rId3" cstate="print"/>
            <a:srcRect/>
            <a:stretch>
              <a:fillRect l="-10000" r="-50000" b="-1000"/>
            </a:stretch>
          </a:blip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4981915"/>
            <a:ext cx="9144000" cy="161328"/>
          </a:xfrm>
          <a:prstGeom prst="rect">
            <a:avLst/>
          </a:prstGeom>
          <a:solidFill>
            <a:srgbClr val="92D05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0" y="267494"/>
            <a:ext cx="9144000" cy="792088"/>
          </a:xfrm>
          <a:prstGeom prst="rect">
            <a:avLst/>
          </a:prstGeom>
          <a:blipFill dpi="0" rotWithShape="1">
            <a:blip r:embed="rId4" cstate="print">
              <a:alphaModFix amt="86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5131314"/>
            <a:ext cx="9144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02556" y="442448"/>
            <a:ext cx="2170466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00B0F0"/>
                </a:solidFill>
              </a:rPr>
              <a:t>МЫЛОВАРЕННЫЙ ЗАВОД</a:t>
            </a:r>
            <a:endParaRPr lang="ru-RU" sz="1400" b="1" i="1" dirty="0">
              <a:solidFill>
                <a:srgbClr val="94593E"/>
              </a:solidFill>
            </a:endParaRPr>
          </a:p>
        </p:txBody>
      </p:sp>
      <p:graphicFrame>
        <p:nvGraphicFramePr>
          <p:cNvPr id="12" name="Group 52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125003251"/>
              </p:ext>
            </p:extLst>
          </p:nvPr>
        </p:nvGraphicFramePr>
        <p:xfrm>
          <a:off x="395536" y="1419622"/>
          <a:ext cx="4866670" cy="3081496"/>
        </p:xfrm>
        <a:graphic>
          <a:graphicData uri="http://schemas.openxmlformats.org/drawingml/2006/table">
            <a:tbl>
              <a:tblPr/>
              <a:tblGrid>
                <a:gridCol w="126627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600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НАИМЕНОВАНИЕ</a:t>
                      </a:r>
                      <a:endParaRPr kumimoji="1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5">
                        <a:alphaModFix amt="78000"/>
                      </a:blip>
                      <a:srcRect/>
                      <a:tile tx="6350000" ty="6350000" sx="28000" sy="30000" flip="none" algn="l"/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СОЗДАНИЕ СОВРЕМЕННЫХ МОЩНОСТЕЙ ПО ПРОИЗВОДСТВУ ШИРОКОГО АССОРТИМЕНТА ВЫСОКОКАЧЕСТВЕННОЙ МЫЛЬНОЙ ПРОДУКЦИИ</a:t>
                      </a:r>
                      <a:endParaRPr kumimoji="1" 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5">
                        <a:alphaModFix amt="8000"/>
                      </a:blip>
                      <a:srcRect/>
                      <a:tile tx="6350000" ty="6350000" sx="28000" sy="30000" flip="none" algn="ctr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ИНИЦИАТОР ПРОЕКТА</a:t>
                      </a:r>
                      <a:endParaRPr kumimoji="1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5">
                        <a:alphaModFix amt="78000"/>
                      </a:blip>
                      <a:srcRect/>
                      <a:tile tx="6350000" ty="6350000" sx="28000" sy="30000" flip="none" algn="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ООО </a:t>
                      </a: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«ЭФКО КОСМЕТИК»</a:t>
                      </a:r>
                      <a:endParaRPr kumimoji="1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5">
                        <a:alphaModFix amt="8000"/>
                      </a:blip>
                      <a:srcRect/>
                      <a:tile tx="6350000" ty="6350000" sx="28000" sy="30000" flip="none" algn="ctr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charset="0"/>
                        </a:rPr>
                        <a:t>ОТРАСЛЕВАЯ ПРИНАДЛЕЖНОСТЬ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5">
                        <a:alphaModFix amt="78000"/>
                      </a:blip>
                      <a:srcRect/>
                      <a:tile tx="6350000" ty="6350000" sx="28000" sy="30000" flip="none" algn="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ХИМИЧЕСКАЯ  ПРОМЫШЛЕННОСТЬ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5">
                        <a:alphaModFix amt="8000"/>
                      </a:blip>
                      <a:srcRect/>
                      <a:tile tx="6350000" ty="6350000" sx="28000" sy="30000" flip="none" algn="ctr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60253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МЕСТО РЕАЛИЗАЦИИ</a:t>
                      </a:r>
                      <a:endParaRPr kumimoji="1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5">
                        <a:alphaModFix amt="78000"/>
                      </a:blip>
                      <a:srcRect/>
                      <a:tile tx="6350000" ty="6350000" sx="28000" sy="30000" flip="none" algn="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Р.П.ХОХОЛЬСКИЙ ВОРОНЕЖСКОЙ ОБЛАСТИ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5">
                        <a:alphaModFix amt="8000"/>
                      </a:blip>
                      <a:srcRect/>
                      <a:tile tx="6350000" ty="6350000" sx="28000" sy="30000" flip="none" algn="ctr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47677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СРОК РЕАЛИЗАЦИИ</a:t>
                      </a:r>
                      <a:endParaRPr kumimoji="1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5">
                        <a:alphaModFix amt="78000"/>
                      </a:blip>
                      <a:srcRect/>
                      <a:tile tx="6350000" ty="6350000" sx="28000" sy="30000" flip="none" algn="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cs typeface="Arial" charset="0"/>
                        </a:rPr>
                        <a:t>2019-2021 </a:t>
                      </a:r>
                      <a:r>
                        <a:rPr kumimoji="1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cs typeface="Arial" charset="0"/>
                        </a:rPr>
                        <a:t>ГОДЫ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5">
                        <a:alphaModFix amt="8000"/>
                      </a:blip>
                      <a:srcRect/>
                      <a:tile tx="6350000" ty="6350000" sx="28000" sy="30000" flip="none" algn="ctr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79117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charset="0"/>
                        </a:rPr>
                        <a:t>ОБЪЕМ ИНВЕСТИЦИЙ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5">
                        <a:alphaModFix amt="78000"/>
                      </a:blip>
                      <a:srcRect/>
                      <a:tile tx="6350000" ty="6350000" sx="28000" sy="30000" flip="none" algn="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cs typeface="Arial" charset="0"/>
                        </a:rPr>
                        <a:t>480,6 МЛН. РУБЛЕЙ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5">
                        <a:alphaModFix amt="8000"/>
                      </a:blip>
                      <a:srcRect/>
                      <a:tile tx="6350000" ty="6350000" sx="28000" sy="30000" flip="none" algn="ctr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99259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charset="0"/>
                        </a:rPr>
                        <a:t>КРАТКОЕ ОПИСАНИЕ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charset="0"/>
                        </a:rPr>
                        <a:t>ПРОЕКТА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5">
                        <a:alphaModFix amt="78000"/>
                      </a:blip>
                      <a:srcRect/>
                      <a:tile tx="6350000" ty="6350000" sx="28000" sy="30000" flip="none" algn="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cs typeface="Arial" charset="0"/>
                        </a:rPr>
                        <a:t>МОДЕРНИЗАЦИЯ МЫЛОВАРЕННОГО </a:t>
                      </a:r>
                      <a:r>
                        <a:rPr kumimoji="1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cs typeface="Arial" charset="0"/>
                        </a:rPr>
                        <a:t>ЗАВОДА ПО ПРОИЗВОДСТВУ МЫЛА, В ТОМ ЧИСЛЕ МЫЛО ХОЗЯЙСТВЕННОЕ, МЫЛО ТУАЛЕТНОЕ, МЫЛО ЖИДКОЕ, ЖИДКИЕ МОЮЩИЕ СРЕДСТВА.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5">
                        <a:alphaModFix amt="8000"/>
                      </a:blip>
                      <a:srcRect/>
                      <a:tile tx="6350000" ty="6350000" sx="28000" sy="30000" flip="none" algn="ctr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79117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charset="0"/>
                        </a:rPr>
                        <a:t>ЧИСЛО СОЗДАННЫХ РАБОЧИХ МЕСТ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5">
                        <a:alphaModFix amt="78000"/>
                      </a:blip>
                      <a:srcRect/>
                      <a:tile tx="6350000" ty="6350000" sx="28000" sy="30000" flip="none" algn="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cs typeface="Arial" charset="0"/>
                        </a:rPr>
                        <a:t>320 </a:t>
                      </a:r>
                      <a:r>
                        <a:rPr kumimoji="1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cs typeface="Arial" charset="0"/>
                        </a:rPr>
                        <a:t>ЧЕЛОВЕК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5">
                        <a:alphaModFix amt="8000"/>
                      </a:blip>
                      <a:srcRect/>
                      <a:tile tx="6350000" ty="6350000" sx="28000" sy="30000" flip="none" algn="ctr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1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3059832" y="4925657"/>
            <a:ext cx="1571727" cy="273844"/>
          </a:xfrm>
        </p:spPr>
        <p:txBody>
          <a:bodyPr/>
          <a:lstStyle/>
          <a:p>
            <a:fld id="{B19B0651-EE4F-4900-A07F-96A6BFA9D0F0}" type="slidenum">
              <a:rPr lang="ru-RU" sz="1050" b="1" smtClean="0">
                <a:solidFill>
                  <a:schemeClr val="bg1"/>
                </a:solidFill>
              </a:rPr>
              <a:pPr/>
              <a:t>25</a:t>
            </a:fld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80112" y="498214"/>
            <a:ext cx="34063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ХОХОЛЬСКИЙ МУНИЦИПАЛЬНЫЙ РАЙОН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92679" y="472155"/>
            <a:ext cx="658377" cy="49466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517324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4981915"/>
            <a:ext cx="9144000" cy="161328"/>
          </a:xfrm>
          <a:prstGeom prst="rect">
            <a:avLst/>
          </a:prstGeom>
          <a:solidFill>
            <a:srgbClr val="92D05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0" y="267494"/>
            <a:ext cx="9144000" cy="792088"/>
          </a:xfrm>
          <a:prstGeom prst="rect">
            <a:avLst/>
          </a:prstGeom>
          <a:blipFill dpi="0" rotWithShape="1">
            <a:blip r:embed="rId3" cstate="print">
              <a:alphaModFix amt="86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5131314"/>
            <a:ext cx="9144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34372" y="392066"/>
            <a:ext cx="3691139" cy="52322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00B0F0"/>
                </a:solidFill>
              </a:rPr>
              <a:t>ЗАВОД ПО ПРОИЗВОДСТВУ </a:t>
            </a:r>
            <a:r>
              <a:rPr lang="ru-RU" sz="1400" b="1" dirty="0" smtClean="0">
                <a:solidFill>
                  <a:srgbClr val="00B0F0"/>
                </a:solidFill>
              </a:rPr>
              <a:t>МЕТАЛЛИЧЕСКИХ</a:t>
            </a:r>
          </a:p>
          <a:p>
            <a:r>
              <a:rPr lang="ru-RU" sz="1400" b="1" dirty="0" smtClean="0">
                <a:solidFill>
                  <a:srgbClr val="00B0F0"/>
                </a:solidFill>
              </a:rPr>
              <a:t> </a:t>
            </a:r>
            <a:r>
              <a:rPr lang="ru-RU" sz="1400" b="1" dirty="0">
                <a:solidFill>
                  <a:srgbClr val="00B0F0"/>
                </a:solidFill>
              </a:rPr>
              <a:t>ИЗДЕЛИЙ </a:t>
            </a:r>
            <a:endParaRPr lang="ru-RU" sz="1400" b="1" i="1" dirty="0">
              <a:solidFill>
                <a:srgbClr val="94593E"/>
              </a:solidFill>
            </a:endParaRPr>
          </a:p>
        </p:txBody>
      </p:sp>
      <p:graphicFrame>
        <p:nvGraphicFramePr>
          <p:cNvPr id="12" name="Group 52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829228272"/>
              </p:ext>
            </p:extLst>
          </p:nvPr>
        </p:nvGraphicFramePr>
        <p:xfrm>
          <a:off x="395536" y="1419622"/>
          <a:ext cx="4866670" cy="2892896"/>
        </p:xfrm>
        <a:graphic>
          <a:graphicData uri="http://schemas.openxmlformats.org/drawingml/2006/table">
            <a:tbl>
              <a:tblPr/>
              <a:tblGrid>
                <a:gridCol w="126627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600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НАИМЕНОВАНИЕ</a:t>
                      </a:r>
                      <a:endParaRPr kumimoji="1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78000"/>
                      </a:blip>
                      <a:srcRect/>
                      <a:tile tx="6350000" ty="6350000" sx="28000" sy="30000" flip="none" algn="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Arial" charset="0"/>
                        </a:rPr>
                        <a:t>ЗАВОД ПО ПРОИЗВОДСТВУ </a:t>
                      </a: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Arial" charset="0"/>
                        </a:rPr>
                        <a:t>МЕТАЛЛИЧЕСКИХ ИЗДЕЛИЙ</a:t>
                      </a:r>
                      <a:endParaRPr kumimoji="1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8000"/>
                      </a:blip>
                      <a:srcRect/>
                      <a:tile tx="6350000" ty="6350000" sx="28000" sy="30000" flip="none" algn="ctr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ИНИЦИАТОР ПРОЕКТА</a:t>
                      </a:r>
                      <a:endParaRPr kumimoji="1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78000"/>
                      </a:blip>
                      <a:srcRect/>
                      <a:tile tx="6350000" ty="6350000" sx="28000" sy="30000" flip="none" algn="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ООО </a:t>
                      </a: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«ВОРОНЕЖСКИЙ ОПЫТНО-МЕХАНИЧЕССКИЙ ЗАВОД»</a:t>
                      </a:r>
                      <a:endParaRPr kumimoji="1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8000"/>
                      </a:blip>
                      <a:srcRect/>
                      <a:tile tx="6350000" ty="6350000" sx="28000" sy="30000" flip="none" algn="ctr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charset="0"/>
                        </a:rPr>
                        <a:t>ОТРАСЛЕВАЯ ПРИНАДЛЕЖНОСТЬ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78000"/>
                      </a:blip>
                      <a:srcRect/>
                      <a:tile tx="6350000" ty="6350000" sx="28000" sy="30000" flip="none" algn="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ОБРАБОТКА МЕТАЛЛИЧЕСКИХ ИЗДЕЛИЙ МЕХАНИЧЕСКАЯ</a:t>
                      </a:r>
                      <a:endParaRPr kumimoji="1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8000"/>
                      </a:blip>
                      <a:srcRect/>
                      <a:tile tx="6350000" ty="6350000" sx="28000" sy="30000" flip="none" algn="ctr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60253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МЕСТО РЕАЛИЗАЦИИ</a:t>
                      </a:r>
                      <a:endParaRPr kumimoji="1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78000"/>
                      </a:blip>
                      <a:srcRect/>
                      <a:tile tx="6350000" ty="6350000" sx="28000" sy="30000" flip="none" algn="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С.ГРЕМЯЧЬЕ ХОХОЛЬСКОГО РАЙОНА </a:t>
                      </a:r>
                      <a:r>
                        <a:rPr kumimoji="1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ВОРОНЕЖСКОЙ ОБЛАСТИ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8000"/>
                      </a:blip>
                      <a:srcRect/>
                      <a:tile tx="6350000" ty="6350000" sx="28000" sy="30000" flip="none" algn="ctr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47677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СРОК РЕАЛИЗАЦИИ</a:t>
                      </a:r>
                      <a:endParaRPr kumimoji="1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78000"/>
                      </a:blip>
                      <a:srcRect/>
                      <a:tile tx="6350000" ty="6350000" sx="28000" sy="30000" flip="none" algn="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cs typeface="Arial" charset="0"/>
                        </a:rPr>
                        <a:t>2019-2020 </a:t>
                      </a:r>
                      <a:r>
                        <a:rPr kumimoji="1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cs typeface="Arial" charset="0"/>
                        </a:rPr>
                        <a:t>ГОДЫ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8000"/>
                      </a:blip>
                      <a:srcRect/>
                      <a:tile tx="6350000" ty="6350000" sx="28000" sy="30000" flip="none" algn="ctr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79117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charset="0"/>
                        </a:rPr>
                        <a:t>ОБЪЕМ ИНВЕСТИЦИЙ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78000"/>
                      </a:blip>
                      <a:srcRect/>
                      <a:tile tx="6350000" ty="6350000" sx="28000" sy="30000" flip="none" algn="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cs typeface="Arial" charset="0"/>
                        </a:rPr>
                        <a:t>25 </a:t>
                      </a:r>
                      <a:r>
                        <a:rPr kumimoji="1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cs typeface="Arial" charset="0"/>
                        </a:rPr>
                        <a:t>МЛН. РУБЛЕЙ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8000"/>
                      </a:blip>
                      <a:srcRect/>
                      <a:tile tx="6350000" ty="6350000" sx="28000" sy="30000" flip="none" algn="ctr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99259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charset="0"/>
                        </a:rPr>
                        <a:t>КРАТКОЕ ОПИСАНИЕ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charset="0"/>
                        </a:rPr>
                        <a:t>ПРОЕКТА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78000"/>
                      </a:blip>
                      <a:srcRect/>
                      <a:tile tx="6350000" ty="6350000" sx="28000" sy="30000" flip="none" algn="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cs typeface="Arial" charset="0"/>
                        </a:rPr>
                        <a:t>ЗАВОД ПО ПРОИЗВОДСТВУ  </a:t>
                      </a: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cs typeface="Arial" charset="0"/>
                        </a:rPr>
                        <a:t>МЕТАЛЛИЧЕСКИХ ИЗДЕЛИЙ И МЕТАЛЛОКОНСТРУКЦИЙ</a:t>
                      </a:r>
                      <a:endParaRPr kumimoji="1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8000"/>
                      </a:blip>
                      <a:srcRect/>
                      <a:tile tx="6350000" ty="6350000" sx="28000" sy="30000" flip="none" algn="ctr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79117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charset="0"/>
                        </a:rPr>
                        <a:t>ЧИСЛО СОЗДАННЫХ РАБОЧИХ МЕСТ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78000"/>
                      </a:blip>
                      <a:srcRect/>
                      <a:tile tx="6350000" ty="6350000" sx="28000" sy="30000" flip="none" algn="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cs typeface="Arial" charset="0"/>
                        </a:rPr>
                        <a:t>65 </a:t>
                      </a:r>
                      <a:r>
                        <a:rPr kumimoji="1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cs typeface="Arial" charset="0"/>
                        </a:rPr>
                        <a:t>ЧЕЛОВЕК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>
                        <a:alphaModFix amt="8000"/>
                      </a:blip>
                      <a:srcRect/>
                      <a:tile tx="6350000" ty="6350000" sx="28000" sy="30000" flip="none" algn="ctr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1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3059832" y="4925657"/>
            <a:ext cx="1571727" cy="273844"/>
          </a:xfrm>
        </p:spPr>
        <p:txBody>
          <a:bodyPr/>
          <a:lstStyle/>
          <a:p>
            <a:fld id="{B19B0651-EE4F-4900-A07F-96A6BFA9D0F0}" type="slidenum">
              <a:rPr lang="ru-RU" sz="1050" b="1" smtClean="0">
                <a:solidFill>
                  <a:schemeClr val="bg1"/>
                </a:solidFill>
              </a:rPr>
              <a:pPr/>
              <a:t>26</a:t>
            </a:fld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80112" y="498214"/>
            <a:ext cx="34063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ХОХОЛЬСКИЙ МУНИЦИПАЛЬНЫЙ РАЙОН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92679" y="472155"/>
            <a:ext cx="658377" cy="494661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4463" y="144463"/>
            <a:ext cx="13716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4463" y="144463"/>
            <a:ext cx="13716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Рисунок 14" descr="431ee9a8ac533f3db1b1d2e5f6caf68f.jpg"/>
          <p:cNvPicPr>
            <a:picLocks noChangeAspect="1"/>
          </p:cNvPicPr>
          <p:nvPr/>
        </p:nvPicPr>
        <p:blipFill>
          <a:blip r:embed="rId7" cstate="print"/>
          <a:srcRect l="57031" t="9882" r="3125" b="18120"/>
          <a:stretch>
            <a:fillRect/>
          </a:stretch>
        </p:blipFill>
        <p:spPr>
          <a:xfrm>
            <a:off x="5357818" y="1071552"/>
            <a:ext cx="3643338" cy="36433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517324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Хорда 13"/>
          <p:cNvSpPr/>
          <p:nvPr/>
        </p:nvSpPr>
        <p:spPr>
          <a:xfrm rot="2334223">
            <a:off x="6317297" y="-7552"/>
            <a:ext cx="5092956" cy="5149784"/>
          </a:xfrm>
          <a:prstGeom prst="chord">
            <a:avLst>
              <a:gd name="adj1" fmla="val 2711843"/>
              <a:gd name="adj2" fmla="val 14225873"/>
            </a:avLst>
          </a:prstGeom>
          <a:blipFill dpi="0" rotWithShape="0">
            <a:blip r:embed="rId3" cstate="print"/>
            <a:srcRect/>
            <a:stretch>
              <a:fillRect l="-10000" r="-50000" b="-1000"/>
            </a:stretch>
          </a:blip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4981915"/>
            <a:ext cx="9144000" cy="161328"/>
          </a:xfrm>
          <a:prstGeom prst="rect">
            <a:avLst/>
          </a:prstGeom>
          <a:solidFill>
            <a:srgbClr val="92D05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0" y="267494"/>
            <a:ext cx="9144000" cy="792088"/>
          </a:xfrm>
          <a:prstGeom prst="rect">
            <a:avLst/>
          </a:prstGeom>
          <a:blipFill dpi="0" rotWithShape="1">
            <a:blip r:embed="rId4" cstate="print">
              <a:alphaModFix amt="86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5131314"/>
            <a:ext cx="9144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23850" y="426143"/>
            <a:ext cx="4003788" cy="52322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00B0F0"/>
                </a:solidFill>
              </a:rPr>
              <a:t>УСТАНОВКА ВТОРОЙ ЛИНИИ ПО ПРОИЗВОДСТВУ </a:t>
            </a:r>
          </a:p>
          <a:p>
            <a:r>
              <a:rPr lang="ru-RU" sz="1400" b="1" dirty="0">
                <a:solidFill>
                  <a:srgbClr val="00B0F0"/>
                </a:solidFill>
              </a:rPr>
              <a:t>БЕТОННЫХ ИЗДЕЛИЙ</a:t>
            </a:r>
            <a:endParaRPr lang="ru-RU" sz="1400" b="1" i="1" dirty="0">
              <a:solidFill>
                <a:srgbClr val="94593E"/>
              </a:solidFill>
            </a:endParaRPr>
          </a:p>
        </p:txBody>
      </p:sp>
      <p:graphicFrame>
        <p:nvGraphicFramePr>
          <p:cNvPr id="12" name="Group 52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981958080"/>
              </p:ext>
            </p:extLst>
          </p:nvPr>
        </p:nvGraphicFramePr>
        <p:xfrm>
          <a:off x="395536" y="1419622"/>
          <a:ext cx="4866670" cy="3035776"/>
        </p:xfrm>
        <a:graphic>
          <a:graphicData uri="http://schemas.openxmlformats.org/drawingml/2006/table">
            <a:tbl>
              <a:tblPr/>
              <a:tblGrid>
                <a:gridCol w="126627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600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НАИМЕНОВАНИЕ</a:t>
                      </a:r>
                      <a:endParaRPr kumimoji="1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5">
                        <a:alphaModFix amt="78000"/>
                      </a:blip>
                      <a:srcRect/>
                      <a:tile tx="6350000" ty="6350000" sx="28000" sy="30000" flip="none" algn="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Arial" charset="0"/>
                        </a:rPr>
                        <a:t>УСТАНОВКА И ПУСК ВТОРОЙ ЛИНИИ ЗАВОДА ПО ПРОИЗВОДСТВУ МЕЛКОШТУЧНЫХ БЕТОННЫХ ИЗДЕЛИЙ С УВЕЛИЧЕНИЕМ МОЩНОСТИ ДО 1 МЛН. КВ. МЕТРОВ ПЛИТКИ В ГОД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5">
                        <a:alphaModFix amt="8000"/>
                      </a:blip>
                      <a:srcRect/>
                      <a:tile tx="6350000" ty="6350000" sx="28000" sy="30000" flip="none" algn="ctr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ИНИЦИАТОР ПРОЕКТА</a:t>
                      </a:r>
                      <a:endParaRPr kumimoji="1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5">
                        <a:alphaModFix amt="78000"/>
                      </a:blip>
                      <a:srcRect/>
                      <a:tile tx="6350000" ty="6350000" sx="28000" sy="30000" flip="none" algn="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ООО «ПРОМРЕГИОН»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5">
                        <a:alphaModFix amt="8000"/>
                      </a:blip>
                      <a:srcRect/>
                      <a:tile tx="6350000" ty="6350000" sx="28000" sy="30000" flip="none" algn="ctr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charset="0"/>
                        </a:rPr>
                        <a:t>ОТРАСЛЕВАЯ ПРИНАДЛЕЖНОСТЬ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5">
                        <a:alphaModFix amt="78000"/>
                      </a:blip>
                      <a:srcRect/>
                      <a:tile tx="6350000" ty="6350000" sx="28000" sy="30000" flip="none" algn="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ПРОИЗВОДСТВО ПРОЧИХ  БЕТОННЫХ ИЗДЕЛИЙ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5">
                        <a:alphaModFix amt="8000"/>
                      </a:blip>
                      <a:srcRect/>
                      <a:tile tx="6350000" ty="6350000" sx="28000" sy="30000" flip="none" algn="ctr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60253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МЕСТО РЕАЛИЗАЦИИ</a:t>
                      </a:r>
                      <a:endParaRPr kumimoji="1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5">
                        <a:alphaModFix amt="78000"/>
                      </a:blip>
                      <a:srcRect/>
                      <a:tile tx="6350000" ty="6350000" sx="28000" sy="30000" flip="none" algn="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Р.П.ХОХОЛЬСКИЙ ВОРОНЕЖСКОЙ ОБЛАСТИ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5">
                        <a:alphaModFix amt="8000"/>
                      </a:blip>
                      <a:srcRect/>
                      <a:tile tx="6350000" ty="6350000" sx="28000" sy="30000" flip="none" algn="ctr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47677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СРОК РЕАЛИЗАЦИИ</a:t>
                      </a:r>
                      <a:endParaRPr kumimoji="1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5">
                        <a:alphaModFix amt="78000"/>
                      </a:blip>
                      <a:srcRect/>
                      <a:tile tx="6350000" ty="6350000" sx="28000" sy="30000" flip="none" algn="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cs typeface="Arial" charset="0"/>
                        </a:rPr>
                        <a:t>2021-2022 </a:t>
                      </a:r>
                      <a:r>
                        <a:rPr kumimoji="1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cs typeface="Arial" charset="0"/>
                        </a:rPr>
                        <a:t>ГОДЫ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5">
                        <a:alphaModFix amt="8000"/>
                      </a:blip>
                      <a:srcRect/>
                      <a:tile tx="6350000" ty="6350000" sx="28000" sy="30000" flip="none" algn="ctr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79117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charset="0"/>
                        </a:rPr>
                        <a:t>ОБЪЕМ ИНВЕСТИЦИЙ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5">
                        <a:alphaModFix amt="78000"/>
                      </a:blip>
                      <a:srcRect/>
                      <a:tile tx="6350000" ty="6350000" sx="28000" sy="30000" flip="none" algn="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cs typeface="Arial" charset="0"/>
                        </a:rPr>
                        <a:t>250 МЛН. РУБЛЕЙ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5">
                        <a:alphaModFix amt="8000"/>
                      </a:blip>
                      <a:srcRect/>
                      <a:tile tx="6350000" ty="6350000" sx="28000" sy="30000" flip="none" algn="ctr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99259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charset="0"/>
                        </a:rPr>
                        <a:t>КРАТКОЕ ОПИСАНИЕ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charset="0"/>
                        </a:rPr>
                        <a:t>ПРОЕКТА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5">
                        <a:alphaModFix amt="78000"/>
                      </a:blip>
                      <a:srcRect/>
                      <a:tile tx="6350000" ty="6350000" sx="28000" sy="30000" flip="none" algn="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cs typeface="Arial" charset="0"/>
                        </a:rPr>
                        <a:t>ПУСК ВТОРОЙ ОЧЕРЕДИ ЗАВОДА ПО ПРОИЗВОДСТВУ  МЕЛКОШТУЧНЫХ БЕТОННЫХ ИЗДЕЛИЙ МОЩНОСТЬЮ ДО 1 МЛН.КВ.МЕТРОВ ПЛИТКИ В ГОД. 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5">
                        <a:alphaModFix amt="8000"/>
                      </a:blip>
                      <a:srcRect/>
                      <a:tile tx="6350000" ty="6350000" sx="28000" sy="30000" flip="none" algn="ctr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79117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charset="0"/>
                        </a:rPr>
                        <a:t>ЧИСЛО СОЗДАННЫХ РАБОЧИХ МЕСТ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5">
                        <a:alphaModFix amt="78000"/>
                      </a:blip>
                      <a:srcRect/>
                      <a:tile tx="6350000" ty="6350000" sx="28000" sy="30000" flip="none" algn="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cs typeface="Arial" charset="0"/>
                        </a:rPr>
                        <a:t>40 ЧЕЛОВЕК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5">
                        <a:alphaModFix amt="8000"/>
                      </a:blip>
                      <a:srcRect/>
                      <a:tile tx="6350000" ty="6350000" sx="28000" sy="30000" flip="none" algn="ctr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1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3059832" y="4925657"/>
            <a:ext cx="1571727" cy="273844"/>
          </a:xfrm>
        </p:spPr>
        <p:txBody>
          <a:bodyPr/>
          <a:lstStyle/>
          <a:p>
            <a:fld id="{B19B0651-EE4F-4900-A07F-96A6BFA9D0F0}" type="slidenum">
              <a:rPr lang="ru-RU" sz="1050" b="1" smtClean="0">
                <a:solidFill>
                  <a:schemeClr val="bg1"/>
                </a:solidFill>
              </a:rPr>
              <a:pPr/>
              <a:t>27</a:t>
            </a:fld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80112" y="498214"/>
            <a:ext cx="34063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ХОХОЛЬСКИЙ МУНИЦИПАЛЬНЫЙ РАЙОН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92679" y="472155"/>
            <a:ext cx="658377" cy="49466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517324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Хорда 13"/>
          <p:cNvSpPr/>
          <p:nvPr/>
        </p:nvSpPr>
        <p:spPr>
          <a:xfrm rot="2334223">
            <a:off x="6317297" y="-7552"/>
            <a:ext cx="5092956" cy="5149784"/>
          </a:xfrm>
          <a:prstGeom prst="chord">
            <a:avLst>
              <a:gd name="adj1" fmla="val 2711843"/>
              <a:gd name="adj2" fmla="val 14225873"/>
            </a:avLst>
          </a:prstGeom>
          <a:blipFill dpi="0" rotWithShape="0">
            <a:blip r:embed="rId3" cstate="print"/>
            <a:srcRect/>
            <a:stretch>
              <a:fillRect l="-10000" r="-104000" b="-1000"/>
            </a:stretch>
          </a:blip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4981915"/>
            <a:ext cx="9144000" cy="161328"/>
          </a:xfrm>
          <a:prstGeom prst="rect">
            <a:avLst/>
          </a:prstGeom>
          <a:solidFill>
            <a:srgbClr val="92D05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0" y="267494"/>
            <a:ext cx="9144000" cy="792088"/>
          </a:xfrm>
          <a:prstGeom prst="rect">
            <a:avLst/>
          </a:prstGeom>
          <a:blipFill dpi="0" rotWithShape="1">
            <a:blip r:embed="rId4" cstate="print">
              <a:alphaModFix amt="86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5131314"/>
            <a:ext cx="9144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07137" y="509649"/>
            <a:ext cx="4138569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00B0F0"/>
                </a:solidFill>
              </a:rPr>
              <a:t> ЖИВОТНОВОДЧЕСКИЙ КОМПЛЕКС НА 1200 ГОЛОВ</a:t>
            </a:r>
          </a:p>
        </p:txBody>
      </p:sp>
      <p:graphicFrame>
        <p:nvGraphicFramePr>
          <p:cNvPr id="12" name="Group 52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124582194"/>
              </p:ext>
            </p:extLst>
          </p:nvPr>
        </p:nvGraphicFramePr>
        <p:xfrm>
          <a:off x="395536" y="1419622"/>
          <a:ext cx="4866670" cy="2898616"/>
        </p:xfrm>
        <a:graphic>
          <a:graphicData uri="http://schemas.openxmlformats.org/drawingml/2006/table">
            <a:tbl>
              <a:tblPr/>
              <a:tblGrid>
                <a:gridCol w="126627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600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НАИМЕНОВАНИЕ</a:t>
                      </a:r>
                      <a:endParaRPr kumimoji="1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5">
                        <a:alphaModFix amt="78000"/>
                      </a:blip>
                      <a:srcRect/>
                      <a:tile tx="6350000" ty="6350000" sx="28000" sy="30000" flip="none" algn="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Arial" charset="0"/>
                        </a:rPr>
                        <a:t>СТРОИТЕЛЬСТВО  ЖИВОТНОВОДЧЕСКОГО </a:t>
                      </a:r>
                      <a:r>
                        <a:rPr kumimoji="1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Arial" charset="0"/>
                        </a:rPr>
                        <a:t>КОМПЛЕКСА НА </a:t>
                      </a: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Arial" charset="0"/>
                        </a:rPr>
                        <a:t>2000 </a:t>
                      </a:r>
                      <a:r>
                        <a:rPr kumimoji="1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Arial" charset="0"/>
                        </a:rPr>
                        <a:t>ГОЛОВ </a:t>
                      </a: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Arial" charset="0"/>
                        </a:rPr>
                        <a:t>ДОЙНОГО СТАДА В С.УСТЬЕ</a:t>
                      </a:r>
                      <a:endParaRPr kumimoji="1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5">
                        <a:alphaModFix amt="8000"/>
                      </a:blip>
                      <a:srcRect/>
                      <a:tile tx="6350000" ty="6350000" sx="28000" sy="30000" flip="none" algn="ctr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ИНИЦИАТОР ПРОЕКТА</a:t>
                      </a:r>
                      <a:endParaRPr kumimoji="1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5">
                        <a:alphaModFix amt="78000"/>
                      </a:blip>
                      <a:srcRect/>
                      <a:tile tx="6350000" ty="6350000" sx="28000" sy="30000" flip="none" algn="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ООО </a:t>
                      </a: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«ДОН»</a:t>
                      </a:r>
                      <a:endParaRPr kumimoji="1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5">
                        <a:alphaModFix amt="8000"/>
                      </a:blip>
                      <a:srcRect/>
                      <a:tile tx="6350000" ty="6350000" sx="28000" sy="30000" flip="none" algn="ctr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charset="0"/>
                        </a:rPr>
                        <a:t>ОТРАСЛЕВАЯ ПРИНАДЛЕЖНОСТЬ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5">
                        <a:alphaModFix amt="78000"/>
                      </a:blip>
                      <a:srcRect/>
                      <a:tile tx="6350000" ty="6350000" sx="28000" sy="30000" flip="none" algn="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ПЛЕМЕННОЕ ЖИВОТНОВОДСТВО</a:t>
                      </a:r>
                      <a:endParaRPr kumimoji="1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5">
                        <a:alphaModFix amt="8000"/>
                      </a:blip>
                      <a:srcRect/>
                      <a:tile tx="6350000" ty="6350000" sx="28000" sy="30000" flip="none" algn="ctr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60253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МЕСТО РЕАЛИЗАЦИИ</a:t>
                      </a:r>
                      <a:endParaRPr kumimoji="1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5">
                        <a:alphaModFix amt="78000"/>
                      </a:blip>
                      <a:srcRect/>
                      <a:tile tx="6350000" ty="6350000" sx="28000" sy="30000" flip="none" algn="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С. </a:t>
                      </a: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УСТЬЕ </a:t>
                      </a:r>
                      <a:r>
                        <a:rPr kumimoji="1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ХОХОЛЬСКОГО РАЙОНА ВОРОНЕЖСКОЙ ОБЛАСТИ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5">
                        <a:alphaModFix amt="8000"/>
                      </a:blip>
                      <a:srcRect/>
                      <a:tile tx="6350000" ty="6350000" sx="28000" sy="30000" flip="none" algn="ctr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47677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СРОК РЕАЛИЗАЦИИ</a:t>
                      </a:r>
                      <a:endParaRPr kumimoji="1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5">
                        <a:alphaModFix amt="78000"/>
                      </a:blip>
                      <a:srcRect/>
                      <a:tile tx="6350000" ty="6350000" sx="28000" sy="30000" flip="none" algn="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cs typeface="Arial" charset="0"/>
                        </a:rPr>
                        <a:t>2020-2023 </a:t>
                      </a:r>
                      <a:r>
                        <a:rPr kumimoji="1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cs typeface="Arial" charset="0"/>
                        </a:rPr>
                        <a:t>ГОДЫ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5">
                        <a:alphaModFix amt="8000"/>
                      </a:blip>
                      <a:srcRect/>
                      <a:tile tx="6350000" ty="6350000" sx="28000" sy="30000" flip="none" algn="ctr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79117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charset="0"/>
                        </a:rPr>
                        <a:t>ОБЪЕМ ИНВЕСТИЦИЙ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5">
                        <a:alphaModFix amt="78000"/>
                      </a:blip>
                      <a:srcRect/>
                      <a:tile tx="6350000" ty="6350000" sx="28000" sy="30000" flip="none" algn="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cs typeface="Arial" charset="0"/>
                        </a:rPr>
                        <a:t>1 902 </a:t>
                      </a:r>
                      <a:r>
                        <a:rPr kumimoji="1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cs typeface="Arial" charset="0"/>
                        </a:rPr>
                        <a:t>МЛН. РУБЛЕЙ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5">
                        <a:alphaModFix amt="8000"/>
                      </a:blip>
                      <a:srcRect/>
                      <a:tile tx="6350000" ty="6350000" sx="28000" sy="30000" flip="none" algn="ctr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99259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charset="0"/>
                        </a:rPr>
                        <a:t>КРАТКОЕ ОПИСАНИЕ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charset="0"/>
                        </a:rPr>
                        <a:t>ПРОЕКТА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5">
                        <a:alphaModFix amt="78000"/>
                      </a:blip>
                      <a:srcRect/>
                      <a:tile tx="6350000" ty="6350000" sx="28000" sy="30000" flip="none" algn="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9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Строительство 2 корпусов  для размещения коров на 1000 скотомест каждый, доильно-молочного блока с оснащением доильной установкой карусель на 72 места</a:t>
                      </a:r>
                      <a:endParaRPr kumimoji="1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5">
                        <a:alphaModFix amt="8000"/>
                      </a:blip>
                      <a:srcRect/>
                      <a:tile tx="6350000" ty="6350000" sx="28000" sy="30000" flip="none" algn="ctr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79117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charset="0"/>
                        </a:rPr>
                        <a:t>ЧИСЛО СОЗДАННЫХ РАБОЧИХ МЕСТ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5">
                        <a:alphaModFix amt="78000"/>
                      </a:blip>
                      <a:srcRect/>
                      <a:tile tx="6350000" ty="6350000" sx="28000" sy="30000" flip="none" algn="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cs typeface="Arial" charset="0"/>
                        </a:rPr>
                        <a:t>70 </a:t>
                      </a:r>
                      <a:r>
                        <a:rPr kumimoji="1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cs typeface="Arial" charset="0"/>
                        </a:rPr>
                        <a:t>ЧЕЛОВЕК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5">
                        <a:alphaModFix amt="8000"/>
                      </a:blip>
                      <a:srcRect/>
                      <a:tile tx="6350000" ty="6350000" sx="28000" sy="30000" flip="none" algn="ctr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1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3059832" y="4925657"/>
            <a:ext cx="1571727" cy="273844"/>
          </a:xfrm>
        </p:spPr>
        <p:txBody>
          <a:bodyPr/>
          <a:lstStyle/>
          <a:p>
            <a:fld id="{B19B0651-EE4F-4900-A07F-96A6BFA9D0F0}" type="slidenum">
              <a:rPr lang="ru-RU" sz="1050" b="1" smtClean="0">
                <a:solidFill>
                  <a:schemeClr val="bg1"/>
                </a:solidFill>
              </a:rPr>
              <a:pPr/>
              <a:t>28</a:t>
            </a:fld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80112" y="498214"/>
            <a:ext cx="34063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ХОХОЛЬСКИЙ МУНИЦИПАЛЬНЫЙ РАЙОН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92679" y="472155"/>
            <a:ext cx="658377" cy="49466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517324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Хорда 13"/>
          <p:cNvSpPr/>
          <p:nvPr/>
        </p:nvSpPr>
        <p:spPr>
          <a:xfrm rot="2334223">
            <a:off x="6317297" y="-7552"/>
            <a:ext cx="5092956" cy="5149784"/>
          </a:xfrm>
          <a:prstGeom prst="chord">
            <a:avLst>
              <a:gd name="adj1" fmla="val 2711843"/>
              <a:gd name="adj2" fmla="val 14225873"/>
            </a:avLst>
          </a:prstGeom>
          <a:blipFill dpi="0" rotWithShape="0">
            <a:blip r:embed="rId3" cstate="print"/>
            <a:srcRect/>
            <a:stretch>
              <a:fillRect l="-10000" r="-50000" b="-1000"/>
            </a:stretch>
          </a:blip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4981915"/>
            <a:ext cx="9144000" cy="161328"/>
          </a:xfrm>
          <a:prstGeom prst="rect">
            <a:avLst/>
          </a:prstGeom>
          <a:solidFill>
            <a:srgbClr val="92D05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0" y="267494"/>
            <a:ext cx="9144000" cy="792088"/>
          </a:xfrm>
          <a:prstGeom prst="rect">
            <a:avLst/>
          </a:prstGeom>
          <a:blipFill dpi="0" rotWithShape="1">
            <a:blip r:embed="rId4" cstate="print">
              <a:alphaModFix amt="86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5131314"/>
            <a:ext cx="9144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59718" y="401928"/>
            <a:ext cx="4149726" cy="52322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00B0F0"/>
                </a:solidFill>
              </a:rPr>
              <a:t>УВЕЛИЧЕНИЕ ПРОИЗВОДСТВЕННЫХ МОЩНОСТЕЙ </a:t>
            </a:r>
          </a:p>
          <a:p>
            <a:r>
              <a:rPr lang="ru-RU" sz="1400" b="1" dirty="0">
                <a:solidFill>
                  <a:srgbClr val="00B0F0"/>
                </a:solidFill>
              </a:rPr>
              <a:t>ПТИЦЕФАБРИКИ</a:t>
            </a:r>
            <a:endParaRPr lang="ru-RU" sz="1400" b="1" i="1" dirty="0">
              <a:solidFill>
                <a:srgbClr val="94593E"/>
              </a:solidFill>
            </a:endParaRPr>
          </a:p>
        </p:txBody>
      </p:sp>
      <p:graphicFrame>
        <p:nvGraphicFramePr>
          <p:cNvPr id="12" name="Group 52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061547443"/>
              </p:ext>
            </p:extLst>
          </p:nvPr>
        </p:nvGraphicFramePr>
        <p:xfrm>
          <a:off x="395536" y="1419622"/>
          <a:ext cx="4866670" cy="2898616"/>
        </p:xfrm>
        <a:graphic>
          <a:graphicData uri="http://schemas.openxmlformats.org/drawingml/2006/table">
            <a:tbl>
              <a:tblPr/>
              <a:tblGrid>
                <a:gridCol w="126627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600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НАИМЕНОВАНИЕ</a:t>
                      </a:r>
                      <a:endParaRPr kumimoji="1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5">
                        <a:alphaModFix amt="78000"/>
                      </a:blip>
                      <a:srcRect/>
                      <a:tile tx="6350000" ty="6350000" sx="28000" sy="30000" flip="none" algn="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Arial" charset="0"/>
                        </a:rPr>
                        <a:t>«СТРОИТЕЛЬСТВО КОМБИКОРМОВОГО ЦЕХА, ПРИОБРЕТЕНИЕ И МОНТАЖ ОБОРУДОВАНИЯ»</a:t>
                      </a:r>
                      <a:endParaRPr kumimoji="1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5">
                        <a:alphaModFix amt="8000"/>
                      </a:blip>
                      <a:srcRect/>
                      <a:tile tx="6350000" ty="6350000" sx="28000" sy="30000" flip="none" algn="ctr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ИНИЦИАТОР ПРОЕКТА</a:t>
                      </a:r>
                      <a:endParaRPr kumimoji="1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5">
                        <a:alphaModFix amt="78000"/>
                      </a:blip>
                      <a:srcRect/>
                      <a:tile tx="6350000" ty="6350000" sx="28000" sy="30000" flip="none" algn="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ООО «РЯБА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5">
                        <a:alphaModFix amt="8000"/>
                      </a:blip>
                      <a:srcRect/>
                      <a:tile tx="6350000" ty="6350000" sx="28000" sy="30000" flip="none" algn="ctr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charset="0"/>
                        </a:rPr>
                        <a:t>ОТРАСЛЕВАЯ ПРИНАДЛЕЖНОСТЬ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5">
                        <a:alphaModFix amt="78000"/>
                      </a:blip>
                      <a:srcRect/>
                      <a:tile tx="6350000" ty="6350000" sx="28000" sy="30000" flip="none" algn="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ПТИЦЕВОДСТВО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5">
                        <a:alphaModFix amt="8000"/>
                      </a:blip>
                      <a:srcRect/>
                      <a:tile tx="6350000" ty="6350000" sx="28000" sy="30000" flip="none" algn="ctr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60253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МЕСТО РЕАЛИЗАЦИИ</a:t>
                      </a:r>
                      <a:endParaRPr kumimoji="1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5">
                        <a:alphaModFix amt="78000"/>
                      </a:blip>
                      <a:srcRect/>
                      <a:tile tx="6350000" ty="6350000" sx="28000" sy="30000" flip="none" algn="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С. ХОХОЛ ХОХОЛЬСКОГО РАЙОНА ВОРОНЕЖСКОЙ ОБЛАСТИ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5">
                        <a:alphaModFix amt="8000"/>
                      </a:blip>
                      <a:srcRect/>
                      <a:tile tx="6350000" ty="6350000" sx="28000" sy="30000" flip="none" algn="ctr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47677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СРОК РЕАЛИЗАЦИИ</a:t>
                      </a:r>
                      <a:endParaRPr kumimoji="1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5">
                        <a:alphaModFix amt="78000"/>
                      </a:blip>
                      <a:srcRect/>
                      <a:tile tx="6350000" ty="6350000" sx="28000" sy="30000" flip="none" algn="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cs typeface="Arial" charset="0"/>
                        </a:rPr>
                        <a:t>2020-2022 </a:t>
                      </a:r>
                      <a:r>
                        <a:rPr kumimoji="1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cs typeface="Arial" charset="0"/>
                        </a:rPr>
                        <a:t>ГОДЫ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5">
                        <a:alphaModFix amt="8000"/>
                      </a:blip>
                      <a:srcRect/>
                      <a:tile tx="6350000" ty="6350000" sx="28000" sy="30000" flip="none" algn="ctr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79117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charset="0"/>
                        </a:rPr>
                        <a:t>ОБЪЕМ ИНВЕСТИЦИЙ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5">
                        <a:alphaModFix amt="78000"/>
                      </a:blip>
                      <a:srcRect/>
                      <a:tile tx="6350000" ty="6350000" sx="28000" sy="30000" flip="none" algn="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cs typeface="Arial" charset="0"/>
                        </a:rPr>
                        <a:t>47 </a:t>
                      </a:r>
                      <a:r>
                        <a:rPr kumimoji="1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cs typeface="Arial" charset="0"/>
                        </a:rPr>
                        <a:t>МЛН.РУБЛЕЙ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5">
                        <a:alphaModFix amt="8000"/>
                      </a:blip>
                      <a:srcRect/>
                      <a:tile tx="6350000" ty="6350000" sx="28000" sy="30000" flip="none" algn="ctr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99259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charset="0"/>
                        </a:rPr>
                        <a:t>КРАТКОЕ ОПИСАНИЕ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charset="0"/>
                        </a:rPr>
                        <a:t>ПРОЕКТА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5">
                        <a:alphaModFix amt="78000"/>
                      </a:blip>
                      <a:srcRect/>
                      <a:tile tx="6350000" ty="6350000" sx="28000" sy="30000" flip="none" algn="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cs typeface="Arial" charset="0"/>
                        </a:rPr>
                        <a:t>ПРОИЗВОДСТВО КОМБИКОРМА, С ЦЕЛЬЮ ОБЕМПЕЧЕНИЯ КОРМАМИ ОСНОВНОГО ПТИЦЕВОДЧЕСКОГО СТАДА ООО «РЯБА»</a:t>
                      </a:r>
                      <a:endParaRPr kumimoji="1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5">
                        <a:alphaModFix amt="8000"/>
                      </a:blip>
                      <a:srcRect/>
                      <a:tile tx="6350000" ty="6350000" sx="28000" sy="30000" flip="none" algn="ctr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79117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charset="0"/>
                        </a:rPr>
                        <a:t>ЧИСЛО СОЗДАННЫХ РАБОЧИХ МЕСТ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5">
                        <a:alphaModFix amt="78000"/>
                      </a:blip>
                      <a:srcRect/>
                      <a:tile tx="6350000" ty="6350000" sx="28000" sy="30000" flip="none" algn="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cs typeface="Arial" charset="0"/>
                        </a:rPr>
                        <a:t>7  </a:t>
                      </a:r>
                      <a:r>
                        <a:rPr kumimoji="1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cs typeface="Arial" charset="0"/>
                        </a:rPr>
                        <a:t>ЧЕЛОВЕК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5">
                        <a:alphaModFix amt="8000"/>
                      </a:blip>
                      <a:srcRect/>
                      <a:tile tx="6350000" ty="6350000" sx="28000" sy="30000" flip="none" algn="ctr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1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3059832" y="4925657"/>
            <a:ext cx="1571727" cy="273844"/>
          </a:xfrm>
        </p:spPr>
        <p:txBody>
          <a:bodyPr/>
          <a:lstStyle/>
          <a:p>
            <a:fld id="{B19B0651-EE4F-4900-A07F-96A6BFA9D0F0}" type="slidenum">
              <a:rPr lang="ru-RU" sz="1050" b="1" smtClean="0">
                <a:solidFill>
                  <a:schemeClr val="bg1"/>
                </a:solidFill>
              </a:rPr>
              <a:pPr/>
              <a:t>29</a:t>
            </a:fld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80112" y="498214"/>
            <a:ext cx="34063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ХОХОЛЬСКИЙ МУНИЦИПАЛЬНЫЙ РАЙОН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92679" y="472155"/>
            <a:ext cx="658377" cy="49466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517324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987824" y="1779663"/>
            <a:ext cx="6160820" cy="1872207"/>
          </a:xfrm>
          <a:prstGeom prst="rec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3275855" y="2403026"/>
            <a:ext cx="38715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Impact" pitchFamily="34" charset="0"/>
              </a:rPr>
              <a:t>ОБЩАЯ ИНФОРМАЦИЯ</a:t>
            </a:r>
          </a:p>
        </p:txBody>
      </p:sp>
    </p:spTree>
    <p:extLst>
      <p:ext uri="{BB962C8B-B14F-4D97-AF65-F5344CB8AC3E}">
        <p14:creationId xmlns="" xmlns:p14="http://schemas.microsoft.com/office/powerpoint/2010/main" val="20404631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987824" y="1779663"/>
            <a:ext cx="6160820" cy="187220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3175849" y="2067694"/>
            <a:ext cx="46979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Impact" pitchFamily="34" charset="0"/>
              </a:rPr>
              <a:t>ИНВЕСТИЦИОННЫЕ ПРЕДЛОЖЕНИЯ</a:t>
            </a:r>
          </a:p>
          <a:p>
            <a:r>
              <a:rPr lang="ru-RU" sz="2800" dirty="0">
                <a:solidFill>
                  <a:schemeClr val="bg1"/>
                </a:solidFill>
                <a:latin typeface="Impact" pitchFamily="34" charset="0"/>
              </a:rPr>
              <a:t>ДЛЯ ИНВЕСТОРОВ</a:t>
            </a:r>
          </a:p>
        </p:txBody>
      </p:sp>
    </p:spTree>
    <p:extLst>
      <p:ext uri="{BB962C8B-B14F-4D97-AF65-F5344CB8AC3E}">
        <p14:creationId xmlns="" xmlns:p14="http://schemas.microsoft.com/office/powerpoint/2010/main" val="12324676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Хорда 14"/>
          <p:cNvSpPr/>
          <p:nvPr/>
        </p:nvSpPr>
        <p:spPr>
          <a:xfrm rot="2334223">
            <a:off x="6317297" y="-7552"/>
            <a:ext cx="5092956" cy="5149784"/>
          </a:xfrm>
          <a:prstGeom prst="chord">
            <a:avLst>
              <a:gd name="adj1" fmla="val 2711843"/>
              <a:gd name="adj2" fmla="val 14225873"/>
            </a:avLst>
          </a:prstGeom>
          <a:blipFill dpi="0" rotWithShape="0">
            <a:blip r:embed="rId3" cstate="print"/>
            <a:srcRect/>
            <a:stretch>
              <a:fillRect l="-10000" r="-50000" b="-1000"/>
            </a:stretch>
          </a:blip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4981915"/>
            <a:ext cx="9144000" cy="161328"/>
          </a:xfrm>
          <a:prstGeom prst="rect">
            <a:avLst/>
          </a:prstGeom>
          <a:solidFill>
            <a:srgbClr val="FF505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0" y="267494"/>
            <a:ext cx="9144000" cy="792088"/>
          </a:xfrm>
          <a:prstGeom prst="rect">
            <a:avLst/>
          </a:prstGeom>
          <a:blipFill dpi="0" rotWithShape="1">
            <a:blip r:embed="rId4" cstate="print">
              <a:alphaModFix amt="86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5131314"/>
            <a:ext cx="9144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23850" y="565150"/>
            <a:ext cx="3379708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00B0F0"/>
                </a:solidFill>
              </a:rPr>
              <a:t>ОРГАНИЗАЦИЯ ТЕПЛИЧНОГО ХОЗЯЙСТВА</a:t>
            </a:r>
          </a:p>
        </p:txBody>
      </p:sp>
      <p:graphicFrame>
        <p:nvGraphicFramePr>
          <p:cNvPr id="8" name="Group 52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869784058"/>
              </p:ext>
            </p:extLst>
          </p:nvPr>
        </p:nvGraphicFramePr>
        <p:xfrm>
          <a:off x="323850" y="1482077"/>
          <a:ext cx="4968230" cy="2281538"/>
        </p:xfrm>
        <a:graphic>
          <a:graphicData uri="http://schemas.openxmlformats.org/drawingml/2006/table">
            <a:tbl>
              <a:tblPr/>
              <a:tblGrid>
                <a:gridCol w="136783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600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65314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НАИМЕНОВАНИЕ</a:t>
                      </a:r>
                      <a:endParaRPr kumimoji="1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5">
                        <a:alphaModFix amt="78000"/>
                      </a:blip>
                      <a:tile tx="6350000" ty="6350000" sx="28000" sy="30000" flip="none" algn="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Arial" charset="0"/>
                        </a:rPr>
                        <a:t>ОРГАНИЗАЦИЯ ТЕПЛИЧНОГО ХОЗЯЙСТВА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6">
                        <a:alphaModFix amt="8000"/>
                      </a:blip>
                      <a:tile tx="6350000" ty="6350000" sx="28000" sy="30000" flip="none" algn="ctr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ОТРАСЛЕВАЯ ПРИНАДЛЕЖНОСТЬ</a:t>
                      </a:r>
                      <a:endParaRPr kumimoji="1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5">
                        <a:alphaModFix amt="78000"/>
                      </a:blip>
                      <a:tile tx="6350000" ty="6350000" sx="28000" sy="30000" flip="none" algn="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ОВОЩЕВОДСТВО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6">
                        <a:alphaModFix amt="8000"/>
                      </a:blip>
                      <a:tile tx="6350000" ty="6350000" sx="28000" sy="30000" flip="none" algn="ctr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5831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charset="0"/>
                        </a:rPr>
                        <a:t>МЕСТО РЕАЛИЗАЦИИ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5">
                        <a:alphaModFix amt="78000"/>
                      </a:blip>
                      <a:tile tx="6350000" ty="6350000" sx="28000" sy="30000" flip="none" algn="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С.ЯБЛОЧНОЕ ХОХОЛЬСКОГО РАЙОНА ВОРОНЕЖСКОЙ ОБЛАСТИ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6">
                        <a:alphaModFix amt="8000"/>
                      </a:blip>
                      <a:tile tx="6350000" ty="6350000" sx="28000" sy="30000" flip="none" algn="ctr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5263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charset="0"/>
                        </a:rPr>
                        <a:t>СРОКИ РЕАЛИЗАЦИИ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5">
                        <a:alphaModFix amt="78000"/>
                      </a:blip>
                      <a:tile tx="6350000" ty="6350000" sx="28000" sy="30000" flip="none" algn="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cs typeface="Arial" charset="0"/>
                        </a:rPr>
                        <a:t>2020-2021</a:t>
                      </a:r>
                      <a:endParaRPr kumimoji="1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6">
                        <a:alphaModFix amt="8000"/>
                      </a:blip>
                      <a:tile tx="6350000" ty="6350000" sx="28000" sy="30000" flip="none" algn="ctr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55263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charset="0"/>
                        </a:rPr>
                        <a:t>ОБЪЕМ ИНВЕСТИЦИЙ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5">
                        <a:alphaModFix amt="78000"/>
                      </a:blip>
                      <a:tile tx="6350000" ty="6350000" sx="28000" sy="30000" flip="none" algn="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cs typeface="Arial" charset="0"/>
                        </a:rPr>
                        <a:t>150  МЛН.РУБЛЕЙ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6">
                        <a:alphaModFix amt="8000"/>
                      </a:blip>
                      <a:tile tx="6350000" ty="6350000" sx="28000" sy="30000" flip="none" algn="ctr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77850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charset="0"/>
                        </a:rPr>
                        <a:t>КРАТКОЕ ОПИСАНИЕ ПРОЕКТА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5">
                        <a:alphaModFix amt="78000"/>
                      </a:blip>
                      <a:tile tx="6350000" ty="6350000" sx="28000" sy="30000" flip="none" algn="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cs typeface="Arial" charset="0"/>
                        </a:rPr>
                        <a:t>ВЫРАЩИВАНИЕ И РЕАЛИЗАЦИЯ ОВОЩНЫХ КУЛЬТУР, ГРИБОВ, ЦВЕТОВ, РАССАДЫ  НА ПЛОЩАДИ  УЧАСТКА  9 ГА.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6">
                        <a:alphaModFix amt="8000"/>
                      </a:blip>
                      <a:tile tx="6350000" ty="6350000" sx="28000" sy="30000" flip="none" algn="ctr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3348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charset="0"/>
                        </a:rPr>
                        <a:t>ЧИСЛО РАБОЧИХ МЕСТ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5">
                        <a:alphaModFix amt="78000"/>
                      </a:blip>
                      <a:tile tx="6350000" ty="6350000" sx="28000" sy="30000" flip="none" algn="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cs typeface="Arial" charset="0"/>
                        </a:rPr>
                        <a:t>30-40  ЧЕЛОВЕК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6">
                        <a:alphaModFix amt="8000"/>
                      </a:blip>
                      <a:tile tx="6350000" ty="6350000" sx="28000" sy="30000" flip="none" algn="ctr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17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3059832" y="4925657"/>
            <a:ext cx="1571727" cy="273844"/>
          </a:xfrm>
        </p:spPr>
        <p:txBody>
          <a:bodyPr/>
          <a:lstStyle/>
          <a:p>
            <a:fld id="{B19B0651-EE4F-4900-A07F-96A6BFA9D0F0}" type="slidenum">
              <a:rPr lang="ru-RU" sz="1050" b="1" smtClean="0">
                <a:solidFill>
                  <a:schemeClr val="bg1"/>
                </a:solidFill>
              </a:rPr>
              <a:pPr/>
              <a:t>31</a:t>
            </a:fld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80112" y="498214"/>
            <a:ext cx="34063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ХОХОЛЬСКИЙ МУНИЦИПАЛЬНЫЙ РАЙОН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92679" y="472155"/>
            <a:ext cx="658377" cy="49466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861274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Хорда 14"/>
          <p:cNvSpPr/>
          <p:nvPr/>
        </p:nvSpPr>
        <p:spPr>
          <a:xfrm rot="2334223">
            <a:off x="6317297" y="-7552"/>
            <a:ext cx="5092956" cy="5149784"/>
          </a:xfrm>
          <a:prstGeom prst="chord">
            <a:avLst>
              <a:gd name="adj1" fmla="val 2711843"/>
              <a:gd name="adj2" fmla="val 14225873"/>
            </a:avLst>
          </a:prstGeom>
          <a:blipFill dpi="0" rotWithShape="0">
            <a:blip r:embed="rId3" cstate="print"/>
            <a:srcRect/>
            <a:stretch>
              <a:fillRect l="-10000" r="-50000" b="-1000"/>
            </a:stretch>
          </a:blip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4981915"/>
            <a:ext cx="9144000" cy="161328"/>
          </a:xfrm>
          <a:prstGeom prst="rect">
            <a:avLst/>
          </a:prstGeom>
          <a:solidFill>
            <a:srgbClr val="FF505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0" y="267494"/>
            <a:ext cx="9144000" cy="792088"/>
          </a:xfrm>
          <a:prstGeom prst="rect">
            <a:avLst/>
          </a:prstGeom>
          <a:blipFill dpi="0" rotWithShape="1">
            <a:blip r:embed="rId4" cstate="print">
              <a:alphaModFix amt="86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5131314"/>
            <a:ext cx="9144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23850" y="494639"/>
            <a:ext cx="3983783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00B0F0"/>
                </a:solidFill>
              </a:rPr>
              <a:t>ПРОИЗВОДСТВО СУХИХ СТРОИТЕЛЬНЫХ СМЕСЕЙ</a:t>
            </a:r>
          </a:p>
        </p:txBody>
      </p:sp>
      <p:graphicFrame>
        <p:nvGraphicFramePr>
          <p:cNvPr id="8" name="Group 52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869784058"/>
              </p:ext>
            </p:extLst>
          </p:nvPr>
        </p:nvGraphicFramePr>
        <p:xfrm>
          <a:off x="323850" y="1482077"/>
          <a:ext cx="4968230" cy="2392035"/>
        </p:xfrm>
        <a:graphic>
          <a:graphicData uri="http://schemas.openxmlformats.org/drawingml/2006/table">
            <a:tbl>
              <a:tblPr/>
              <a:tblGrid>
                <a:gridCol w="136783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600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65314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НАИМЕНОВАНИЕ</a:t>
                      </a:r>
                      <a:endParaRPr kumimoji="1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5">
                        <a:alphaModFix amt="78000"/>
                      </a:blip>
                      <a:tile tx="6350000" ty="6350000" sx="28000" sy="30000" flip="none" algn="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Arial" charset="0"/>
                        </a:rPr>
                        <a:t>СОЗДАНИЕ ПРОИЗВОДСТВА СУХИХ СТРОИТЕЛЬНЫХ СМЕСЕЙ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6">
                        <a:alphaModFix amt="8000"/>
                      </a:blip>
                      <a:tile tx="6350000" ty="6350000" sx="28000" sy="30000" flip="none" algn="ctr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ОТРАСЛЕВАЯ ПРИНАДЛЕЖНОСТЬ</a:t>
                      </a:r>
                      <a:endParaRPr kumimoji="1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5">
                        <a:alphaModFix amt="78000"/>
                      </a:blip>
                      <a:tile tx="6350000" ty="6350000" sx="28000" sy="30000" flip="none" algn="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ПРОИЗВОДСТВО СТРОИТЕЛЬНЫХ МАТЕРИАЛОВ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6">
                        <a:alphaModFix amt="8000"/>
                      </a:blip>
                      <a:tile tx="6350000" ty="6350000" sx="28000" sy="30000" flip="none" algn="ctr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5831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charset="0"/>
                        </a:rPr>
                        <a:t>МЕСТО РЕАЛИЗАЦИИ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5">
                        <a:alphaModFix amt="78000"/>
                      </a:blip>
                      <a:tile tx="6350000" ty="6350000" sx="28000" sy="30000" flip="none" algn="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Р.П.ХОХОЛЬСКИЙ ХОХОЛЬСКОГО РАЙОНА ВОРОНЕЖСКОЙ ОБЛАСТИ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6">
                        <a:alphaModFix amt="8000"/>
                      </a:blip>
                      <a:tile tx="6350000" ty="6350000" sx="28000" sy="30000" flip="none" algn="ctr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5263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charset="0"/>
                        </a:rPr>
                        <a:t>СРОКИ РЕАЛИЗАЦИИ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5">
                        <a:alphaModFix amt="78000"/>
                      </a:blip>
                      <a:tile tx="6350000" ty="6350000" sx="28000" sy="30000" flip="none" algn="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2016-2020 ГОДЫ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6">
                        <a:alphaModFix amt="8000"/>
                      </a:blip>
                      <a:tile tx="6350000" ty="6350000" sx="28000" sy="30000" flip="none" algn="ctr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55263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charset="0"/>
                        </a:rPr>
                        <a:t>ОБЪЕМ ИНВЕСТИЦИЙ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5">
                        <a:alphaModFix amt="78000"/>
                      </a:blip>
                      <a:tile tx="6350000" ty="6350000" sx="28000" sy="30000" flip="none" algn="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cs typeface="Arial" charset="0"/>
                        </a:rPr>
                        <a:t>550 МЛРД. РУБЛЕЙ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6">
                        <a:alphaModFix amt="8000"/>
                      </a:blip>
                      <a:tile tx="6350000" ty="6350000" sx="28000" sy="30000" flip="none" algn="ctr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77850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charset="0"/>
                        </a:rPr>
                        <a:t>КРАТКОЕ ОПИСАНИЕ ПРОЕКТА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5">
                        <a:alphaModFix amt="78000"/>
                      </a:blip>
                      <a:tile tx="6350000" ty="6350000" sx="28000" sy="30000" flip="none" algn="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cs typeface="Arial" charset="0"/>
                        </a:rPr>
                        <a:t>СОЗДАНИЕ СОВРЕМЕННОГО ПРОИЗВОДСТВЕННОГО КОМПЛЕКСА ПО ВЫПУСКУ СУХИХ СТРОИТЕЛЬНЫХ СМЕСЕЙ ВЫСОКОГО КАЧЕСТВА. ОБЪЕМ ВЫПУСКА ДО 180 ТОНН В ГОД.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6">
                        <a:alphaModFix amt="8000"/>
                      </a:blip>
                      <a:tile tx="6350000" ty="6350000" sx="28000" sy="30000" flip="none" algn="ctr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3348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charset="0"/>
                        </a:rPr>
                        <a:t>ЧИСЛО РАБОЧИХ МЕСТ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5">
                        <a:alphaModFix amt="78000"/>
                      </a:blip>
                      <a:tile tx="6350000" ty="6350000" sx="28000" sy="30000" flip="none" algn="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cs typeface="Arial" charset="0"/>
                        </a:rPr>
                        <a:t>100 ЧЕЛОВЕК                                                                                                                                         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6">
                        <a:alphaModFix amt="8000"/>
                      </a:blip>
                      <a:tile tx="6350000" ty="6350000" sx="28000" sy="30000" flip="none" algn="ctr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17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3059832" y="4925657"/>
            <a:ext cx="1571727" cy="273844"/>
          </a:xfrm>
        </p:spPr>
        <p:txBody>
          <a:bodyPr/>
          <a:lstStyle/>
          <a:p>
            <a:fld id="{B19B0651-EE4F-4900-A07F-96A6BFA9D0F0}" type="slidenum">
              <a:rPr lang="ru-RU" sz="1050" b="1" smtClean="0">
                <a:solidFill>
                  <a:schemeClr val="bg1"/>
                </a:solidFill>
              </a:rPr>
              <a:pPr/>
              <a:t>32</a:t>
            </a:fld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80112" y="498214"/>
            <a:ext cx="34063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ХОХОЛЬСКИЙ МУНИЦИПАЛЬНЫЙ РАЙОН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92679" y="472155"/>
            <a:ext cx="658377" cy="49466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861274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987824" y="1779663"/>
            <a:ext cx="6160820" cy="1872207"/>
          </a:xfrm>
          <a:prstGeom prst="rect">
            <a:avLst/>
          </a:prstGeom>
          <a:solidFill>
            <a:srgbClr val="F763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3131839" y="2023267"/>
            <a:ext cx="66582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Impact" pitchFamily="34" charset="0"/>
              </a:rPr>
              <a:t>ИНВЕСТИЦИОННО-ПРИВЛЕКАТЕЛЬНЫЕ</a:t>
            </a:r>
          </a:p>
          <a:p>
            <a:r>
              <a:rPr lang="ru-RU" sz="2800" dirty="0">
                <a:solidFill>
                  <a:schemeClr val="bg1"/>
                </a:solidFill>
                <a:latin typeface="Impact" pitchFamily="34" charset="0"/>
              </a:rPr>
              <a:t>ЗЕМЕЛЬНЫЕ УЧАСТКИ И</a:t>
            </a:r>
          </a:p>
          <a:p>
            <a:r>
              <a:rPr lang="ru-RU" sz="2800" dirty="0">
                <a:solidFill>
                  <a:schemeClr val="bg1"/>
                </a:solidFill>
                <a:latin typeface="Impact" pitchFamily="34" charset="0"/>
              </a:rPr>
              <a:t>ПРОМЫШЛЕННЫЕ ПЛОЩАДКИ</a:t>
            </a:r>
          </a:p>
        </p:txBody>
      </p:sp>
    </p:spTree>
    <p:extLst>
      <p:ext uri="{BB962C8B-B14F-4D97-AF65-F5344CB8AC3E}">
        <p14:creationId xmlns="" xmlns:p14="http://schemas.microsoft.com/office/powerpoint/2010/main" val="17339259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4981915"/>
            <a:ext cx="9144000" cy="161328"/>
          </a:xfrm>
          <a:prstGeom prst="rect">
            <a:avLst/>
          </a:prstGeom>
          <a:solidFill>
            <a:srgbClr val="FFC00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0" y="267494"/>
            <a:ext cx="9144000" cy="792088"/>
          </a:xfrm>
          <a:prstGeom prst="rect">
            <a:avLst/>
          </a:prstGeom>
          <a:blipFill dpi="0" rotWithShape="1">
            <a:blip r:embed="rId3" cstate="print">
              <a:alphaModFix amt="86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5131314"/>
            <a:ext cx="9144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23850" y="564512"/>
            <a:ext cx="1933029" cy="52322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B0F0"/>
                </a:solidFill>
              </a:rPr>
              <a:t>ЗЕМЕЛЬНЫЙ УЧАСТОК</a:t>
            </a:r>
          </a:p>
          <a:p>
            <a:pPr algn="ctr"/>
            <a:endParaRPr lang="ru-RU" sz="1400" b="1" dirty="0">
              <a:solidFill>
                <a:srgbClr val="00B0F0"/>
              </a:solidFill>
            </a:endParaRPr>
          </a:p>
        </p:txBody>
      </p:sp>
      <p:sp>
        <p:nvSpPr>
          <p:cNvPr id="1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3059832" y="4925657"/>
            <a:ext cx="1571727" cy="273844"/>
          </a:xfrm>
        </p:spPr>
        <p:txBody>
          <a:bodyPr/>
          <a:lstStyle/>
          <a:p>
            <a:fld id="{B19B0651-EE4F-4900-A07F-96A6BFA9D0F0}" type="slidenum">
              <a:rPr lang="ru-RU" sz="1050" b="1" smtClean="0">
                <a:solidFill>
                  <a:schemeClr val="bg1"/>
                </a:solidFill>
              </a:rPr>
              <a:pPr/>
              <a:t>34</a:t>
            </a:fld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80112" y="498214"/>
            <a:ext cx="34063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ХОХОЛЬСКИЙ МУНИЦИПАЛЬНЫЙ РАЙОН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92679" y="472155"/>
            <a:ext cx="658377" cy="494661"/>
          </a:xfrm>
          <a:prstGeom prst="rect">
            <a:avLst/>
          </a:prstGeom>
        </p:spPr>
      </p:pic>
      <p:pic>
        <p:nvPicPr>
          <p:cNvPr id="11" name="Рисунок 10" descr="C:\Users\liman.hohol\Desktop\КНИГА\Борщевское сп\Борщево 4,1 га\36.31.4000012.100 - копия.jpg"/>
          <p:cNvPicPr/>
          <p:nvPr/>
        </p:nvPicPr>
        <p:blipFill>
          <a:blip r:embed="rId5" cstate="print"/>
          <a:srcRect t="2556" r="40400" b="23323"/>
          <a:stretch>
            <a:fillRect/>
          </a:stretch>
        </p:blipFill>
        <p:spPr bwMode="auto">
          <a:xfrm>
            <a:off x="4429124" y="1214428"/>
            <a:ext cx="4526723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357158" y="1142990"/>
          <a:ext cx="3929090" cy="3733643"/>
        </p:xfrm>
        <a:graphic>
          <a:graphicData uri="http://schemas.openxmlformats.org/drawingml/2006/table">
            <a:tbl>
              <a:tblPr/>
              <a:tblGrid>
                <a:gridCol w="1853344"/>
                <a:gridCol w="2075746"/>
              </a:tblGrid>
              <a:tr h="145860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Кадастровый номер(а)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chemeClr val="tx1"/>
                          </a:solidFill>
                          <a:latin typeface="Arial"/>
                        </a:rPr>
                        <a:t>                           36:31:4000012:100</a:t>
                      </a:r>
                    </a:p>
                  </a:txBody>
                  <a:tcPr marL="69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5860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Площадь участка: всего, га. 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chemeClr val="tx1"/>
                          </a:solidFill>
                          <a:latin typeface="Arial"/>
                        </a:rPr>
                        <a:t>                                               4,1 га</a:t>
                      </a:r>
                    </a:p>
                  </a:txBody>
                  <a:tcPr marL="69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49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Месторасположение площадки или объекта, адрес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chemeClr val="tx1"/>
                          </a:solidFill>
                          <a:latin typeface="Arial"/>
                        </a:rPr>
                        <a:t>Воронежская область Хохольский район в границах бывшего ПК СХА "Придонской"  северо-восточная часть  к.к.36:31:4000012</a:t>
                      </a:r>
                    </a:p>
                  </a:txBody>
                  <a:tcPr marL="69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371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Удаленность от ближайшего крупного города (название, численность населения), км. Среднее время в пути (машиной)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chemeClr val="tx1"/>
                          </a:solidFill>
                          <a:latin typeface="Arial"/>
                        </a:rPr>
                        <a:t>г.Воронеж- 52 км, численность-1057431 чел. Время в пути-50 мин.</a:t>
                      </a:r>
                    </a:p>
                  </a:txBody>
                  <a:tcPr marL="69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2842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Правообладатель (администрация, юр лицо, </a:t>
                      </a:r>
                      <a:r>
                        <a:rPr lang="ru-RU" sz="700" b="0" i="0" u="none" strike="noStrike" dirty="0" err="1">
                          <a:solidFill>
                            <a:schemeClr val="tx1"/>
                          </a:solidFill>
                          <a:latin typeface="Arial"/>
                        </a:rPr>
                        <a:t>физ</a:t>
                      </a:r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 лицо)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chemeClr val="tx1"/>
                          </a:solidFill>
                          <a:latin typeface="Arial"/>
                        </a:rPr>
                        <a:t>Администрация Хохольского муниципального района</a:t>
                      </a:r>
                    </a:p>
                  </a:txBody>
                  <a:tcPr marL="69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7578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Вид права. </a:t>
                      </a:r>
                      <a:br>
                        <a:rPr lang="ru-RU" sz="7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</a:br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Предоставить свидетельство о государственной регистрации права 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chemeClr val="tx1"/>
                          </a:solidFill>
                          <a:latin typeface="Arial"/>
                        </a:rPr>
                        <a:t>                            Неразграниченная</a:t>
                      </a:r>
                    </a:p>
                  </a:txBody>
                  <a:tcPr marL="69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842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chemeClr val="tx1"/>
                          </a:solidFill>
                          <a:latin typeface="Arial"/>
                        </a:rPr>
                        <a:t>Вид разрешенного использования  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              Для сельскохозяйственного использования</a:t>
                      </a:r>
                    </a:p>
                  </a:txBody>
                  <a:tcPr marL="69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53742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chemeClr val="tx1"/>
                          </a:solidFill>
                          <a:latin typeface="Arial"/>
                        </a:rPr>
                        <a:t>Расстояние от площадки до ближайших автомобильных дорог областного значения (наименование автодороги), км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                  </a:t>
                      </a:r>
                      <a:r>
                        <a:rPr lang="ru-RU" sz="700" b="0" i="0" u="none" strike="noStrike" dirty="0" err="1">
                          <a:solidFill>
                            <a:schemeClr val="tx1"/>
                          </a:solidFill>
                          <a:latin typeface="Arial"/>
                        </a:rPr>
                        <a:t>Воронеж-Острогожск-Россошь-Луганск</a:t>
                      </a:r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 Р144-1 км</a:t>
                      </a:r>
                    </a:p>
                  </a:txBody>
                  <a:tcPr marL="69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49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chemeClr val="tx1"/>
                          </a:solidFill>
                          <a:latin typeface="Arial"/>
                        </a:rPr>
                        <a:t>Доступная мощность (МВт). </a:t>
                      </a:r>
                      <a:br>
                        <a:rPr lang="ru-RU" sz="700" b="0" i="0" u="none" strike="noStrike">
                          <a:solidFill>
                            <a:schemeClr val="tx1"/>
                          </a:solidFill>
                          <a:latin typeface="Arial"/>
                        </a:rPr>
                      </a:br>
                      <a:r>
                        <a:rPr lang="ru-RU" sz="700" b="0" i="0" u="none" strike="noStrike">
                          <a:solidFill>
                            <a:schemeClr val="tx1"/>
                          </a:solidFill>
                          <a:latin typeface="Arial"/>
                        </a:rPr>
                        <a:t>(Предоставить технические условия, в случае наличия)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ЛЭК 35кВ, ВЛ-0,6-2 км;220 кВ-1 км, ТП-3 км</a:t>
                      </a:r>
                    </a:p>
                  </a:txBody>
                  <a:tcPr marL="69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5860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chemeClr val="tx1"/>
                          </a:solidFill>
                          <a:latin typeface="Arial"/>
                        </a:rPr>
                        <a:t>Газоснабжение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                                ГРП -1 км</a:t>
                      </a:r>
                    </a:p>
                  </a:txBody>
                  <a:tcPr marL="69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860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chemeClr val="tx1"/>
                          </a:solidFill>
                          <a:latin typeface="Arial"/>
                        </a:rPr>
                        <a:t>Водоснабжение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                                    Нет</a:t>
                      </a:r>
                    </a:p>
                  </a:txBody>
                  <a:tcPr marL="69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5860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chemeClr val="tx1"/>
                          </a:solidFill>
                          <a:latin typeface="Arial"/>
                        </a:rPr>
                        <a:t>Водоотведение (канализация)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                                    Нет</a:t>
                      </a:r>
                    </a:p>
                  </a:txBody>
                  <a:tcPr marL="69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85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chemeClr val="tx1"/>
                          </a:solidFill>
                          <a:latin typeface="Arial"/>
                        </a:rPr>
                        <a:t>Общие данные о наличие рабочей силе в районе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Экономически активное население района составляет 13267 человек</a:t>
                      </a:r>
                    </a:p>
                  </a:txBody>
                  <a:tcPr marL="69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41586641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4981915"/>
            <a:ext cx="9144000" cy="161328"/>
          </a:xfrm>
          <a:prstGeom prst="rect">
            <a:avLst/>
          </a:prstGeom>
          <a:solidFill>
            <a:srgbClr val="FFC00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0" y="267494"/>
            <a:ext cx="9144000" cy="792088"/>
          </a:xfrm>
          <a:prstGeom prst="rect">
            <a:avLst/>
          </a:prstGeom>
          <a:blipFill dpi="0" rotWithShape="1">
            <a:blip r:embed="rId3" cstate="print">
              <a:alphaModFix amt="86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5131314"/>
            <a:ext cx="9144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23850" y="564512"/>
            <a:ext cx="1933029" cy="52322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B0F0"/>
                </a:solidFill>
              </a:rPr>
              <a:t>ЗЕМЕЛЬНЫЙ УЧАСТОК</a:t>
            </a:r>
          </a:p>
          <a:p>
            <a:pPr algn="ctr"/>
            <a:endParaRPr lang="ru-RU" sz="1400" b="1" dirty="0">
              <a:solidFill>
                <a:srgbClr val="00B0F0"/>
              </a:solidFill>
            </a:endParaRPr>
          </a:p>
        </p:txBody>
      </p:sp>
      <p:sp>
        <p:nvSpPr>
          <p:cNvPr id="1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3059832" y="4925657"/>
            <a:ext cx="1571727" cy="273844"/>
          </a:xfrm>
        </p:spPr>
        <p:txBody>
          <a:bodyPr/>
          <a:lstStyle/>
          <a:p>
            <a:fld id="{B19B0651-EE4F-4900-A07F-96A6BFA9D0F0}" type="slidenum">
              <a:rPr lang="ru-RU" sz="1050" b="1" smtClean="0">
                <a:solidFill>
                  <a:schemeClr val="bg1"/>
                </a:solidFill>
              </a:rPr>
              <a:pPr/>
              <a:t>35</a:t>
            </a:fld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80112" y="498214"/>
            <a:ext cx="34063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ХОХОЛЬСКИЙ МУНИЦИПАЛЬНЫЙ РАЙОН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92679" y="472155"/>
            <a:ext cx="658377" cy="494661"/>
          </a:xfrm>
          <a:prstGeom prst="rect">
            <a:avLst/>
          </a:prstGeom>
        </p:spPr>
      </p:pic>
      <p:pic>
        <p:nvPicPr>
          <p:cNvPr id="9" name="Рисунок 8" descr="C:\Users\liman.hohol\Desktop\КНИГА\Борщевское сп\Борщево 34,5 га\36.31.4000013.56.jpg"/>
          <p:cNvPicPr/>
          <p:nvPr/>
        </p:nvPicPr>
        <p:blipFill>
          <a:blip r:embed="rId5" cstate="print"/>
          <a:srcRect t="4333" r="36633" b="17600"/>
          <a:stretch>
            <a:fillRect/>
          </a:stretch>
        </p:blipFill>
        <p:spPr bwMode="auto">
          <a:xfrm>
            <a:off x="4429124" y="1357304"/>
            <a:ext cx="4549624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214283" y="1397576"/>
          <a:ext cx="4071966" cy="3317313"/>
        </p:xfrm>
        <a:graphic>
          <a:graphicData uri="http://schemas.openxmlformats.org/drawingml/2006/table">
            <a:tbl>
              <a:tblPr/>
              <a:tblGrid>
                <a:gridCol w="1975081"/>
                <a:gridCol w="2096885"/>
              </a:tblGrid>
              <a:tr h="1333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Кадастровый номер(а)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chemeClr val="tx1"/>
                          </a:solidFill>
                          <a:latin typeface="Arial"/>
                        </a:rPr>
                        <a:t>                           36:31:4000013:56</a:t>
                      </a:r>
                    </a:p>
                  </a:txBody>
                  <a:tcPr marL="831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33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Площадь участка: всего, га. 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chemeClr val="tx1"/>
                          </a:solidFill>
                          <a:latin typeface="Arial"/>
                        </a:rPr>
                        <a:t>                                              34,5 га</a:t>
                      </a:r>
                    </a:p>
                  </a:txBody>
                  <a:tcPr marL="831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921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Месторасположение площадки или объекта, адрес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chemeClr val="tx1"/>
                          </a:solidFill>
                          <a:latin typeface="Arial"/>
                        </a:rPr>
                        <a:t>Воронежская область Хохольский район Борщевское сельское поселение южная часть к.к .36:31:4000013</a:t>
                      </a:r>
                    </a:p>
                  </a:txBody>
                  <a:tcPr marL="831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159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Удаленность от ближайшего крупного города (название, численность населения), км. Среднее время в пути (машиной)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chemeClr val="tx1"/>
                          </a:solidFill>
                          <a:latin typeface="Arial"/>
                        </a:rPr>
                        <a:t>г.Воронеж~58 км численность-1057431 чел. Время в пути-55 мин.</a:t>
                      </a:r>
                    </a:p>
                  </a:txBody>
                  <a:tcPr marL="831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93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Правообладатель (администрация, юр лицо, </a:t>
                      </a:r>
                      <a:r>
                        <a:rPr lang="ru-RU" sz="700" b="0" i="0" u="none" strike="noStrike" dirty="0" err="1">
                          <a:solidFill>
                            <a:schemeClr val="tx1"/>
                          </a:solidFill>
                          <a:latin typeface="Arial"/>
                        </a:rPr>
                        <a:t>физ</a:t>
                      </a:r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 лицо)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chemeClr val="tx1"/>
                          </a:solidFill>
                          <a:latin typeface="Arial"/>
                        </a:rPr>
                        <a:t>Администрация Хохольского муниципального района</a:t>
                      </a:r>
                    </a:p>
                  </a:txBody>
                  <a:tcPr marL="69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9960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Вид права. </a:t>
                      </a:r>
                      <a:br>
                        <a:rPr lang="ru-RU" sz="7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</a:br>
                      <a:endParaRPr lang="ru-RU" sz="7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chemeClr val="tx1"/>
                          </a:solidFill>
                          <a:latin typeface="Arial"/>
                        </a:rPr>
                        <a:t>                            Неразграниченная</a:t>
                      </a:r>
                    </a:p>
                  </a:txBody>
                  <a:tcPr marL="69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3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chemeClr val="tx1"/>
                          </a:solidFill>
                          <a:latin typeface="Arial"/>
                        </a:rPr>
                        <a:t>Вид разрешенного использования  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              Для сельскохозяйственного использования</a:t>
                      </a:r>
                    </a:p>
                  </a:txBody>
                  <a:tcPr marL="69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159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chemeClr val="tx1"/>
                          </a:solidFill>
                          <a:latin typeface="Arial"/>
                        </a:rPr>
                        <a:t>Расстояние от площадки до ближайших автомобильных дорог областного значения (наименование автодороги), км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 err="1">
                          <a:solidFill>
                            <a:schemeClr val="tx1"/>
                          </a:solidFill>
                          <a:latin typeface="Arial"/>
                        </a:rPr>
                        <a:t>Воронеж-Острогожск-Россошь-Луганск</a:t>
                      </a:r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 Р144-1 км</a:t>
                      </a:r>
                    </a:p>
                  </a:txBody>
                  <a:tcPr marL="831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159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Доступная мощность (МВт). </a:t>
                      </a:r>
                      <a:br>
                        <a:rPr lang="ru-RU" sz="7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</a:br>
                      <a:endParaRPr lang="ru-RU" sz="7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АЭП 35кВ, ВЛ-0,6-2 км;220 кВ-2 км, ТП-4 км</a:t>
                      </a:r>
                    </a:p>
                  </a:txBody>
                  <a:tcPr marL="831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33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chemeClr val="tx1"/>
                          </a:solidFill>
                          <a:latin typeface="Arial"/>
                        </a:rPr>
                        <a:t>Газоснабжение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                               ГРП- 2 км</a:t>
                      </a:r>
                    </a:p>
                  </a:txBody>
                  <a:tcPr marL="831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33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chemeClr val="tx1"/>
                          </a:solidFill>
                          <a:latin typeface="Arial"/>
                        </a:rPr>
                        <a:t>Водоснабжение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нет</a:t>
                      </a:r>
                    </a:p>
                  </a:txBody>
                  <a:tcPr marL="69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33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chemeClr val="tx1"/>
                          </a:solidFill>
                          <a:latin typeface="Arial"/>
                        </a:rPr>
                        <a:t>Водоотведение (канализация)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                                    Нет</a:t>
                      </a:r>
                    </a:p>
                  </a:txBody>
                  <a:tcPr marL="69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93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chemeClr val="tx1"/>
                          </a:solidFill>
                          <a:latin typeface="Arial"/>
                        </a:rPr>
                        <a:t>Общие данные о наличие рабочей силе в районе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Экономически активное население района составляет 13267 человек</a:t>
                      </a:r>
                    </a:p>
                  </a:txBody>
                  <a:tcPr marL="69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41586641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4981915"/>
            <a:ext cx="9144000" cy="161328"/>
          </a:xfrm>
          <a:prstGeom prst="rect">
            <a:avLst/>
          </a:prstGeom>
          <a:solidFill>
            <a:srgbClr val="FFC00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0" y="267494"/>
            <a:ext cx="9144000" cy="792088"/>
          </a:xfrm>
          <a:prstGeom prst="rect">
            <a:avLst/>
          </a:prstGeom>
          <a:blipFill dpi="0" rotWithShape="1">
            <a:blip r:embed="rId3" cstate="print">
              <a:alphaModFix amt="86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5131314"/>
            <a:ext cx="9144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23850" y="564512"/>
            <a:ext cx="1933029" cy="52322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B0F0"/>
                </a:solidFill>
              </a:rPr>
              <a:t>ЗЕМЕЛЬНЫЙ УЧАСТОК</a:t>
            </a:r>
          </a:p>
          <a:p>
            <a:pPr algn="ctr"/>
            <a:endParaRPr lang="ru-RU" sz="1400" b="1" dirty="0">
              <a:solidFill>
                <a:srgbClr val="00B0F0"/>
              </a:solidFill>
            </a:endParaRPr>
          </a:p>
        </p:txBody>
      </p:sp>
      <p:sp>
        <p:nvSpPr>
          <p:cNvPr id="1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3059832" y="4925657"/>
            <a:ext cx="1571727" cy="273844"/>
          </a:xfrm>
        </p:spPr>
        <p:txBody>
          <a:bodyPr/>
          <a:lstStyle/>
          <a:p>
            <a:fld id="{B19B0651-EE4F-4900-A07F-96A6BFA9D0F0}" type="slidenum">
              <a:rPr lang="ru-RU" sz="1050" b="1" smtClean="0">
                <a:solidFill>
                  <a:schemeClr val="bg1"/>
                </a:solidFill>
              </a:rPr>
              <a:pPr/>
              <a:t>36</a:t>
            </a:fld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80112" y="498214"/>
            <a:ext cx="34063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ХОХОЛЬСКИЙ МУНИЦИПАЛЬНЫЙ РАЙОН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92679" y="472155"/>
            <a:ext cx="658377" cy="494661"/>
          </a:xfrm>
          <a:prstGeom prst="rect">
            <a:avLst/>
          </a:prstGeom>
        </p:spPr>
      </p:pic>
      <p:pic>
        <p:nvPicPr>
          <p:cNvPr id="9" name="Рисунок 8" descr="C:\Users\liman.hohol\Desktop\КНИГА\Борщевское сп\Борщево 41,2 га\36.31.0400004.87.jpg"/>
          <p:cNvPicPr/>
          <p:nvPr/>
        </p:nvPicPr>
        <p:blipFill>
          <a:blip r:embed="rId5" cstate="print"/>
          <a:srcRect t="1923" r="13996" b="25641"/>
          <a:stretch>
            <a:fillRect/>
          </a:stretch>
        </p:blipFill>
        <p:spPr bwMode="auto">
          <a:xfrm>
            <a:off x="4357686" y="1211176"/>
            <a:ext cx="4643470" cy="328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214283" y="1214426"/>
          <a:ext cx="4071966" cy="3286149"/>
        </p:xfrm>
        <a:graphic>
          <a:graphicData uri="http://schemas.openxmlformats.org/drawingml/2006/table">
            <a:tbl>
              <a:tblPr/>
              <a:tblGrid>
                <a:gridCol w="1975081"/>
                <a:gridCol w="2096885"/>
              </a:tblGrid>
              <a:tr h="1363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Кадастровый номер(а)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chemeClr val="tx1"/>
                          </a:solidFill>
                          <a:latin typeface="Arial"/>
                        </a:rPr>
                        <a:t>                           36:31:0400004:87</a:t>
                      </a:r>
                    </a:p>
                  </a:txBody>
                  <a:tcPr marL="831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63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Площадь участка: всего, га. 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chemeClr val="tx1"/>
                          </a:solidFill>
                          <a:latin typeface="Arial"/>
                        </a:rPr>
                        <a:t>                                                 41,2 га</a:t>
                      </a:r>
                    </a:p>
                  </a:txBody>
                  <a:tcPr marL="831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0946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Месторасположение площадки или объекта, адрес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chemeClr val="tx1"/>
                          </a:solidFill>
                          <a:latin typeface="Arial"/>
                        </a:rPr>
                        <a:t>Воронежская область Хохольский муниципальный район с.Борщево ул.В.Путь 40/1 </a:t>
                      </a:r>
                    </a:p>
                  </a:txBody>
                  <a:tcPr marL="831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8492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Удаленность от ближайшего крупного города (название, численность населения), км. Среднее время в пути (машиной)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chemeClr val="tx1"/>
                          </a:solidFill>
                          <a:latin typeface="Arial"/>
                        </a:rPr>
                        <a:t>г.Воронеж~52 км численность-1057431 чел. Время в пути-50 мин.</a:t>
                      </a:r>
                    </a:p>
                  </a:txBody>
                  <a:tcPr marL="831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5001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Правообладатель (администрация, юр лицо, </a:t>
                      </a:r>
                      <a:r>
                        <a:rPr lang="ru-RU" sz="700" b="0" i="0" u="none" strike="noStrike" dirty="0" err="1">
                          <a:solidFill>
                            <a:schemeClr val="tx1"/>
                          </a:solidFill>
                          <a:latin typeface="Arial"/>
                        </a:rPr>
                        <a:t>физ</a:t>
                      </a:r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 лицо)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chemeClr val="tx1"/>
                          </a:solidFill>
                          <a:latin typeface="Arial"/>
                        </a:rPr>
                        <a:t>Администрация Хохольского муниципального района</a:t>
                      </a:r>
                    </a:p>
                  </a:txBody>
                  <a:tcPr marL="69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89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Вид права. </a:t>
                      </a:r>
                      <a:br>
                        <a:rPr lang="ru-RU" sz="7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</a:br>
                      <a:endParaRPr lang="ru-RU" sz="7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                            </a:t>
                      </a:r>
                      <a:r>
                        <a:rPr lang="ru-RU" sz="700" b="0" i="0" u="none" strike="noStrike" dirty="0" err="1">
                          <a:solidFill>
                            <a:schemeClr val="tx1"/>
                          </a:solidFill>
                          <a:latin typeface="Arial"/>
                        </a:rPr>
                        <a:t>Неразграниченная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69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001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Вид разрешенного использования  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              Для сельскохозяйственного использования</a:t>
                      </a:r>
                    </a:p>
                  </a:txBody>
                  <a:tcPr marL="69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8492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chemeClr val="tx1"/>
                          </a:solidFill>
                          <a:latin typeface="Arial"/>
                        </a:rPr>
                        <a:t>Расстояние от площадки до ближайших автомобильных дорог областного значения (наименование автодороги), км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 err="1">
                          <a:solidFill>
                            <a:schemeClr val="tx1"/>
                          </a:solidFill>
                          <a:latin typeface="Arial"/>
                        </a:rPr>
                        <a:t>Воронеж-Острогожск-Россошь-Луганск</a:t>
                      </a:r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 Р144-1 км</a:t>
                      </a:r>
                    </a:p>
                  </a:txBody>
                  <a:tcPr marL="831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642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Доступная мощность (МВт). </a:t>
                      </a:r>
                      <a:br>
                        <a:rPr lang="ru-RU" sz="7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</a:br>
                      <a:endParaRPr lang="ru-RU" sz="7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АЭП 35кВ, ВЛ-0,6-2 км;220 кВ-1 км, ТП-3 км</a:t>
                      </a:r>
                    </a:p>
                  </a:txBody>
                  <a:tcPr marL="831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63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Газоснабжение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1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                               ГРП- 1 км</a:t>
                      </a:r>
                    </a:p>
                  </a:txBody>
                  <a:tcPr marL="831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3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Водоснабжение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1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нет</a:t>
                      </a:r>
                    </a:p>
                  </a:txBody>
                  <a:tcPr marL="69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1E3"/>
                    </a:solidFill>
                  </a:tcPr>
                </a:tc>
              </a:tr>
              <a:tr h="1363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Водоотведение (канализация)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1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                                    Нет</a:t>
                      </a:r>
                    </a:p>
                  </a:txBody>
                  <a:tcPr marL="69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1E3"/>
                    </a:solidFill>
                  </a:tcPr>
                </a:tc>
              </a:tr>
              <a:tr h="255001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chemeClr val="tx1"/>
                          </a:solidFill>
                          <a:latin typeface="Arial"/>
                        </a:rPr>
                        <a:t>Общие данные о наличие рабочей силе в районе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Экономически активное население района составляет 13267 человек</a:t>
                      </a:r>
                    </a:p>
                  </a:txBody>
                  <a:tcPr marL="69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41586641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4981915"/>
            <a:ext cx="9144000" cy="161328"/>
          </a:xfrm>
          <a:prstGeom prst="rect">
            <a:avLst/>
          </a:prstGeom>
          <a:solidFill>
            <a:srgbClr val="FFC00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0" y="267494"/>
            <a:ext cx="9144000" cy="792088"/>
          </a:xfrm>
          <a:prstGeom prst="rect">
            <a:avLst/>
          </a:prstGeom>
          <a:blipFill dpi="0" rotWithShape="1">
            <a:blip r:embed="rId3" cstate="print">
              <a:alphaModFix amt="86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5131314"/>
            <a:ext cx="9144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23850" y="564512"/>
            <a:ext cx="1933029" cy="52322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B0F0"/>
                </a:solidFill>
              </a:rPr>
              <a:t>ЗЕМЕЛЬНЫЙ УЧАСТОК</a:t>
            </a:r>
          </a:p>
          <a:p>
            <a:pPr algn="ctr"/>
            <a:endParaRPr lang="ru-RU" sz="1400" b="1" dirty="0">
              <a:solidFill>
                <a:srgbClr val="00B0F0"/>
              </a:solidFill>
            </a:endParaRPr>
          </a:p>
        </p:txBody>
      </p:sp>
      <p:sp>
        <p:nvSpPr>
          <p:cNvPr id="1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3059832" y="4925657"/>
            <a:ext cx="1571727" cy="273844"/>
          </a:xfrm>
        </p:spPr>
        <p:txBody>
          <a:bodyPr/>
          <a:lstStyle/>
          <a:p>
            <a:fld id="{B19B0651-EE4F-4900-A07F-96A6BFA9D0F0}" type="slidenum">
              <a:rPr lang="ru-RU" sz="1050" b="1" smtClean="0">
                <a:solidFill>
                  <a:schemeClr val="bg1"/>
                </a:solidFill>
              </a:rPr>
              <a:pPr/>
              <a:t>37</a:t>
            </a:fld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80112" y="498214"/>
            <a:ext cx="34063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ХОХОЛЬСКИЙ МУНИЦИПАЛЬНЫЙ РАЙОН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92679" y="472155"/>
            <a:ext cx="658377" cy="494661"/>
          </a:xfrm>
          <a:prstGeom prst="rect">
            <a:avLst/>
          </a:prstGeom>
        </p:spPr>
      </p:pic>
      <p:pic>
        <p:nvPicPr>
          <p:cNvPr id="9" name="Рисунок 8" descr="C:\Users\liman.hohol\Desktop\КНИГА\Гремяченское сп\Гремячье 10 га\36.31.4000008.185 Гремячье 10 га.jpg"/>
          <p:cNvPicPr/>
          <p:nvPr/>
        </p:nvPicPr>
        <p:blipFill>
          <a:blip r:embed="rId5" cstate="print"/>
          <a:srcRect t="2367" r="39704" b="23111"/>
          <a:stretch>
            <a:fillRect/>
          </a:stretch>
        </p:blipFill>
        <p:spPr bwMode="auto">
          <a:xfrm>
            <a:off x="4429124" y="1210198"/>
            <a:ext cx="4572031" cy="3433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214283" y="1407964"/>
          <a:ext cx="4071966" cy="3164049"/>
        </p:xfrm>
        <a:graphic>
          <a:graphicData uri="http://schemas.openxmlformats.org/drawingml/2006/table">
            <a:tbl>
              <a:tblPr/>
              <a:tblGrid>
                <a:gridCol w="1975081"/>
                <a:gridCol w="2096885"/>
              </a:tblGrid>
              <a:tr h="1314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Кадастровый номер(а)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                           36:31:4000008:185</a:t>
                      </a:r>
                    </a:p>
                  </a:txBody>
                  <a:tcPr marL="831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4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Площадь участка: всего, га. 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                                             10 га</a:t>
                      </a:r>
                    </a:p>
                  </a:txBody>
                  <a:tcPr marL="831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34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Месторасположение площадки или объекта, адрес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Воронежская область Хохольский район южная часть к.к..36:31:4000008</a:t>
                      </a:r>
                    </a:p>
                  </a:txBody>
                  <a:tcPr marL="831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50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Удаленность от ближайшего крупного города (название, численность населения), км. Среднее время в пути (машиной)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г.Воронеж~ 37 км численность-1057431 чел. Время в пути-35 мин.</a:t>
                      </a:r>
                    </a:p>
                  </a:txBody>
                  <a:tcPr marL="831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59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Правообладатель (администрация, юр лицо, физ лицо)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Администрация Хохольского муниципального района</a:t>
                      </a:r>
                    </a:p>
                  </a:txBody>
                  <a:tcPr marL="831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44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333333"/>
                          </a:solidFill>
                          <a:latin typeface="Arial"/>
                        </a:rPr>
                        <a:t>Вид права. </a:t>
                      </a:r>
                      <a:br>
                        <a:rPr lang="ru-RU" sz="700" b="0" i="0" u="none" strike="noStrike" dirty="0">
                          <a:solidFill>
                            <a:srgbClr val="333333"/>
                          </a:solidFill>
                          <a:latin typeface="Arial"/>
                        </a:rPr>
                      </a:br>
                      <a:endParaRPr lang="ru-RU" sz="700" b="0" i="0" u="none" strike="noStrike" dirty="0">
                        <a:solidFill>
                          <a:srgbClr val="333333"/>
                        </a:solidFill>
                        <a:latin typeface="Arial"/>
                      </a:endParaRP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                            Неразграниченная</a:t>
                      </a:r>
                    </a:p>
                  </a:txBody>
                  <a:tcPr marL="69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59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Вид разрешенного использования  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              Для сельскохозяйственного использования</a:t>
                      </a:r>
                    </a:p>
                  </a:txBody>
                  <a:tcPr marL="831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50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Расстояние от площадки до ближайших автомобильных дорог областного значения (наименование автодороги), км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              Примыкает к автодороге Воронеж-Малышево-Гремячье</a:t>
                      </a:r>
                    </a:p>
                  </a:txBody>
                  <a:tcPr marL="831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952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333333"/>
                          </a:solidFill>
                          <a:latin typeface="Arial"/>
                        </a:rPr>
                        <a:t>Доступная мощность (МВт). </a:t>
                      </a:r>
                      <a:br>
                        <a:rPr lang="ru-RU" sz="700" b="0" i="0" u="none" strike="noStrike" dirty="0">
                          <a:solidFill>
                            <a:srgbClr val="333333"/>
                          </a:solidFill>
                          <a:latin typeface="Arial"/>
                        </a:rPr>
                      </a:br>
                      <a:endParaRPr lang="ru-RU" sz="700" b="0" i="0" u="none" strike="noStrike" dirty="0">
                        <a:solidFill>
                          <a:srgbClr val="333333"/>
                        </a:solidFill>
                        <a:latin typeface="Arial"/>
                      </a:endParaRP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Мощность 8,4/2,97- резерв; ПС 35 кВ "Дон" мощность 12,6/4,6 резерв</a:t>
                      </a:r>
                    </a:p>
                  </a:txBody>
                  <a:tcPr marL="831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93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333333"/>
                          </a:solidFill>
                          <a:latin typeface="Arial"/>
                        </a:rPr>
                        <a:t>Газоснабжение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1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                         ГРП №15-506 м</a:t>
                      </a:r>
                    </a:p>
                  </a:txBody>
                  <a:tcPr marL="831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4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333333"/>
                          </a:solidFill>
                          <a:latin typeface="Arial"/>
                        </a:rPr>
                        <a:t>Водоснабжение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1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333333"/>
                          </a:solidFill>
                          <a:latin typeface="Arial"/>
                        </a:rPr>
                        <a:t>                                    нет</a:t>
                      </a:r>
                    </a:p>
                  </a:txBody>
                  <a:tcPr marL="831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1E3"/>
                    </a:solidFill>
                  </a:tcPr>
                </a:tc>
              </a:tr>
              <a:tr h="1314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333333"/>
                          </a:solidFill>
                          <a:latin typeface="Arial"/>
                        </a:rPr>
                        <a:t>Водоотведение (канализация)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1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333333"/>
                          </a:solidFill>
                          <a:latin typeface="Arial"/>
                        </a:rPr>
                        <a:t>                                    Нет</a:t>
                      </a:r>
                    </a:p>
                  </a:txBody>
                  <a:tcPr marL="69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1E3"/>
                    </a:solidFill>
                  </a:tcPr>
                </a:tc>
              </a:tr>
              <a:tr h="2459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Общие данные о наличие рабочей силе в районе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333333"/>
                          </a:solidFill>
                          <a:latin typeface="Arial"/>
                        </a:rPr>
                        <a:t>Экономически активное население района составляет 13267 человек</a:t>
                      </a:r>
                    </a:p>
                  </a:txBody>
                  <a:tcPr marL="69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41586641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4981915"/>
            <a:ext cx="9144000" cy="161328"/>
          </a:xfrm>
          <a:prstGeom prst="rect">
            <a:avLst/>
          </a:prstGeom>
          <a:solidFill>
            <a:srgbClr val="FFC00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0" y="267494"/>
            <a:ext cx="9144000" cy="792088"/>
          </a:xfrm>
          <a:prstGeom prst="rect">
            <a:avLst/>
          </a:prstGeom>
          <a:blipFill dpi="0" rotWithShape="1">
            <a:blip r:embed="rId3" cstate="print">
              <a:alphaModFix amt="86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5131314"/>
            <a:ext cx="9144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23850" y="564512"/>
            <a:ext cx="1933029" cy="52322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B0F0"/>
                </a:solidFill>
              </a:rPr>
              <a:t>ЗЕМЕЛЬНЫЙ УЧАСТОК</a:t>
            </a:r>
          </a:p>
          <a:p>
            <a:pPr algn="ctr"/>
            <a:endParaRPr lang="ru-RU" sz="1400" b="1" dirty="0">
              <a:solidFill>
                <a:srgbClr val="00B0F0"/>
              </a:solidFill>
            </a:endParaRPr>
          </a:p>
        </p:txBody>
      </p:sp>
      <p:sp>
        <p:nvSpPr>
          <p:cNvPr id="1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3059832" y="4925657"/>
            <a:ext cx="1571727" cy="273844"/>
          </a:xfrm>
        </p:spPr>
        <p:txBody>
          <a:bodyPr/>
          <a:lstStyle/>
          <a:p>
            <a:fld id="{B19B0651-EE4F-4900-A07F-96A6BFA9D0F0}" type="slidenum">
              <a:rPr lang="ru-RU" sz="1050" b="1" smtClean="0">
                <a:solidFill>
                  <a:schemeClr val="bg1"/>
                </a:solidFill>
              </a:rPr>
              <a:pPr/>
              <a:t>38</a:t>
            </a:fld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80112" y="498214"/>
            <a:ext cx="34063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ХОХОЛЬСКИЙ МУНИЦИПАЛЬНЫЙ РАЙОН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92679" y="472155"/>
            <a:ext cx="658377" cy="494661"/>
          </a:xfrm>
          <a:prstGeom prst="rect">
            <a:avLst/>
          </a:prstGeom>
        </p:spPr>
      </p:pic>
      <p:pic>
        <p:nvPicPr>
          <p:cNvPr id="9" name="Рисунок 8" descr="C:\Users\liman.hohol\Desktop\КНИГА\Костенское сп\36.31.1100016.92.jpg"/>
          <p:cNvPicPr/>
          <p:nvPr/>
        </p:nvPicPr>
        <p:blipFill>
          <a:blip r:embed="rId5" cstate="print"/>
          <a:srcRect r="34071" b="26105"/>
          <a:stretch>
            <a:fillRect/>
          </a:stretch>
        </p:blipFill>
        <p:spPr bwMode="auto">
          <a:xfrm>
            <a:off x="4572000" y="1321057"/>
            <a:ext cx="4357718" cy="3179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285720" y="1407970"/>
          <a:ext cx="4214843" cy="3092605"/>
        </p:xfrm>
        <a:graphic>
          <a:graphicData uri="http://schemas.openxmlformats.org/drawingml/2006/table">
            <a:tbl>
              <a:tblPr/>
              <a:tblGrid>
                <a:gridCol w="2044382"/>
                <a:gridCol w="2170461"/>
              </a:tblGrid>
              <a:tr h="129749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Кадастровый номер(а)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                           36:31:1100016:92</a:t>
                      </a:r>
                    </a:p>
                  </a:txBody>
                  <a:tcPr marL="831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9749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Площадь участка: всего, га. 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                                          2,5 га</a:t>
                      </a:r>
                    </a:p>
                  </a:txBody>
                  <a:tcPr marL="831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587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Месторасположение площадки или объекта, адрес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Воронежская область Хохольский муниципальный район с.Костенки ул.Ленина 166</a:t>
                      </a:r>
                    </a:p>
                  </a:txBody>
                  <a:tcPr marL="831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02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Удаленность от ближайшего крупного города (название, численность населения), км. Среднее время в пути (машиной)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г.Воронеж~50 км численность-1057431 чел. Время в пути-40 мин.</a:t>
                      </a:r>
                    </a:p>
                  </a:txBody>
                  <a:tcPr marL="831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27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Правообладатель (администрация, юр лицо, физ лицо)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Администрация Хохольского муниципального района</a:t>
                      </a:r>
                    </a:p>
                  </a:txBody>
                  <a:tcPr marL="831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9247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333333"/>
                          </a:solidFill>
                          <a:latin typeface="Arial"/>
                        </a:rPr>
                        <a:t>Вид права. </a:t>
                      </a:r>
                      <a:br>
                        <a:rPr lang="ru-RU" sz="700" b="0" i="0" u="none" strike="noStrike" dirty="0">
                          <a:solidFill>
                            <a:srgbClr val="333333"/>
                          </a:solidFill>
                          <a:latin typeface="Arial"/>
                        </a:rPr>
                      </a:br>
                      <a:endParaRPr lang="ru-RU" sz="700" b="0" i="0" u="none" strike="noStrike" dirty="0">
                        <a:solidFill>
                          <a:srgbClr val="333333"/>
                        </a:solidFill>
                        <a:latin typeface="Arial"/>
                      </a:endParaRP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                            Неразграниченная</a:t>
                      </a:r>
                    </a:p>
                  </a:txBody>
                  <a:tcPr marL="69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749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333333"/>
                          </a:solidFill>
                          <a:latin typeface="Arial"/>
                        </a:rPr>
                        <a:t>Вид разрешенного использования  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                     Для производственных целей</a:t>
                      </a:r>
                    </a:p>
                  </a:txBody>
                  <a:tcPr marL="831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02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Расстояние от площадки до ближайших автомобильных дорог областного значения (наименование автодороги), км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0.303 км Воронеж-Острогожск-Россошь-Луганск Р144</a:t>
                      </a:r>
                    </a:p>
                  </a:txBody>
                  <a:tcPr marL="831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2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333333"/>
                          </a:solidFill>
                          <a:latin typeface="Arial"/>
                        </a:rPr>
                        <a:t>Доступная мощность (МВт). </a:t>
                      </a:r>
                      <a:br>
                        <a:rPr lang="ru-RU" sz="700" b="0" i="0" u="none" strike="noStrike" dirty="0">
                          <a:solidFill>
                            <a:srgbClr val="333333"/>
                          </a:solidFill>
                          <a:latin typeface="Arial"/>
                        </a:rPr>
                      </a:br>
                      <a:endParaRPr lang="ru-RU" sz="700" b="0" i="0" u="none" strike="noStrike" dirty="0">
                        <a:solidFill>
                          <a:srgbClr val="333333"/>
                        </a:solidFill>
                        <a:latin typeface="Arial"/>
                      </a:endParaRP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                       резерв ПС 35 кВ "Дон"</a:t>
                      </a:r>
                    </a:p>
                  </a:txBody>
                  <a:tcPr marL="831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749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333333"/>
                          </a:solidFill>
                          <a:latin typeface="Arial"/>
                        </a:rPr>
                        <a:t>Газоснабжение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1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                               ГРП- 1 км</a:t>
                      </a:r>
                    </a:p>
                  </a:txBody>
                  <a:tcPr marL="831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749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333333"/>
                          </a:solidFill>
                          <a:latin typeface="Arial"/>
                        </a:rPr>
                        <a:t>Водоснабжение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1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333333"/>
                          </a:solidFill>
                          <a:latin typeface="Arial"/>
                        </a:rPr>
                        <a:t>                                    нет</a:t>
                      </a:r>
                    </a:p>
                  </a:txBody>
                  <a:tcPr marL="831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1E3"/>
                    </a:solidFill>
                  </a:tcPr>
                </a:tc>
              </a:tr>
              <a:tr h="129749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333333"/>
                          </a:solidFill>
                          <a:latin typeface="Arial"/>
                        </a:rPr>
                        <a:t>Водоотведение (канализация)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1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333333"/>
                          </a:solidFill>
                          <a:latin typeface="Arial"/>
                        </a:rPr>
                        <a:t>                                    Нет</a:t>
                      </a:r>
                    </a:p>
                  </a:txBody>
                  <a:tcPr marL="69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1E3"/>
                    </a:solidFill>
                  </a:tcPr>
                </a:tc>
              </a:tr>
              <a:tr h="2427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Общие данные о наличие рабочей силе в районе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333333"/>
                          </a:solidFill>
                          <a:latin typeface="Arial"/>
                        </a:rPr>
                        <a:t>Экономически активное население района составляет 13267 человек</a:t>
                      </a:r>
                    </a:p>
                  </a:txBody>
                  <a:tcPr marL="69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41586641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4981915"/>
            <a:ext cx="9144000" cy="161328"/>
          </a:xfrm>
          <a:prstGeom prst="rect">
            <a:avLst/>
          </a:prstGeom>
          <a:solidFill>
            <a:srgbClr val="FFC00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0" y="267494"/>
            <a:ext cx="9144000" cy="792088"/>
          </a:xfrm>
          <a:prstGeom prst="rect">
            <a:avLst/>
          </a:prstGeom>
          <a:blipFill dpi="0" rotWithShape="1">
            <a:blip r:embed="rId3" cstate="print">
              <a:alphaModFix amt="86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5131314"/>
            <a:ext cx="9144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23850" y="564512"/>
            <a:ext cx="1933029" cy="52322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B0F0"/>
                </a:solidFill>
              </a:rPr>
              <a:t>ЗЕМЕЛЬНЫЙ УЧАСТОК</a:t>
            </a:r>
          </a:p>
          <a:p>
            <a:pPr algn="ctr"/>
            <a:endParaRPr lang="ru-RU" sz="1400" b="1" dirty="0">
              <a:solidFill>
                <a:srgbClr val="00B0F0"/>
              </a:solidFill>
            </a:endParaRPr>
          </a:p>
        </p:txBody>
      </p:sp>
      <p:sp>
        <p:nvSpPr>
          <p:cNvPr id="1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3059832" y="4925657"/>
            <a:ext cx="1571727" cy="273844"/>
          </a:xfrm>
        </p:spPr>
        <p:txBody>
          <a:bodyPr/>
          <a:lstStyle/>
          <a:p>
            <a:fld id="{B19B0651-EE4F-4900-A07F-96A6BFA9D0F0}" type="slidenum">
              <a:rPr lang="ru-RU" sz="1050" b="1" smtClean="0">
                <a:solidFill>
                  <a:schemeClr val="bg1"/>
                </a:solidFill>
              </a:rPr>
              <a:pPr/>
              <a:t>39</a:t>
            </a:fld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80112" y="498214"/>
            <a:ext cx="34063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ХОХОЛЬСКИЙ МУНИЦИПАЛЬНЫЙ РАЙОН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92679" y="472155"/>
            <a:ext cx="658377" cy="494661"/>
          </a:xfrm>
          <a:prstGeom prst="rect">
            <a:avLst/>
          </a:prstGeom>
        </p:spPr>
      </p:pic>
      <p:pic>
        <p:nvPicPr>
          <p:cNvPr id="9" name="Рисунок 8" descr="C:\Users\liman.hohol\Desktop\КНИГА\Новогремяченское сп\Новогремячье  20,6 га\36.31.4000003.375.jpg"/>
          <p:cNvPicPr/>
          <p:nvPr/>
        </p:nvPicPr>
        <p:blipFill>
          <a:blip r:embed="rId5" cstate="print"/>
          <a:srcRect r="37354" b="17993"/>
          <a:stretch>
            <a:fillRect/>
          </a:stretch>
        </p:blipFill>
        <p:spPr bwMode="auto">
          <a:xfrm>
            <a:off x="4857752" y="1357304"/>
            <a:ext cx="4071966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285720" y="1407965"/>
          <a:ext cx="4429157" cy="3235486"/>
        </p:xfrm>
        <a:graphic>
          <a:graphicData uri="http://schemas.openxmlformats.org/drawingml/2006/table">
            <a:tbl>
              <a:tblPr/>
              <a:tblGrid>
                <a:gridCol w="2148334"/>
                <a:gridCol w="2280823"/>
              </a:tblGrid>
              <a:tr h="1357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Кадастровый номер(а)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                           36:31:4000003:375</a:t>
                      </a:r>
                    </a:p>
                  </a:txBody>
                  <a:tcPr marL="831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57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Площадь участка: всего, га. 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                                               20,6 га</a:t>
                      </a:r>
                    </a:p>
                  </a:txBody>
                  <a:tcPr marL="831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52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Месторасположение площадки или объекта, адрес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Воронежская область Хохольский район южная часть к.к. 36:31:4000003</a:t>
                      </a:r>
                    </a:p>
                  </a:txBody>
                  <a:tcPr marL="831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6887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Удаленность от ближайшего крупного города (название, численность населения), км. Среднее время в пути (машиной)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г.Воронеж~ 5,5 км численность-1057431 чел. Время в пути-10 мин.</a:t>
                      </a:r>
                    </a:p>
                  </a:txBody>
                  <a:tcPr marL="831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39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Правообладатель (администрация, юр лицо, физ лицо)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Администрация Хохольского муниципального района</a:t>
                      </a:r>
                    </a:p>
                  </a:txBody>
                  <a:tcPr marL="831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72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333333"/>
                          </a:solidFill>
                          <a:latin typeface="Arial"/>
                        </a:rPr>
                        <a:t>Вид права. </a:t>
                      </a:r>
                      <a:br>
                        <a:rPr lang="ru-RU" sz="700" b="0" i="0" u="none" strike="noStrike" dirty="0">
                          <a:solidFill>
                            <a:srgbClr val="333333"/>
                          </a:solidFill>
                          <a:latin typeface="Arial"/>
                        </a:rPr>
                      </a:br>
                      <a:endParaRPr lang="ru-RU" sz="700" b="0" i="0" u="none" strike="noStrike" dirty="0">
                        <a:solidFill>
                          <a:srgbClr val="333333"/>
                        </a:solidFill>
                        <a:latin typeface="Arial"/>
                      </a:endParaRP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                            Неразграниченная</a:t>
                      </a:r>
                    </a:p>
                  </a:txBody>
                  <a:tcPr marL="69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57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Вид разрешенного использования  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              Для сельскохозяйственного использования</a:t>
                      </a:r>
                    </a:p>
                  </a:txBody>
                  <a:tcPr marL="831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6887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Расстояние от площадки до ближайших автомобильных дорог областного значения (наименование автодороги), км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Расстояние до автомобильной дороги областногоо значения (Р 298) 167 м</a:t>
                      </a:r>
                    </a:p>
                  </a:txBody>
                  <a:tcPr marL="831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6887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333333"/>
                          </a:solidFill>
                          <a:latin typeface="Arial"/>
                        </a:rPr>
                        <a:t>Доступная мощность (МВт). </a:t>
                      </a:r>
                      <a:br>
                        <a:rPr lang="ru-RU" sz="700" b="0" i="0" u="none" strike="noStrike" dirty="0">
                          <a:solidFill>
                            <a:srgbClr val="333333"/>
                          </a:solidFill>
                          <a:latin typeface="Arial"/>
                        </a:rPr>
                      </a:br>
                      <a:endParaRPr lang="ru-RU" sz="700" b="0" i="0" u="none" strike="noStrike" dirty="0">
                        <a:solidFill>
                          <a:srgbClr val="333333"/>
                        </a:solidFill>
                        <a:latin typeface="Arial"/>
                      </a:endParaRP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Мощность 8,4/2,97-резерв; ПС 3,5 Кв; дополнительная мощность  12,6 4,6 (резерв)</a:t>
                      </a:r>
                    </a:p>
                  </a:txBody>
                  <a:tcPr marL="831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57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Газоснабжение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                       Удаленность  150 м</a:t>
                      </a:r>
                    </a:p>
                  </a:txBody>
                  <a:tcPr marL="831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57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Водоснабжение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           Глубина залегания вод составляет 150м</a:t>
                      </a:r>
                    </a:p>
                  </a:txBody>
                  <a:tcPr marL="831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57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Водоотведение (канализация)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                                    Нет</a:t>
                      </a:r>
                    </a:p>
                  </a:txBody>
                  <a:tcPr marL="69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39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Общие данные о наличие рабочей силе в районе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333333"/>
                          </a:solidFill>
                          <a:latin typeface="Arial"/>
                        </a:rPr>
                        <a:t>Экономически активное население района составляет 13267 человек</a:t>
                      </a:r>
                    </a:p>
                  </a:txBody>
                  <a:tcPr marL="69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41586641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4981915"/>
            <a:ext cx="9144000" cy="161328"/>
          </a:xfrm>
          <a:prstGeom prst="rect">
            <a:avLst/>
          </a:prstGeom>
          <a:solidFill>
            <a:srgbClr val="E13A0D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0" y="267494"/>
            <a:ext cx="9144000" cy="792088"/>
          </a:xfrm>
          <a:prstGeom prst="rect">
            <a:avLst/>
          </a:prstGeom>
          <a:blipFill dpi="0" rotWithShape="1">
            <a:blip r:embed="rId3" cstate="print">
              <a:alphaModFix amt="86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5131314"/>
            <a:ext cx="9144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33272" y="509648"/>
            <a:ext cx="2624180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00B0F0"/>
                </a:solidFill>
              </a:rPr>
              <a:t>ГЕОГРАФИЧЕСКОЕ ПОЛОЖЕНИЕ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939610" y="4129034"/>
            <a:ext cx="2769931" cy="3407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200" b="1" dirty="0">
                <a:solidFill>
                  <a:srgbClr val="F76321"/>
                </a:solidFill>
              </a:rPr>
              <a:t>ПЛОЩАДЬ    </a:t>
            </a:r>
            <a:r>
              <a:rPr lang="ru-RU" sz="1200" b="1" dirty="0" smtClean="0">
                <a:solidFill>
                  <a:srgbClr val="00B0F0"/>
                </a:solidFill>
              </a:rPr>
              <a:t>1451 </a:t>
            </a:r>
            <a:r>
              <a:rPr lang="ru-RU" sz="1200" b="1" dirty="0" smtClean="0">
                <a:solidFill>
                  <a:schemeClr val="bg1">
                    <a:lumMod val="50000"/>
                  </a:schemeClr>
                </a:solidFill>
              </a:rPr>
              <a:t>кв.км</a:t>
            </a:r>
            <a:endParaRPr lang="ru-RU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3059832" y="4925657"/>
            <a:ext cx="1571727" cy="273844"/>
          </a:xfrm>
        </p:spPr>
        <p:txBody>
          <a:bodyPr/>
          <a:lstStyle/>
          <a:p>
            <a:fld id="{B19B0651-EE4F-4900-A07F-96A6BFA9D0F0}" type="slidenum">
              <a:rPr lang="ru-RU" sz="1050" b="1" smtClean="0">
                <a:solidFill>
                  <a:schemeClr val="bg1"/>
                </a:solidFill>
              </a:rPr>
              <a:pPr/>
              <a:t>4</a:t>
            </a:fld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19641" y="1249679"/>
            <a:ext cx="2198252" cy="31332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92396" y="1241441"/>
            <a:ext cx="2147356" cy="3130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71968" y="4382950"/>
            <a:ext cx="248548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dirty="0">
                <a:solidFill>
                  <a:srgbClr val="00B0F0"/>
                </a:solidFill>
              </a:rPr>
              <a:t>СХЕМА РАСПОЛОЖЕНИЯ ХОХОЛЬСКОГО МУНИЦИПАЛЬНОГО РАЙОНА НА КАРТЕ ВОРОНЕЖСКОЙ ОБЛАСТИ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658516" y="4371951"/>
            <a:ext cx="248548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dirty="0">
                <a:solidFill>
                  <a:srgbClr val="00B0F0"/>
                </a:solidFill>
              </a:rPr>
              <a:t>СХЕМА АДМИНИСТРАТИВНО-ТЕРРИТОРИАЛЬНОГО ДЕЛЕНИЯ ХОХОЛЬСКОГО МУНИЦИПАЛЬНОГО РАЙОНА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405831" y="1065013"/>
            <a:ext cx="2273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200" b="1" dirty="0">
                <a:solidFill>
                  <a:srgbClr val="F76321"/>
                </a:solidFill>
              </a:rPr>
              <a:t>ГЕОГРАФИЧЕСКОЕ ПОЛОЖЕНИЕ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288425" y="2677814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200" b="1" dirty="0">
                <a:solidFill>
                  <a:srgbClr val="F76321"/>
                </a:solidFill>
              </a:rPr>
              <a:t>АДМИНИСТРАТИВНО-ТЕРРИТОРИАЛЬНОЕ ДЕЛЕНИЕ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75238" y="1434345"/>
            <a:ext cx="424847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Хохольский муниципальный район расположен в северо-западной части Воронежской области и граничит с пятью районами области, городами Воронеж и Нововоронеж: с север – с Семилукским районом, с северо-востока- с г.Воронеж, с востока – с Каширским районом, с юго-востока – с  г. Нововоронеж, с юга – с Острогожским районом, с юго-запада – с  Репьевским районом, с запада – с. Нижнедевицким районом. Общая площадь района составляет 1451 кв. км.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487172" y="3003798"/>
            <a:ext cx="4248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Административный центр района – рабочий поселок Хохольский, расположенный в 38 км. от г.Воронежа. В районе насчитывается 36 населенных пунктов, объединенных в одно городское и 11 сельских поселений  с общей численностью населения </a:t>
            </a: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</a:rPr>
              <a:t>29,6 </a:t>
            </a:r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тысяч человек.</a:t>
            </a:r>
          </a:p>
        </p:txBody>
      </p:sp>
      <p:pic>
        <p:nvPicPr>
          <p:cNvPr id="23" name="Рисунок 22" descr="положение в области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5738" y="1407371"/>
            <a:ext cx="2227329" cy="2583181"/>
          </a:xfrm>
          <a:prstGeom prst="rect">
            <a:avLst/>
          </a:prstGeom>
        </p:spPr>
      </p:pic>
      <p:pic>
        <p:nvPicPr>
          <p:cNvPr id="24" name="Рисунок 23" descr="административно-территориальное деление.JPG"/>
          <p:cNvPicPr>
            <a:picLocks noChangeAspect="1"/>
          </p:cNvPicPr>
          <p:nvPr/>
        </p:nvPicPr>
        <p:blipFill>
          <a:blip r:embed="rId5" cstate="print"/>
          <a:srcRect l="50000" t="20833" r="5374" b="25000"/>
          <a:stretch>
            <a:fillRect/>
          </a:stretch>
        </p:blipFill>
        <p:spPr>
          <a:xfrm>
            <a:off x="6715140" y="1571618"/>
            <a:ext cx="2286048" cy="240961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580112" y="498214"/>
            <a:ext cx="34063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ХОХОЛЬСКИЙ МУНИЦИПАЛЬНЫЙ РАЙОН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92679" y="472155"/>
            <a:ext cx="658377" cy="49466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010852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4981915"/>
            <a:ext cx="9144000" cy="161328"/>
          </a:xfrm>
          <a:prstGeom prst="rect">
            <a:avLst/>
          </a:prstGeom>
          <a:solidFill>
            <a:srgbClr val="FFC00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0" y="267494"/>
            <a:ext cx="9144000" cy="792088"/>
          </a:xfrm>
          <a:prstGeom prst="rect">
            <a:avLst/>
          </a:prstGeom>
          <a:blipFill dpi="0" rotWithShape="1">
            <a:blip r:embed="rId3" cstate="print">
              <a:alphaModFix amt="86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5131314"/>
            <a:ext cx="9144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23850" y="564512"/>
            <a:ext cx="1933029" cy="52322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B0F0"/>
                </a:solidFill>
              </a:rPr>
              <a:t>ЗЕМЕЛЬНЫЙ УЧАСТОК</a:t>
            </a:r>
          </a:p>
          <a:p>
            <a:pPr algn="ctr"/>
            <a:endParaRPr lang="ru-RU" sz="1400" b="1" dirty="0">
              <a:solidFill>
                <a:srgbClr val="00B0F0"/>
              </a:solidFill>
            </a:endParaRPr>
          </a:p>
        </p:txBody>
      </p:sp>
      <p:sp>
        <p:nvSpPr>
          <p:cNvPr id="1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3059832" y="4925657"/>
            <a:ext cx="1571727" cy="273844"/>
          </a:xfrm>
        </p:spPr>
        <p:txBody>
          <a:bodyPr/>
          <a:lstStyle/>
          <a:p>
            <a:fld id="{B19B0651-EE4F-4900-A07F-96A6BFA9D0F0}" type="slidenum">
              <a:rPr lang="ru-RU" sz="1050" b="1" smtClean="0">
                <a:solidFill>
                  <a:schemeClr val="bg1"/>
                </a:solidFill>
              </a:rPr>
              <a:pPr/>
              <a:t>40</a:t>
            </a:fld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80112" y="498214"/>
            <a:ext cx="34063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ХОХОЛЬСКИЙ МУНИЦИПАЛЬНЫЙ РАЙОН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92679" y="472155"/>
            <a:ext cx="658377" cy="494661"/>
          </a:xfrm>
          <a:prstGeom prst="rect">
            <a:avLst/>
          </a:prstGeom>
        </p:spPr>
      </p:pic>
      <p:pic>
        <p:nvPicPr>
          <p:cNvPr id="9" name="Рисунок 8" descr="C:\Users\liman.hohol\Desktop\КНИГА\Хохольское ГП\Хохольское ГП  12 га\36.31.0100002.4 - копия.jpg"/>
          <p:cNvPicPr/>
          <p:nvPr/>
        </p:nvPicPr>
        <p:blipFill>
          <a:blip r:embed="rId5" cstate="print"/>
          <a:srcRect l="373" r="35323" b="20629"/>
          <a:stretch>
            <a:fillRect/>
          </a:stretch>
        </p:blipFill>
        <p:spPr bwMode="auto">
          <a:xfrm>
            <a:off x="4429124" y="1185077"/>
            <a:ext cx="4572032" cy="338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142844" y="1452994"/>
          <a:ext cx="4143404" cy="3119021"/>
        </p:xfrm>
        <a:graphic>
          <a:graphicData uri="http://schemas.openxmlformats.org/drawingml/2006/table">
            <a:tbl>
              <a:tblPr/>
              <a:tblGrid>
                <a:gridCol w="2009731"/>
                <a:gridCol w="2133673"/>
              </a:tblGrid>
              <a:tr h="1302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Кадастровый номер(а)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                           36:31:0100002:4</a:t>
                      </a:r>
                    </a:p>
                  </a:txBody>
                  <a:tcPr marL="831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02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Площадь участка: всего, га. 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                                             12 га</a:t>
                      </a:r>
                    </a:p>
                  </a:txBody>
                  <a:tcPr marL="831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0557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Месторасположение площадки или объекта, адрес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396840 Воронежская область Хохольский район р.п.Хохольский ул.Дорожная</a:t>
                      </a:r>
                    </a:p>
                  </a:txBody>
                  <a:tcPr marL="831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1714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Удаленность от ближайшего крупного города (название, численность населения), км. Среднее время в пути (машиной)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г.Воронеж- 45 км численность-1057431 чел. Время в пути-55 мин.</a:t>
                      </a:r>
                    </a:p>
                  </a:txBody>
                  <a:tcPr marL="831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6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Правообладатель (администрация, юр лицо, физ лицо)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      Аренда ООО "Аркада" с 11.01.2008г-11.01.2057г</a:t>
                      </a:r>
                    </a:p>
                  </a:txBody>
                  <a:tcPr marL="831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836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333333"/>
                          </a:solidFill>
                          <a:latin typeface="Arial"/>
                        </a:rPr>
                        <a:t>Вид права. </a:t>
                      </a:r>
                      <a:br>
                        <a:rPr lang="ru-RU" sz="700" b="0" i="0" u="none" strike="noStrike" dirty="0">
                          <a:solidFill>
                            <a:srgbClr val="333333"/>
                          </a:solidFill>
                          <a:latin typeface="Arial"/>
                        </a:rPr>
                      </a:br>
                      <a:endParaRPr lang="ru-RU" sz="700" b="0" i="0" u="none" strike="noStrike" dirty="0">
                        <a:solidFill>
                          <a:srgbClr val="333333"/>
                        </a:solidFill>
                        <a:latin typeface="Arial"/>
                      </a:endParaRP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                            Неразграниченная</a:t>
                      </a:r>
                    </a:p>
                  </a:txBody>
                  <a:tcPr marL="69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02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Вид разрешенного использования  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                   Для производственных целей</a:t>
                      </a:r>
                    </a:p>
                  </a:txBody>
                  <a:tcPr marL="831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1714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Расстояние от площадки до ближайших автомобильных дорог областного значения (наименование автодороги), км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Автодорога А 144 (Е38) Курск-Борисоглебск-Саратов - 8 км</a:t>
                      </a:r>
                    </a:p>
                  </a:txBody>
                  <a:tcPr marL="831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1714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333333"/>
                          </a:solidFill>
                          <a:latin typeface="Arial"/>
                        </a:rPr>
                        <a:t>Доступная мощность (МВт). </a:t>
                      </a:r>
                      <a:br>
                        <a:rPr lang="ru-RU" sz="700" b="0" i="0" u="none" strike="noStrike" dirty="0">
                          <a:solidFill>
                            <a:srgbClr val="333333"/>
                          </a:solidFill>
                          <a:latin typeface="Arial"/>
                        </a:rPr>
                      </a:br>
                      <a:endParaRPr lang="ru-RU" sz="700" b="0" i="0" u="none" strike="noStrike" dirty="0">
                        <a:solidFill>
                          <a:srgbClr val="333333"/>
                        </a:solidFill>
                        <a:latin typeface="Arial"/>
                      </a:endParaRP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   Необходимо завершить строительство  ПС 110/35/6 кВ</a:t>
                      </a:r>
                    </a:p>
                  </a:txBody>
                  <a:tcPr marL="831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02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Газоснабжение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            Расстояние до точки подключения 750 м</a:t>
                      </a:r>
                    </a:p>
                  </a:txBody>
                  <a:tcPr marL="831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6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Водоснабжение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            Расстояние до артезианской скважины 312 м</a:t>
                      </a:r>
                    </a:p>
                  </a:txBody>
                  <a:tcPr marL="831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02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Водоотведение (канализация)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                                    Нет</a:t>
                      </a:r>
                    </a:p>
                  </a:txBody>
                  <a:tcPr marL="69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6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Общие данные о наличие рабочей силе в районе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333333"/>
                          </a:solidFill>
                          <a:latin typeface="Arial"/>
                        </a:rPr>
                        <a:t>Экономически активное население района составляет 13267 человек</a:t>
                      </a:r>
                    </a:p>
                  </a:txBody>
                  <a:tcPr marL="69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41586641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4981915"/>
            <a:ext cx="9144000" cy="161328"/>
          </a:xfrm>
          <a:prstGeom prst="rect">
            <a:avLst/>
          </a:prstGeom>
          <a:solidFill>
            <a:srgbClr val="FFC00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0" y="267494"/>
            <a:ext cx="9144000" cy="792088"/>
          </a:xfrm>
          <a:prstGeom prst="rect">
            <a:avLst/>
          </a:prstGeom>
          <a:blipFill dpi="0" rotWithShape="1">
            <a:blip r:embed="rId3" cstate="print">
              <a:alphaModFix amt="86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5131314"/>
            <a:ext cx="9144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23850" y="564512"/>
            <a:ext cx="1933029" cy="52322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B0F0"/>
                </a:solidFill>
              </a:rPr>
              <a:t>ЗЕМЕЛЬНЫЙ УЧАСТОК</a:t>
            </a:r>
          </a:p>
          <a:p>
            <a:pPr algn="ctr"/>
            <a:endParaRPr lang="ru-RU" sz="1400" b="1" dirty="0">
              <a:solidFill>
                <a:srgbClr val="00B0F0"/>
              </a:solidFill>
            </a:endParaRPr>
          </a:p>
        </p:txBody>
      </p:sp>
      <p:sp>
        <p:nvSpPr>
          <p:cNvPr id="1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3059832" y="4925657"/>
            <a:ext cx="1571727" cy="273844"/>
          </a:xfrm>
        </p:spPr>
        <p:txBody>
          <a:bodyPr/>
          <a:lstStyle/>
          <a:p>
            <a:fld id="{B19B0651-EE4F-4900-A07F-96A6BFA9D0F0}" type="slidenum">
              <a:rPr lang="ru-RU" sz="1050" b="1" smtClean="0">
                <a:solidFill>
                  <a:schemeClr val="bg1"/>
                </a:solidFill>
              </a:rPr>
              <a:pPr/>
              <a:t>41</a:t>
            </a:fld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80112" y="498214"/>
            <a:ext cx="34063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ХОХОЛЬСКИЙ МУНИЦИПАЛЬНЫЙ РАЙОН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92679" y="472155"/>
            <a:ext cx="658377" cy="494661"/>
          </a:xfrm>
          <a:prstGeom prst="rect">
            <a:avLst/>
          </a:prstGeom>
        </p:spPr>
      </p:pic>
      <p:pic>
        <p:nvPicPr>
          <p:cNvPr id="9" name="Рисунок 8" descr="C:\Users\liman.hohol\Desktop\КНИГА\Хохольское ГП\Хохольское ГП  100,5 га\36.31.3800006.38.jpg"/>
          <p:cNvPicPr/>
          <p:nvPr/>
        </p:nvPicPr>
        <p:blipFill>
          <a:blip r:embed="rId5" cstate="print"/>
          <a:srcRect t="-2083" r="34477" b="24653"/>
          <a:stretch>
            <a:fillRect/>
          </a:stretch>
        </p:blipFill>
        <p:spPr bwMode="auto">
          <a:xfrm>
            <a:off x="4286248" y="1214429"/>
            <a:ext cx="4714908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214282" y="1273214"/>
          <a:ext cx="3976694" cy="3368151"/>
        </p:xfrm>
        <a:graphic>
          <a:graphicData uri="http://schemas.openxmlformats.org/drawingml/2006/table">
            <a:tbl>
              <a:tblPr/>
              <a:tblGrid>
                <a:gridCol w="1928869"/>
                <a:gridCol w="2047825"/>
              </a:tblGrid>
              <a:tr h="1128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333333"/>
                          </a:solidFill>
                          <a:latin typeface="Arial"/>
                        </a:rPr>
                        <a:t>Кадастровый номер(а)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                           36:31:3800006:38</a:t>
                      </a:r>
                    </a:p>
                  </a:txBody>
                  <a:tcPr marL="831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28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Площадь участка: всего, га. 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                                           100,5 га</a:t>
                      </a:r>
                    </a:p>
                  </a:txBody>
                  <a:tcPr marL="831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48852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Месторасположение площадки или объекта, адрес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Воронежская область Хохольский район северная часть Хохольского района</a:t>
                      </a:r>
                    </a:p>
                  </a:txBody>
                  <a:tcPr marL="831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44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Удаленность от ближайшего крупного города (название, численность населения), км. Среднее время в пути (машиной)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г.Воронеж- 30 км численность-1057431 чел. Время в пути-35 мин.</a:t>
                      </a:r>
                    </a:p>
                  </a:txBody>
                  <a:tcPr marL="831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88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Собственник (администрация, юр лицо, физ лицо)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            ИП ГКФХ Князев Александр Викторович</a:t>
                      </a:r>
                    </a:p>
                  </a:txBody>
                  <a:tcPr marL="831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4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333333"/>
                          </a:solidFill>
                          <a:latin typeface="Arial"/>
                        </a:rPr>
                        <a:t>Вид права. </a:t>
                      </a:r>
                      <a:br>
                        <a:rPr lang="ru-RU" sz="700" b="0" i="0" u="none" strike="noStrike" dirty="0">
                          <a:solidFill>
                            <a:srgbClr val="333333"/>
                          </a:solidFill>
                          <a:latin typeface="Arial"/>
                        </a:rPr>
                      </a:br>
                      <a:endParaRPr lang="ru-RU" sz="700" b="0" i="0" u="none" strike="noStrike" dirty="0">
                        <a:solidFill>
                          <a:srgbClr val="333333"/>
                        </a:solidFill>
                        <a:latin typeface="Arial"/>
                      </a:endParaRP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 собственность</a:t>
                      </a:r>
                    </a:p>
                  </a:txBody>
                  <a:tcPr marL="69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8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333333"/>
                          </a:solidFill>
                          <a:latin typeface="Arial"/>
                        </a:rPr>
                        <a:t>Вид разрешенного использования  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              Для сельскохозяйственного использования</a:t>
                      </a:r>
                    </a:p>
                  </a:txBody>
                  <a:tcPr marL="831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248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Расстояние от площадки до ближайших автомобильных дорог областного значения (наименование автодороги), км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              Примыкает к автодороге  А-144 (Е38) Курск-Борисоглебск-Саратов</a:t>
                      </a:r>
                    </a:p>
                  </a:txBody>
                  <a:tcPr marL="69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8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333333"/>
                          </a:solidFill>
                          <a:latin typeface="Arial"/>
                        </a:rPr>
                        <a:t>Доступная мощность (МВт). </a:t>
                      </a:r>
                      <a:br>
                        <a:rPr lang="ru-RU" sz="700" b="0" i="0" u="none" strike="noStrike" dirty="0">
                          <a:solidFill>
                            <a:srgbClr val="333333"/>
                          </a:solidFill>
                          <a:latin typeface="Arial"/>
                        </a:rPr>
                      </a:br>
                      <a:endParaRPr lang="ru-RU" sz="700" b="0" i="0" u="none" strike="noStrike" dirty="0">
                        <a:solidFill>
                          <a:srgbClr val="333333"/>
                        </a:solidFill>
                        <a:latin typeface="Arial"/>
                      </a:endParaRP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333333"/>
                          </a:solidFill>
                          <a:latin typeface="Arial"/>
                        </a:rPr>
                        <a:t>                               ВЛ-35 кВ - 2 км</a:t>
                      </a:r>
                    </a:p>
                  </a:txBody>
                  <a:tcPr marL="831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9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Газоснабжение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Межпоселковый газопровод 1,2 Мпа диаметром 325 мм ГРС на расстоянии 15 км</a:t>
                      </a:r>
                    </a:p>
                  </a:txBody>
                  <a:tcPr marL="831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8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Водоснабжение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Требуется индивидуальная скважина башня средняя глубина залегания подземных вод 120м</a:t>
                      </a:r>
                    </a:p>
                  </a:txBody>
                  <a:tcPr marL="831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28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Водоотведение (канализация)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                                    Нет</a:t>
                      </a:r>
                    </a:p>
                  </a:txBody>
                  <a:tcPr marL="69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88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Общие данные о наличие рабочей силе в районе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333333"/>
                          </a:solidFill>
                          <a:latin typeface="Arial"/>
                        </a:rPr>
                        <a:t>Экономически активное население района составляет 13267 человек</a:t>
                      </a:r>
                    </a:p>
                  </a:txBody>
                  <a:tcPr marL="69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41586641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4981915"/>
            <a:ext cx="9144000" cy="161328"/>
          </a:xfrm>
          <a:prstGeom prst="rect">
            <a:avLst/>
          </a:prstGeom>
          <a:solidFill>
            <a:srgbClr val="FFC00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0" y="267494"/>
            <a:ext cx="9144000" cy="792088"/>
          </a:xfrm>
          <a:prstGeom prst="rect">
            <a:avLst/>
          </a:prstGeom>
          <a:blipFill dpi="0" rotWithShape="1">
            <a:blip r:embed="rId3" cstate="print">
              <a:alphaModFix amt="86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5131314"/>
            <a:ext cx="9144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00906" y="555526"/>
            <a:ext cx="1933030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B0F0"/>
                </a:solidFill>
              </a:rPr>
              <a:t>ЗЕМЕЛЬНЫЙ УЧАСТОК</a:t>
            </a:r>
          </a:p>
        </p:txBody>
      </p:sp>
      <p:sp>
        <p:nvSpPr>
          <p:cNvPr id="1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3059832" y="4925657"/>
            <a:ext cx="1571727" cy="273844"/>
          </a:xfrm>
        </p:spPr>
        <p:txBody>
          <a:bodyPr/>
          <a:lstStyle/>
          <a:p>
            <a:fld id="{B19B0651-EE4F-4900-A07F-96A6BFA9D0F0}" type="slidenum">
              <a:rPr lang="ru-RU" sz="1050" b="1" smtClean="0">
                <a:solidFill>
                  <a:schemeClr val="bg1"/>
                </a:solidFill>
              </a:rPr>
              <a:pPr/>
              <a:t>42</a:t>
            </a:fld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80112" y="498214"/>
            <a:ext cx="34063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ХОХОЛЬСКИЙ МУНИЦИПАЛЬНЫЙ РАЙОН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92679" y="472155"/>
            <a:ext cx="658377" cy="494661"/>
          </a:xfrm>
          <a:prstGeom prst="rect">
            <a:avLst/>
          </a:prstGeom>
        </p:spPr>
      </p:pic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428596" y="1285866"/>
          <a:ext cx="3833818" cy="3320934"/>
        </p:xfrm>
        <a:graphic>
          <a:graphicData uri="http://schemas.openxmlformats.org/drawingml/2006/table">
            <a:tbl>
              <a:tblPr/>
              <a:tblGrid>
                <a:gridCol w="1859569"/>
                <a:gridCol w="1974249"/>
              </a:tblGrid>
              <a:tr h="1177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Кадастровый номер(а)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chemeClr val="tx1"/>
                          </a:solidFill>
                          <a:latin typeface="Arial"/>
                        </a:rPr>
                        <a:t>                           36:31:3800001:2</a:t>
                      </a:r>
                    </a:p>
                  </a:txBody>
                  <a:tcPr marL="831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77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Площадь участка: всего, га. 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chemeClr val="tx1"/>
                          </a:solidFill>
                          <a:latin typeface="Arial"/>
                        </a:rPr>
                        <a:t>                                         31,15 га</a:t>
                      </a:r>
                    </a:p>
                  </a:txBody>
                  <a:tcPr marL="831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5527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Месторасположение площадки или объекта, адрес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chemeClr val="tx1"/>
                          </a:solidFill>
                          <a:latin typeface="Arial"/>
                        </a:rPr>
                        <a:t>Воронежская обл., Хохольский р-он, восточная часть  кадастрового квартала 36:31:3800001</a:t>
                      </a:r>
                    </a:p>
                  </a:txBody>
                  <a:tcPr marL="69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5527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Удаленность от ближайшего крупного города (название, численность населения), км. Среднее время в пути (машиной)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chemeClr val="tx1"/>
                          </a:solidFill>
                          <a:latin typeface="Arial"/>
                        </a:rPr>
                        <a:t>г.Воронеж- 30 км численность-1057431 чел. Время в пути-35 мин.</a:t>
                      </a:r>
                    </a:p>
                  </a:txBody>
                  <a:tcPr marL="831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77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Собственник (администрация, юр лицо, </a:t>
                      </a:r>
                      <a:r>
                        <a:rPr lang="ru-RU" sz="700" b="0" i="0" u="none" strike="noStrike" dirty="0" err="1">
                          <a:solidFill>
                            <a:schemeClr val="tx1"/>
                          </a:solidFill>
                          <a:latin typeface="Arial"/>
                        </a:rPr>
                        <a:t>физ</a:t>
                      </a:r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 </a:t>
                      </a:r>
                      <a:r>
                        <a:rPr lang="ru-RU" sz="700" b="0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 лицо</a:t>
                      </a:r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)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            ИП ГКФХ Князев Александр Викторович</a:t>
                      </a:r>
                    </a:p>
                  </a:txBody>
                  <a:tcPr marL="831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2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chemeClr val="tx1"/>
                          </a:solidFill>
                          <a:latin typeface="Arial"/>
                        </a:rPr>
                        <a:t>Вид права. </a:t>
                      </a:r>
                      <a:br>
                        <a:rPr lang="ru-RU" sz="700" b="0" i="0" u="none" strike="noStrike">
                          <a:solidFill>
                            <a:schemeClr val="tx1"/>
                          </a:solidFill>
                          <a:latin typeface="Arial"/>
                        </a:rPr>
                      </a:br>
                      <a:r>
                        <a:rPr lang="ru-RU" sz="700" b="0" i="0" u="none" strike="noStrike">
                          <a:solidFill>
                            <a:schemeClr val="tx1"/>
                          </a:solidFill>
                          <a:latin typeface="Arial"/>
                        </a:rPr>
                        <a:t>Предоставить свидетельство о государственной регистрации права 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частная собственность</a:t>
                      </a:r>
                    </a:p>
                  </a:txBody>
                  <a:tcPr marL="69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7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Вид разрешенного использования  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              Для сельскохозяйственного использования</a:t>
                      </a:r>
                    </a:p>
                  </a:txBody>
                  <a:tcPr marL="831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5527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chemeClr val="tx1"/>
                          </a:solidFill>
                          <a:latin typeface="Arial"/>
                        </a:rPr>
                        <a:t>Расстояние от площадки до ближайших автомобильных дорог областного значения (наименование автодороги), км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              Примыкает к автодороге  А-144 (Е38) Курск-Борисоглебск-Саратов</a:t>
                      </a:r>
                    </a:p>
                  </a:txBody>
                  <a:tcPr marL="831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527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chemeClr val="tx1"/>
                          </a:solidFill>
                          <a:latin typeface="Arial"/>
                        </a:rPr>
                        <a:t>Доступная мощность (МВт). </a:t>
                      </a:r>
                      <a:br>
                        <a:rPr lang="ru-RU" sz="700" b="0" i="0" u="none" strike="noStrike">
                          <a:solidFill>
                            <a:schemeClr val="tx1"/>
                          </a:solidFill>
                          <a:latin typeface="Arial"/>
                        </a:rPr>
                      </a:br>
                      <a:r>
                        <a:rPr lang="ru-RU" sz="700" b="0" i="0" u="none" strike="noStrike">
                          <a:solidFill>
                            <a:schemeClr val="tx1"/>
                          </a:solidFill>
                          <a:latin typeface="Arial"/>
                        </a:rPr>
                        <a:t>(Предоставить технические условия, в случае наличия)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                               ВЛ-35 кВ - 2 км</a:t>
                      </a:r>
                    </a:p>
                  </a:txBody>
                  <a:tcPr marL="831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8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chemeClr val="tx1"/>
                          </a:solidFill>
                          <a:latin typeface="Arial"/>
                        </a:rPr>
                        <a:t>Газоснабжение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Межпоселковый газопровод 1,2 </a:t>
                      </a:r>
                      <a:r>
                        <a:rPr lang="ru-RU" sz="700" b="0" i="0" u="none" strike="noStrike" dirty="0" err="1">
                          <a:solidFill>
                            <a:schemeClr val="tx1"/>
                          </a:solidFill>
                          <a:latin typeface="Arial"/>
                        </a:rPr>
                        <a:t>Мпа</a:t>
                      </a:r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 диаметром 325 мм ГРС на расстоянии 15 км</a:t>
                      </a:r>
                    </a:p>
                  </a:txBody>
                  <a:tcPr marL="831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5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chemeClr val="tx1"/>
                          </a:solidFill>
                          <a:latin typeface="Arial"/>
                        </a:rPr>
                        <a:t>Водоснабжение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Требуется индивидуальная скважина башня средняя глубина залегания подземных вод 120м</a:t>
                      </a:r>
                    </a:p>
                  </a:txBody>
                  <a:tcPr marL="831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7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chemeClr val="tx1"/>
                          </a:solidFill>
                          <a:latin typeface="Arial"/>
                        </a:rPr>
                        <a:t>Водоотведение (канализация)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                                    Нет</a:t>
                      </a:r>
                    </a:p>
                  </a:txBody>
                  <a:tcPr marL="69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77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chemeClr val="tx1"/>
                          </a:solidFill>
                          <a:latin typeface="Arial"/>
                        </a:rPr>
                        <a:t>Общие данные о наличие рабочей силе в районе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Экономически активное население района составляет 13267 человек</a:t>
                      </a:r>
                    </a:p>
                  </a:txBody>
                  <a:tcPr marL="69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2" name="Рисунок 11" descr="C:\Users\liman.hohol\Desktop\КНИГА\Хохольское ГП\Хохольское ГП  31,15 га\36.31.3800001.2.jpg"/>
          <p:cNvPicPr/>
          <p:nvPr/>
        </p:nvPicPr>
        <p:blipFill>
          <a:blip r:embed="rId5" cstate="print"/>
          <a:srcRect l="34" r="24829" b="17608"/>
          <a:stretch>
            <a:fillRect/>
          </a:stretch>
        </p:blipFill>
        <p:spPr bwMode="auto">
          <a:xfrm>
            <a:off x="4429124" y="1285866"/>
            <a:ext cx="4572031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1586641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4981915"/>
            <a:ext cx="9144000" cy="161328"/>
          </a:xfrm>
          <a:prstGeom prst="rect">
            <a:avLst/>
          </a:prstGeom>
          <a:solidFill>
            <a:srgbClr val="FFC00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0" y="267494"/>
            <a:ext cx="9144000" cy="792088"/>
          </a:xfrm>
          <a:prstGeom prst="rect">
            <a:avLst/>
          </a:prstGeom>
          <a:blipFill dpi="0" rotWithShape="1">
            <a:blip r:embed="rId3" cstate="print">
              <a:alphaModFix amt="86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5131314"/>
            <a:ext cx="9144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23850" y="564512"/>
            <a:ext cx="1933029" cy="52322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B0F0"/>
                </a:solidFill>
              </a:rPr>
              <a:t>ЗЕМЕЛЬНЫЙ УЧАСТОК</a:t>
            </a:r>
          </a:p>
          <a:p>
            <a:pPr algn="ctr"/>
            <a:endParaRPr lang="ru-RU" sz="1400" b="1" dirty="0">
              <a:solidFill>
                <a:srgbClr val="00B0F0"/>
              </a:solidFill>
            </a:endParaRPr>
          </a:p>
        </p:txBody>
      </p:sp>
      <p:sp>
        <p:nvSpPr>
          <p:cNvPr id="1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3059832" y="4925657"/>
            <a:ext cx="1571727" cy="273844"/>
          </a:xfrm>
        </p:spPr>
        <p:txBody>
          <a:bodyPr/>
          <a:lstStyle/>
          <a:p>
            <a:fld id="{B19B0651-EE4F-4900-A07F-96A6BFA9D0F0}" type="slidenum">
              <a:rPr lang="ru-RU" sz="1050" b="1" smtClean="0">
                <a:solidFill>
                  <a:schemeClr val="bg1"/>
                </a:solidFill>
              </a:rPr>
              <a:pPr/>
              <a:t>43</a:t>
            </a:fld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80112" y="498214"/>
            <a:ext cx="34063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ХОХОЛЬСКИЙ МУНИЦИПАЛЬНЫЙ РАЙОН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92679" y="472155"/>
            <a:ext cx="658377" cy="494661"/>
          </a:xfrm>
          <a:prstGeom prst="rect">
            <a:avLst/>
          </a:prstGeom>
        </p:spPr>
      </p:pic>
      <p:pic>
        <p:nvPicPr>
          <p:cNvPr id="9" name="Рисунок 8" descr="C:\Users\liman.hohol\Desktop\КНИГА\Новогремяченское сп\Новогремячье  32,6 га\36.31.4000002.246.jpg"/>
          <p:cNvPicPr/>
          <p:nvPr/>
        </p:nvPicPr>
        <p:blipFill>
          <a:blip r:embed="rId5" cstate="print"/>
          <a:srcRect t="-615" r="36841" b="19833"/>
          <a:stretch>
            <a:fillRect/>
          </a:stretch>
        </p:blipFill>
        <p:spPr bwMode="auto">
          <a:xfrm>
            <a:off x="4500562" y="1180421"/>
            <a:ext cx="4357717" cy="3391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214283" y="1214427"/>
          <a:ext cx="4214842" cy="3429024"/>
        </p:xfrm>
        <a:graphic>
          <a:graphicData uri="http://schemas.openxmlformats.org/drawingml/2006/table">
            <a:tbl>
              <a:tblPr/>
              <a:tblGrid>
                <a:gridCol w="2044382"/>
                <a:gridCol w="2170460"/>
              </a:tblGrid>
              <a:tr h="1387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Кадастровый номер(а)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                           36:31:4000002:246</a:t>
                      </a:r>
                    </a:p>
                  </a:txBody>
                  <a:tcPr marL="831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87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Площадь участка: всего, га. 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                                               32,6 га</a:t>
                      </a:r>
                    </a:p>
                  </a:txBody>
                  <a:tcPr marL="831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837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Месторасположение площадки или объекта, адрес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Воронежская область Хохольский район центральная часть к.к. 36:31:4000002</a:t>
                      </a:r>
                    </a:p>
                  </a:txBody>
                  <a:tcPr marL="831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85357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Удаленность от ближайшего крупного города (название, численность населения), км. Среднее время в пути (машиной)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г.Воронеж~ 5,6 км численность-1057431 чел. Время в пути-11 мин.</a:t>
                      </a:r>
                    </a:p>
                  </a:txBody>
                  <a:tcPr marL="831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96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Правообладатель (администрация, юр лицо, физ лицо)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Администрация Хохольского муниципального района</a:t>
                      </a:r>
                    </a:p>
                  </a:txBody>
                  <a:tcPr marL="831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63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333333"/>
                          </a:solidFill>
                          <a:latin typeface="Arial"/>
                        </a:rPr>
                        <a:t>Вид права. </a:t>
                      </a:r>
                      <a:br>
                        <a:rPr lang="ru-RU" sz="700" b="0" i="0" u="none" strike="noStrike" dirty="0">
                          <a:solidFill>
                            <a:srgbClr val="333333"/>
                          </a:solidFill>
                          <a:latin typeface="Arial"/>
                        </a:rPr>
                      </a:br>
                      <a:endParaRPr lang="ru-RU" sz="700" b="0" i="0" u="none" strike="noStrike" dirty="0">
                        <a:solidFill>
                          <a:srgbClr val="333333"/>
                        </a:solidFill>
                        <a:latin typeface="Arial"/>
                      </a:endParaRP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                            Неразграниченная</a:t>
                      </a:r>
                    </a:p>
                  </a:txBody>
                  <a:tcPr marL="69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6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Вид разрешенного использования  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              Для сельскохозяйственного использования</a:t>
                      </a:r>
                    </a:p>
                  </a:txBody>
                  <a:tcPr marL="831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85357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Расстояние от площадки до ближайших автомобильных дорог областного значения (наименование автодороги), км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                  Воронеж- Гремячье  0,350 км</a:t>
                      </a:r>
                    </a:p>
                  </a:txBody>
                  <a:tcPr marL="831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5357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333333"/>
                          </a:solidFill>
                          <a:latin typeface="Arial"/>
                        </a:rPr>
                        <a:t>Доступная мощность (МВт). </a:t>
                      </a:r>
                      <a:br>
                        <a:rPr lang="ru-RU" sz="700" b="0" i="0" u="none" strike="noStrike" dirty="0">
                          <a:solidFill>
                            <a:srgbClr val="333333"/>
                          </a:solidFill>
                          <a:latin typeface="Arial"/>
                        </a:rPr>
                      </a:br>
                      <a:endParaRPr lang="ru-RU" sz="700" b="0" i="0" u="none" strike="noStrike" dirty="0">
                        <a:solidFill>
                          <a:srgbClr val="333333"/>
                        </a:solidFill>
                        <a:latin typeface="Arial"/>
                      </a:endParaRP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Мощность 8,4/2,97-резерв; ПС 35 Кв ; дополнительная мощность  12,6 4,6 (резерв)</a:t>
                      </a:r>
                    </a:p>
                  </a:txBody>
                  <a:tcPr marL="831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87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Газоснабжение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                       Удаленность  150 м</a:t>
                      </a:r>
                    </a:p>
                  </a:txBody>
                  <a:tcPr marL="831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87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Водоснабжение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           Глубина залегания вод составляет 140м</a:t>
                      </a:r>
                    </a:p>
                  </a:txBody>
                  <a:tcPr marL="831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87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Водоотведение (канализация)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                                    Нет</a:t>
                      </a:r>
                    </a:p>
                  </a:txBody>
                  <a:tcPr marL="69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96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333333"/>
                          </a:solidFill>
                          <a:latin typeface="Arial"/>
                        </a:rPr>
                        <a:t>Общие данные о наличие рабочей силе в районе</a:t>
                      </a:r>
                    </a:p>
                  </a:txBody>
                  <a:tcPr marL="83127" marR="6927" marT="69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333333"/>
                          </a:solidFill>
                          <a:latin typeface="Arial"/>
                        </a:rPr>
                        <a:t>Экономически активное население района составляет 13267 человек</a:t>
                      </a:r>
                    </a:p>
                  </a:txBody>
                  <a:tcPr marL="6927" marR="6927" marT="69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41586641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4981915"/>
            <a:ext cx="9144000" cy="161328"/>
          </a:xfrm>
          <a:prstGeom prst="rect">
            <a:avLst/>
          </a:prstGeom>
          <a:solidFill>
            <a:srgbClr val="FFC00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0" y="267494"/>
            <a:ext cx="9144000" cy="792088"/>
          </a:xfrm>
          <a:prstGeom prst="rect">
            <a:avLst/>
          </a:prstGeom>
          <a:blipFill dpi="0" rotWithShape="1">
            <a:blip r:embed="rId3" cstate="print">
              <a:alphaModFix amt="86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5131314"/>
            <a:ext cx="9144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-58975" y="428611"/>
            <a:ext cx="3988033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B0F0"/>
                </a:solidFill>
              </a:rPr>
              <a:t>ЗЕМЕЛЬНЫЕ УЧАСТКИ</a:t>
            </a:r>
          </a:p>
          <a:p>
            <a:pPr algn="ctr"/>
            <a:r>
              <a:rPr lang="ru-RU" sz="1400" b="1" dirty="0" smtClean="0">
                <a:solidFill>
                  <a:srgbClr val="00B0F0"/>
                </a:solidFill>
              </a:rPr>
              <a:t> ДЛЯ ПРИДОРОЖНОГО СЕРВИСА</a:t>
            </a:r>
          </a:p>
          <a:p>
            <a:pPr algn="ctr"/>
            <a:endParaRPr lang="ru-RU" sz="1400" b="1" dirty="0">
              <a:solidFill>
                <a:srgbClr val="00B0F0"/>
              </a:solidFill>
            </a:endParaRPr>
          </a:p>
          <a:p>
            <a:pPr algn="ctr"/>
            <a:endParaRPr lang="ru-RU" sz="1400" b="1" dirty="0">
              <a:solidFill>
                <a:srgbClr val="00B0F0"/>
              </a:solidFill>
            </a:endParaRPr>
          </a:p>
        </p:txBody>
      </p:sp>
      <p:sp>
        <p:nvSpPr>
          <p:cNvPr id="1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3059832" y="4925657"/>
            <a:ext cx="1571727" cy="273844"/>
          </a:xfrm>
        </p:spPr>
        <p:txBody>
          <a:bodyPr/>
          <a:lstStyle/>
          <a:p>
            <a:fld id="{B19B0651-EE4F-4900-A07F-96A6BFA9D0F0}" type="slidenum">
              <a:rPr lang="ru-RU" sz="1050" b="1" smtClean="0">
                <a:solidFill>
                  <a:schemeClr val="bg1"/>
                </a:solidFill>
              </a:rPr>
              <a:pPr/>
              <a:t>44</a:t>
            </a:fld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80112" y="498214"/>
            <a:ext cx="34063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ХОХОЛЬСКИЙ МУНИЦИПАЛЬНЫЙ РАЙОН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92679" y="472155"/>
            <a:ext cx="658377" cy="494661"/>
          </a:xfrm>
          <a:prstGeom prst="rect">
            <a:avLst/>
          </a:prstGeom>
        </p:spPr>
      </p:pic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1071552"/>
            <a:ext cx="3143272" cy="1957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547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3071816"/>
            <a:ext cx="3143272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5476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86380" y="1142990"/>
            <a:ext cx="3286148" cy="1881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5477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86380" y="3071816"/>
            <a:ext cx="3286148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41586641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jetworks.ru/media/articles/bobrov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" y="627534"/>
            <a:ext cx="9144230" cy="45037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4981915"/>
            <a:ext cx="9144000" cy="161328"/>
          </a:xfrm>
          <a:prstGeom prst="rect">
            <a:avLst/>
          </a:prstGeom>
          <a:solidFill>
            <a:srgbClr val="E13A0D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0" y="267494"/>
            <a:ext cx="9144000" cy="792088"/>
          </a:xfrm>
          <a:prstGeom prst="rect">
            <a:avLst/>
          </a:prstGeom>
          <a:blipFill dpi="0" rotWithShape="1">
            <a:blip r:embed="rId5" cstate="print">
              <a:alphaModFix amt="86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5131314"/>
            <a:ext cx="9144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51520" y="534738"/>
            <a:ext cx="1032142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7030A0"/>
                </a:solidFill>
              </a:rPr>
              <a:t>КОНТАКТЫ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71500" y="1302216"/>
            <a:ext cx="8248972" cy="3150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</a:pPr>
            <a:endParaRPr lang="ru-RU" sz="1200" dirty="0">
              <a:solidFill>
                <a:schemeClr val="bg1">
                  <a:lumMod val="50000"/>
                </a:schemeClr>
              </a:solidFill>
            </a:endParaRPr>
          </a:p>
          <a:p>
            <a:pPr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ru-RU" sz="1200" b="1" dirty="0">
                <a:solidFill>
                  <a:srgbClr val="00B050"/>
                </a:solidFill>
              </a:rPr>
              <a:t>ГЛАВА </a:t>
            </a:r>
            <a:r>
              <a:rPr lang="ru-RU" sz="1200" b="1" dirty="0" smtClean="0">
                <a:solidFill>
                  <a:srgbClr val="00B050"/>
                </a:solidFill>
              </a:rPr>
              <a:t>РАЙОНА:                                                                </a:t>
            </a:r>
            <a:r>
              <a:rPr lang="ru-RU" sz="1200" b="1" dirty="0" smtClean="0">
                <a:solidFill>
                  <a:schemeClr val="bg1">
                    <a:lumMod val="50000"/>
                  </a:schemeClr>
                </a:solidFill>
              </a:rPr>
              <a:t>МИХАИЛ ПЕТРОВИЧ ЕЛЬЧАНИНОВ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                                    </a:t>
            </a: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+7 (47371) 41-5-67</a:t>
            </a:r>
          </a:p>
          <a:p>
            <a:pPr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</a:pPr>
            <a:endParaRPr lang="ru-RU" sz="1200" dirty="0">
              <a:solidFill>
                <a:srgbClr val="00B050"/>
              </a:solidFill>
            </a:endParaRPr>
          </a:p>
          <a:p>
            <a:pPr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ru-RU" sz="1200" b="1" dirty="0">
                <a:solidFill>
                  <a:srgbClr val="00B050"/>
                </a:solidFill>
              </a:rPr>
              <a:t>ЗАМЕСТИТЕЛЬ ГЛАВЫ АДМИНИСТРАЦИИ:               </a:t>
            </a:r>
            <a:r>
              <a:rPr lang="ru-RU" sz="1200" b="1" dirty="0" smtClean="0">
                <a:solidFill>
                  <a:schemeClr val="bg1">
                    <a:lumMod val="50000"/>
                  </a:schemeClr>
                </a:solidFill>
              </a:rPr>
              <a:t>ИРИНА ЮРЬЕВНА РЯЗАНЦЕВА              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                             </a:t>
            </a: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+7 (47371) 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41-5-56</a:t>
            </a:r>
            <a:endParaRPr lang="ru-RU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</a:pPr>
            <a:endParaRPr lang="ru-RU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</a:pPr>
            <a:endParaRPr lang="ru-RU" sz="1200" dirty="0">
              <a:solidFill>
                <a:srgbClr val="00B050"/>
              </a:solidFill>
            </a:endParaRPr>
          </a:p>
          <a:p>
            <a:pPr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ru-RU" sz="1200" b="1" dirty="0" smtClean="0">
                <a:solidFill>
                  <a:srgbClr val="00B050"/>
                </a:solidFill>
              </a:rPr>
              <a:t>КОНТАКТНОЕ </a:t>
            </a:r>
            <a:r>
              <a:rPr lang="ru-RU" sz="1200" b="1" dirty="0">
                <a:solidFill>
                  <a:srgbClr val="00B050"/>
                </a:solidFill>
              </a:rPr>
              <a:t>ЛИЦО                                                         </a:t>
            </a:r>
            <a:r>
              <a:rPr lang="ru-RU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ИННА НИКОЛАЕВНА КУПЕРМАН                                        </a:t>
            </a: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+7 </a:t>
            </a:r>
            <a:r>
              <a:rPr lang="ru-RU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47371) 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41-6-08        </a:t>
            </a:r>
            <a:r>
              <a:rPr lang="ru-RU" sz="1200" b="1" dirty="0" smtClean="0">
                <a:solidFill>
                  <a:srgbClr val="00B050"/>
                </a:solidFill>
              </a:rPr>
              <a:t>НАЧАЛЬНИК ОТДЕЛА ЭКОНОМИКИ                             </a:t>
            </a:r>
          </a:p>
          <a:p>
            <a:pPr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ru-RU" sz="1200" dirty="0">
                <a:solidFill>
                  <a:srgbClr val="00B050"/>
                </a:solidFill>
              </a:rPr>
              <a:t>							</a:t>
            </a:r>
          </a:p>
          <a:p>
            <a:pPr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sz="1200" b="1" dirty="0">
                <a:solidFill>
                  <a:srgbClr val="00B050"/>
                </a:solidFill>
              </a:rPr>
              <a:t>EMAIL</a:t>
            </a:r>
            <a:r>
              <a:rPr lang="ru-RU" sz="1200" b="1" dirty="0">
                <a:solidFill>
                  <a:srgbClr val="00B050"/>
                </a:solidFill>
              </a:rPr>
              <a:t>:</a:t>
            </a:r>
            <a:r>
              <a:rPr lang="ru-RU" sz="1200" dirty="0">
                <a:solidFill>
                  <a:srgbClr val="00B050"/>
                </a:solidFill>
              </a:rPr>
              <a:t> 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ECONOM.HOHOL</a:t>
            </a:r>
            <a:r>
              <a:rPr lang="en-US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@GOVVRN.RU</a:t>
            </a:r>
            <a:endParaRPr lang="ru-RU" sz="12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</a:pPr>
            <a:endParaRPr lang="ru-RU" sz="1200" dirty="0">
              <a:solidFill>
                <a:schemeClr val="bg1">
                  <a:lumMod val="50000"/>
                </a:schemeClr>
              </a:solidFill>
            </a:endParaRPr>
          </a:p>
          <a:p>
            <a:pPr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ru-RU" sz="1200" b="1" dirty="0">
                <a:solidFill>
                  <a:srgbClr val="00B050"/>
                </a:solidFill>
              </a:rPr>
              <a:t>ФАКС:  </a:t>
            </a:r>
            <a:r>
              <a:rPr lang="ru-RU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+7 (47371) 41-5-47</a:t>
            </a:r>
            <a:endParaRPr lang="ru-RU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</a:pPr>
            <a:endParaRPr lang="ru-RU" sz="1200" dirty="0">
              <a:solidFill>
                <a:schemeClr val="bg1">
                  <a:lumMod val="50000"/>
                </a:schemeClr>
              </a:solidFill>
            </a:endParaRPr>
          </a:p>
          <a:p>
            <a:pPr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ru-RU" sz="1200" b="1" dirty="0">
                <a:solidFill>
                  <a:srgbClr val="0070C0"/>
                </a:solidFill>
              </a:rPr>
              <a:t>HTTP://</a:t>
            </a:r>
            <a:r>
              <a:rPr lang="en-US" sz="1200" b="1" dirty="0">
                <a:solidFill>
                  <a:srgbClr val="0070C0"/>
                </a:solidFill>
              </a:rPr>
              <a:t> WWW.HOHOLADM.RU</a:t>
            </a:r>
            <a:endParaRPr lang="ru-RU" sz="1200" b="1" dirty="0">
              <a:solidFill>
                <a:srgbClr val="0070C0"/>
              </a:solidFill>
            </a:endParaRPr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3059832" y="4925657"/>
            <a:ext cx="1571727" cy="273844"/>
          </a:xfrm>
        </p:spPr>
        <p:txBody>
          <a:bodyPr/>
          <a:lstStyle/>
          <a:p>
            <a:fld id="{B19B0651-EE4F-4900-A07F-96A6BFA9D0F0}" type="slidenum">
              <a:rPr lang="ru-RU" sz="1050" b="1" smtClean="0">
                <a:solidFill>
                  <a:schemeClr val="bg1"/>
                </a:solidFill>
              </a:rPr>
              <a:pPr/>
              <a:t>45</a:t>
            </a:fld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80112" y="498214"/>
            <a:ext cx="34063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ХОХОЛЬСКИЙ МУНИЦИПАЛЬНЫЙ РАЙОН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92679" y="472155"/>
            <a:ext cx="658377" cy="49466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645681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Хорда 17"/>
          <p:cNvSpPr/>
          <p:nvPr/>
        </p:nvSpPr>
        <p:spPr>
          <a:xfrm rot="2334223">
            <a:off x="6317297" y="-7552"/>
            <a:ext cx="5092956" cy="5149784"/>
          </a:xfrm>
          <a:prstGeom prst="chord">
            <a:avLst>
              <a:gd name="adj1" fmla="val 2711843"/>
              <a:gd name="adj2" fmla="val 14225873"/>
            </a:avLst>
          </a:prstGeom>
          <a:blipFill dpi="0" rotWithShape="0">
            <a:blip r:embed="rId3" cstate="print"/>
            <a:srcRect/>
            <a:stretch>
              <a:fillRect l="-23000" t="-2000" r="-116000" b="-8000"/>
            </a:stretch>
          </a:blip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4981915"/>
            <a:ext cx="9144000" cy="161328"/>
          </a:xfrm>
          <a:prstGeom prst="rect">
            <a:avLst/>
          </a:prstGeom>
          <a:solidFill>
            <a:srgbClr val="E13A0D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0" y="267494"/>
            <a:ext cx="9144000" cy="792088"/>
          </a:xfrm>
          <a:prstGeom prst="rect">
            <a:avLst/>
          </a:prstGeom>
          <a:blipFill dpi="0" rotWithShape="1">
            <a:blip r:embed="rId4" cstate="print">
              <a:alphaModFix amt="86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5131314"/>
            <a:ext cx="9144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33272" y="509648"/>
            <a:ext cx="2163926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00B0F0"/>
                </a:solidFill>
              </a:rPr>
              <a:t>ИСТОРИЧЕСКАЯ СПРАВКА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590416" y="1216531"/>
            <a:ext cx="341363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b="1" dirty="0">
                <a:solidFill>
                  <a:srgbClr val="F76321"/>
                </a:solidFill>
              </a:rPr>
              <a:t>ДАТА ОСНОВАНИЯ      </a:t>
            </a:r>
            <a:r>
              <a:rPr lang="ru-RU" b="1" dirty="0">
                <a:solidFill>
                  <a:srgbClr val="F76321"/>
                </a:solidFill>
              </a:rPr>
              <a:t> 18</a:t>
            </a:r>
            <a:r>
              <a:rPr lang="ru-RU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sz="1100" b="1" dirty="0">
                <a:solidFill>
                  <a:schemeClr val="bg1">
                    <a:lumMod val="50000"/>
                  </a:schemeClr>
                </a:solidFill>
              </a:rPr>
              <a:t>января </a:t>
            </a:r>
            <a:r>
              <a:rPr lang="ru-RU" sz="12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sz="1600" b="1" dirty="0">
                <a:solidFill>
                  <a:srgbClr val="00B0F0"/>
                </a:solidFill>
              </a:rPr>
              <a:t>1935 </a:t>
            </a:r>
            <a:r>
              <a:rPr lang="ru-RU" sz="1100" b="1" dirty="0">
                <a:solidFill>
                  <a:schemeClr val="bg1">
                    <a:lumMod val="50000"/>
                  </a:schemeClr>
                </a:solidFill>
              </a:rPr>
              <a:t>года</a:t>
            </a:r>
            <a:endParaRPr lang="ru-RU" sz="1100" b="1" dirty="0">
              <a:solidFill>
                <a:srgbClr val="00B0F0"/>
              </a:solidFill>
            </a:endParaRPr>
          </a:p>
        </p:txBody>
      </p:sp>
      <p:sp>
        <p:nvSpPr>
          <p:cNvPr id="12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3059832" y="4925657"/>
            <a:ext cx="1571727" cy="273844"/>
          </a:xfrm>
        </p:spPr>
        <p:txBody>
          <a:bodyPr/>
          <a:lstStyle/>
          <a:p>
            <a:fld id="{B19B0651-EE4F-4900-A07F-96A6BFA9D0F0}" type="slidenum">
              <a:rPr lang="ru-RU" sz="1050" b="1" smtClean="0">
                <a:solidFill>
                  <a:schemeClr val="bg1"/>
                </a:solidFill>
              </a:rPr>
              <a:pPr/>
              <a:t>5</a:t>
            </a:fld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66293" y="1696035"/>
            <a:ext cx="15447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b="1" dirty="0">
                <a:solidFill>
                  <a:srgbClr val="F76321"/>
                </a:solidFill>
              </a:rPr>
              <a:t>ИСТОРИЯ РАЗВИТИЯ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3272" y="1985406"/>
            <a:ext cx="6082978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>
                <a:solidFill>
                  <a:srgbClr val="00B0F0"/>
                </a:solidFill>
              </a:rPr>
              <a:t>  </a:t>
            </a:r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На территории Хохольского района обнаружены в различных местах следы древних поселений (селищ и городищ), особенно в водоразделах рек. Но более всего они сконцентрированы по берегу реки Дон от следа Устья до Костенок и ниже – в районе сел Костенки и Борщево. Подобные находки обнаружены в Европе еще только в двух местах: на Урале и в Испании. В археологической литературе Костенки называют «жемчужиной палеолита». По названию села Борщево славянская культура середины первого тысячелетия вошла в историю как «Борщевская».</a:t>
            </a:r>
            <a:endParaRPr lang="ru-RU" sz="1200" b="1" dirty="0">
              <a:solidFill>
                <a:schemeClr val="bg1">
                  <a:lumMod val="50000"/>
                </a:schemeClr>
              </a:solidFill>
            </a:endParaRPr>
          </a:p>
          <a:p>
            <a:pPr algn="just"/>
            <a:r>
              <a:rPr lang="ru-RU" sz="1200" b="1" dirty="0">
                <a:solidFill>
                  <a:srgbClr val="00B0F0"/>
                </a:solidFill>
              </a:rPr>
              <a:t>1237 </a:t>
            </a:r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год</a:t>
            </a:r>
            <a:r>
              <a:rPr lang="ru-RU" b="1" dirty="0">
                <a:solidFill>
                  <a:srgbClr val="00B0F0"/>
                </a:solidFill>
              </a:rPr>
              <a:t> </a:t>
            </a:r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— самое древнее упоминание о безымянных поселениях  хохольских мест.</a:t>
            </a:r>
          </a:p>
          <a:p>
            <a:pPr algn="just"/>
            <a:r>
              <a:rPr lang="ru-RU" sz="1200" b="1" dirty="0">
                <a:solidFill>
                  <a:srgbClr val="00B0F0"/>
                </a:solidFill>
              </a:rPr>
              <a:t>18</a:t>
            </a:r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  сентября </a:t>
            </a:r>
            <a:r>
              <a:rPr lang="ru-RU" sz="1200" b="1" dirty="0">
                <a:solidFill>
                  <a:srgbClr val="00B0F0"/>
                </a:solidFill>
              </a:rPr>
              <a:t>1665 </a:t>
            </a:r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года</a:t>
            </a:r>
            <a:r>
              <a:rPr lang="ru-RU" sz="1200" b="1" dirty="0">
                <a:solidFill>
                  <a:srgbClr val="00B0F0"/>
                </a:solidFill>
              </a:rPr>
              <a:t>  </a:t>
            </a:r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– интенсивное заселение Хохольского района. В устье речки Хохол  возникла деревня по имени речки Хохол.</a:t>
            </a:r>
          </a:p>
          <a:p>
            <a:pPr algn="just"/>
            <a:r>
              <a:rPr lang="ru-RU" sz="1200" b="1" dirty="0">
                <a:solidFill>
                  <a:srgbClr val="00B0F0"/>
                </a:solidFill>
              </a:rPr>
              <a:t>1928</a:t>
            </a:r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 год  - село Хохол вошло в состав Гремяченского района Центрально-Черноземной области.</a:t>
            </a:r>
          </a:p>
          <a:p>
            <a:pPr algn="just"/>
            <a:r>
              <a:rPr lang="ru-RU" sz="1200" b="1" dirty="0">
                <a:solidFill>
                  <a:srgbClr val="00B0F0"/>
                </a:solidFill>
              </a:rPr>
              <a:t>31 </a:t>
            </a:r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декабря </a:t>
            </a:r>
            <a:r>
              <a:rPr lang="ru-RU" sz="1200" b="1" dirty="0">
                <a:solidFill>
                  <a:srgbClr val="00B0F0"/>
                </a:solidFill>
              </a:rPr>
              <a:t>1934</a:t>
            </a:r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 года – дата образования Хохольского района.</a:t>
            </a:r>
          </a:p>
          <a:p>
            <a:pPr algn="just"/>
            <a:r>
              <a:rPr lang="ru-RU" sz="1200" b="1" dirty="0">
                <a:solidFill>
                  <a:srgbClr val="00B0F0"/>
                </a:solidFill>
              </a:rPr>
              <a:t>1936 </a:t>
            </a:r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год – к селу была подведена железнодорожная ветка и вступил в действие песчаный карьер.</a:t>
            </a:r>
          </a:p>
          <a:p>
            <a:pPr algn="just"/>
            <a:r>
              <a:rPr lang="ru-RU" sz="1200" b="1" dirty="0">
                <a:solidFill>
                  <a:srgbClr val="00B0F0"/>
                </a:solidFill>
              </a:rPr>
              <a:t>Вторая половина 50-х годов  - </a:t>
            </a:r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был построен кирпичный завод.</a:t>
            </a:r>
          </a:p>
          <a:p>
            <a:pPr algn="just"/>
            <a:r>
              <a:rPr lang="ru-RU" sz="1200" b="1" dirty="0">
                <a:solidFill>
                  <a:srgbClr val="00B0F0"/>
                </a:solidFill>
              </a:rPr>
              <a:t>1961</a:t>
            </a:r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 год – началось строительство сахарного завода</a:t>
            </a:r>
            <a:r>
              <a:rPr lang="ru-RU" sz="1200" b="1" dirty="0">
                <a:solidFill>
                  <a:srgbClr val="00B0F0"/>
                </a:solidFill>
              </a:rPr>
              <a:t>, 1969 </a:t>
            </a:r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год – начал производство асфальтовый завод, завершилось строительство основных социальных объектов и жилого сектора района.</a:t>
            </a:r>
          </a:p>
          <a:p>
            <a:pPr algn="just"/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В современных границах район существует с января </a:t>
            </a:r>
            <a:r>
              <a:rPr lang="ru-RU" sz="1200" b="1" dirty="0">
                <a:solidFill>
                  <a:srgbClr val="00B0F0"/>
                </a:solidFill>
              </a:rPr>
              <a:t>1965</a:t>
            </a:r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 года.</a:t>
            </a:r>
          </a:p>
          <a:p>
            <a:pPr algn="just"/>
            <a:endParaRPr lang="ru-RU" sz="1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580112" y="498214"/>
            <a:ext cx="34063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ХОХОЛЬСКИЙ МУНИЦИПАЛЬНЫЙ РАЙОН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92679" y="472155"/>
            <a:ext cx="658377" cy="49466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317358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="" xmlns:p14="http://schemas.microsoft.com/office/powerpoint/2010/main" val="2258997350"/>
              </p:ext>
            </p:extLst>
          </p:nvPr>
        </p:nvGraphicFramePr>
        <p:xfrm>
          <a:off x="4286248" y="1571618"/>
          <a:ext cx="6172302" cy="29308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0" y="4982172"/>
            <a:ext cx="9144000" cy="161328"/>
          </a:xfrm>
          <a:prstGeom prst="rect">
            <a:avLst/>
          </a:prstGeom>
          <a:solidFill>
            <a:srgbClr val="E13A0D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0" y="267494"/>
            <a:ext cx="9144000" cy="792088"/>
          </a:xfrm>
          <a:prstGeom prst="rect">
            <a:avLst/>
          </a:prstGeom>
          <a:blipFill dpi="0" rotWithShape="1">
            <a:blip r:embed="rId4" cstate="print">
              <a:alphaModFix amt="86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5131314"/>
            <a:ext cx="9144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33272" y="509648"/>
            <a:ext cx="3192156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00B0F0"/>
                </a:solidFill>
              </a:rPr>
              <a:t>ПРИРОДНО-РЕСУРСНЫЙ ПОТЕНЦИАЛ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317862" y="1180791"/>
            <a:ext cx="2340260" cy="3407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b="1" dirty="0">
                <a:solidFill>
                  <a:srgbClr val="F76321"/>
                </a:solidFill>
              </a:rPr>
              <a:t>ПОЛЕЗНЫЕ ИСКОПАЕМЫЕ</a:t>
            </a:r>
          </a:p>
        </p:txBody>
      </p:sp>
      <p:sp>
        <p:nvSpPr>
          <p:cNvPr id="12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2071670" y="4869656"/>
            <a:ext cx="1571727" cy="273844"/>
          </a:xfrm>
        </p:spPr>
        <p:txBody>
          <a:bodyPr/>
          <a:lstStyle/>
          <a:p>
            <a:fld id="{B19B0651-EE4F-4900-A07F-96A6BFA9D0F0}" type="slidenum">
              <a:rPr lang="ru-RU" sz="1050" b="1" smtClean="0">
                <a:solidFill>
                  <a:schemeClr val="bg1"/>
                </a:solidFill>
              </a:rPr>
              <a:pPr/>
              <a:t>6</a:t>
            </a:fld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553758" y="1208204"/>
            <a:ext cx="24212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b="1" dirty="0">
                <a:solidFill>
                  <a:srgbClr val="F76321"/>
                </a:solidFill>
              </a:rPr>
              <a:t>ЗЕМЕЛЬНЫЕ И ВОДНЫЕ РЕСУРСЫ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383988" y="1707654"/>
            <a:ext cx="648000" cy="64807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ФОТО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320092" y="1707654"/>
            <a:ext cx="648000" cy="64807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ФОТО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206206" y="2355726"/>
            <a:ext cx="100356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>
                <a:solidFill>
                  <a:srgbClr val="00B0F0"/>
                </a:solidFill>
              </a:rPr>
              <a:t>ПЕСКИ- ОТОЩИТЕЛИ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2142310" y="2355725"/>
            <a:ext cx="100356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>
                <a:solidFill>
                  <a:srgbClr val="00B0F0"/>
                </a:solidFill>
              </a:rPr>
              <a:t>СТЕКОЛЬНЫЕ ПЕСКИ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3139439" y="2355726"/>
            <a:ext cx="100356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>
                <a:solidFill>
                  <a:srgbClr val="00B0F0"/>
                </a:solidFill>
              </a:rPr>
              <a:t>ОГНЕУПОРНЫЕ ГЛИНЫ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33109" y="3694554"/>
            <a:ext cx="11031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b="1" dirty="0">
                <a:solidFill>
                  <a:srgbClr val="00B0F0"/>
                </a:solidFill>
              </a:rPr>
              <a:t>ВОДНЫЕ РЕСУРСЫ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4860032" y="3997400"/>
            <a:ext cx="36724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Перечень основных рек, протекающих по территории района:</a:t>
            </a:r>
          </a:p>
          <a:p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р. Дон – протяженность 57 км, р.Девица – 18 км, р. Воронеж – 4 км, р. Еманча – 35 км. Территория надежно обеспечена ресурсами пресных подземных вод.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1414147" y="3046483"/>
            <a:ext cx="648000" cy="64807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ФОТО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2350251" y="3046483"/>
            <a:ext cx="648000" cy="64807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ФОТО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1236365" y="3694555"/>
            <a:ext cx="10035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>
                <a:solidFill>
                  <a:srgbClr val="00B0F0"/>
                </a:solidFill>
              </a:rPr>
              <a:t>ЛЕГКОПЛАВКИЕ ГЛИНЫ ДЛЯ КИРПИЧА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2172469" y="3694554"/>
            <a:ext cx="100356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>
                <a:solidFill>
                  <a:srgbClr val="00B0F0"/>
                </a:solidFill>
              </a:rPr>
              <a:t>МЕЛ,                       МЕРГЕЛЬМЕЛ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415586" y="1707653"/>
            <a:ext cx="648000" cy="64807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ФОТО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207645" y="2366183"/>
            <a:ext cx="100356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>
                <a:solidFill>
                  <a:srgbClr val="00B0F0"/>
                </a:solidFill>
              </a:rPr>
              <a:t>СТРОИТЕЛЬНЫЕ ПЕСКИ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415586" y="3056940"/>
            <a:ext cx="648000" cy="64807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ФОТО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237804" y="3705012"/>
            <a:ext cx="10035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>
                <a:solidFill>
                  <a:srgbClr val="00B0F0"/>
                </a:solidFill>
              </a:rPr>
              <a:t>КЕРАМИЧЕСКИЕ ГЛИНЫ И СУГЛИНКИ</a:t>
            </a:r>
          </a:p>
        </p:txBody>
      </p:sp>
      <p:pic>
        <p:nvPicPr>
          <p:cNvPr id="37" name="Рисунок 36" descr="песок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9648" y="1714494"/>
            <a:ext cx="653938" cy="642942"/>
          </a:xfrm>
          <a:prstGeom prst="rect">
            <a:avLst/>
          </a:prstGeom>
        </p:spPr>
      </p:pic>
      <p:pic>
        <p:nvPicPr>
          <p:cNvPr id="44" name="Рисунок 43" descr="песок отощитель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03586" y="1714494"/>
            <a:ext cx="630754" cy="642942"/>
          </a:xfrm>
          <a:prstGeom prst="rect">
            <a:avLst/>
          </a:prstGeom>
        </p:spPr>
      </p:pic>
      <p:pic>
        <p:nvPicPr>
          <p:cNvPr id="45" name="Рисунок 44" descr="стекольный песок.JPG"/>
          <p:cNvPicPr>
            <a:picLocks noChangeAspect="1"/>
          </p:cNvPicPr>
          <p:nvPr/>
        </p:nvPicPr>
        <p:blipFill rotWithShape="1">
          <a:blip r:embed="rId7" cstate="print"/>
          <a:srcRect l="7746" r="22689"/>
          <a:stretch/>
        </p:blipFill>
        <p:spPr>
          <a:xfrm>
            <a:off x="2323372" y="1714494"/>
            <a:ext cx="644720" cy="642942"/>
          </a:xfrm>
          <a:prstGeom prst="rect">
            <a:avLst/>
          </a:prstGeom>
        </p:spPr>
      </p:pic>
      <p:pic>
        <p:nvPicPr>
          <p:cNvPr id="46" name="Рисунок 45" descr="огнепорная глина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325428" y="1707653"/>
            <a:ext cx="648144" cy="642942"/>
          </a:xfrm>
          <a:prstGeom prst="rect">
            <a:avLst/>
          </a:prstGeom>
        </p:spPr>
      </p:pic>
      <p:pic>
        <p:nvPicPr>
          <p:cNvPr id="47" name="Рисунок 46" descr="глины и суглинки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13624" y="3071815"/>
            <a:ext cx="649962" cy="642942"/>
          </a:xfrm>
          <a:prstGeom prst="rect">
            <a:avLst/>
          </a:prstGeom>
        </p:spPr>
      </p:pic>
      <p:pic>
        <p:nvPicPr>
          <p:cNvPr id="52" name="Рисунок 51" descr="легкоплавкие глины.jpg"/>
          <p:cNvPicPr>
            <a:picLocks noChangeAspect="1"/>
          </p:cNvPicPr>
          <p:nvPr/>
        </p:nvPicPr>
        <p:blipFill rotWithShape="1">
          <a:blip r:embed="rId10" cstate="print"/>
          <a:srcRect l="22063" t="15478" r="25716" b="31860"/>
          <a:stretch/>
        </p:blipFill>
        <p:spPr>
          <a:xfrm>
            <a:off x="1425239" y="3057490"/>
            <a:ext cx="636907" cy="642294"/>
          </a:xfrm>
          <a:prstGeom prst="rect">
            <a:avLst/>
          </a:prstGeom>
        </p:spPr>
      </p:pic>
      <p:pic>
        <p:nvPicPr>
          <p:cNvPr id="53" name="Рисунок 52" descr="мел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355840" y="3046482"/>
            <a:ext cx="636820" cy="65024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5580112" y="498214"/>
            <a:ext cx="34063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ХОХОЛЬСКИЙ МУНИЦИПАЛЬНЫЙ РАЙОН</a:t>
            </a: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992679" y="472155"/>
            <a:ext cx="658377" cy="49466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317260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="" xmlns:p14="http://schemas.microsoft.com/office/powerpoint/2010/main" val="4001477192"/>
              </p:ext>
            </p:extLst>
          </p:nvPr>
        </p:nvGraphicFramePr>
        <p:xfrm>
          <a:off x="395536" y="2295912"/>
          <a:ext cx="3600000" cy="14885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0" name="Диаграмма 39"/>
          <p:cNvGraphicFramePr/>
          <p:nvPr>
            <p:extLst>
              <p:ext uri="{D42A27DB-BD31-4B8C-83A1-F6EECF244321}">
                <p14:modId xmlns="" xmlns:p14="http://schemas.microsoft.com/office/powerpoint/2010/main" val="3909021357"/>
              </p:ext>
            </p:extLst>
          </p:nvPr>
        </p:nvGraphicFramePr>
        <p:xfrm>
          <a:off x="483574" y="3654934"/>
          <a:ext cx="3600000" cy="1221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9" name="Диаграмма 38"/>
          <p:cNvGraphicFramePr/>
          <p:nvPr>
            <p:extLst>
              <p:ext uri="{D42A27DB-BD31-4B8C-83A1-F6EECF244321}">
                <p14:modId xmlns="" xmlns:p14="http://schemas.microsoft.com/office/powerpoint/2010/main" val="1129935627"/>
              </p:ext>
            </p:extLst>
          </p:nvPr>
        </p:nvGraphicFramePr>
        <p:xfrm>
          <a:off x="5148064" y="2295912"/>
          <a:ext cx="3600000" cy="14941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0" y="4981915"/>
            <a:ext cx="9144000" cy="161328"/>
          </a:xfrm>
          <a:prstGeom prst="rect">
            <a:avLst/>
          </a:prstGeom>
          <a:solidFill>
            <a:srgbClr val="E13A0D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0" y="267494"/>
            <a:ext cx="9144000" cy="792088"/>
          </a:xfrm>
          <a:prstGeom prst="rect">
            <a:avLst/>
          </a:prstGeom>
          <a:blipFill dpi="0" rotWithShape="1">
            <a:blip r:embed="rId6" cstate="print">
              <a:alphaModFix amt="86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5131314"/>
            <a:ext cx="9144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33272" y="509648"/>
            <a:ext cx="3192156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00B0F0"/>
                </a:solidFill>
              </a:rPr>
              <a:t>ПРИРОДНО-РЕСУРСНЫЙ ПОТЕНЦИАЛ</a:t>
            </a:r>
          </a:p>
        </p:txBody>
      </p:sp>
      <p:grpSp>
        <p:nvGrpSpPr>
          <p:cNvPr id="33" name="Группа 32"/>
          <p:cNvGrpSpPr/>
          <p:nvPr/>
        </p:nvGrpSpPr>
        <p:grpSpPr>
          <a:xfrm>
            <a:off x="4083574" y="450846"/>
            <a:ext cx="482004" cy="515970"/>
            <a:chOff x="4083574" y="450846"/>
            <a:chExt cx="482004" cy="515970"/>
          </a:xfrm>
        </p:grpSpPr>
        <p:pic>
          <p:nvPicPr>
            <p:cNvPr id="34" name="Picture 2" descr="http://megabook.ru/stream/mediapreview?Key=%D0%93%D0%B5%D1%80%D0%B0%D0%BB%D1%8C%D0%B4%D0%B8%D0%BA%D0%B0%20(%D1%84%D0%BE%D1%80%D0%BC%D1%8B%20%D1%89%D0%B8%D1%82%D0%BE%D0%B2)&amp;Width=654&amp;Height=654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="" xmlns:a14="http://schemas.microsoft.com/office/drawing/2010/main">
                    <a14:imgLayer r:embed="rId8">
                      <a14:imgEffect>
                        <a14:backgroundRemoval t="22541" b="77869" l="60794" r="77302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8962" t="21414" r="20519" b="21874"/>
            <a:stretch/>
          </p:blipFill>
          <p:spPr bwMode="auto">
            <a:xfrm>
              <a:off x="4083574" y="450846"/>
              <a:ext cx="482004" cy="51597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/>
            <p:cNvSpPr txBox="1"/>
            <p:nvPr/>
          </p:nvSpPr>
          <p:spPr>
            <a:xfrm>
              <a:off x="4106407" y="540427"/>
              <a:ext cx="43633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000" dirty="0"/>
                <a:t>ГЕРБ</a:t>
              </a:r>
            </a:p>
          </p:txBody>
        </p:sp>
      </p:grpSp>
      <p:sp>
        <p:nvSpPr>
          <p:cNvPr id="12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3059832" y="4925657"/>
            <a:ext cx="1571727" cy="273844"/>
          </a:xfrm>
        </p:spPr>
        <p:txBody>
          <a:bodyPr/>
          <a:lstStyle/>
          <a:p>
            <a:fld id="{B19B0651-EE4F-4900-A07F-96A6BFA9D0F0}" type="slidenum">
              <a:rPr lang="ru-RU" sz="1050" b="1" smtClean="0">
                <a:solidFill>
                  <a:schemeClr val="bg1"/>
                </a:solidFill>
              </a:rPr>
              <a:pPr/>
              <a:t>7</a:t>
            </a:fld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44242" y="1087009"/>
            <a:ext cx="20420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b="1" dirty="0">
                <a:solidFill>
                  <a:srgbClr val="F76321"/>
                </a:solidFill>
              </a:rPr>
              <a:t>КЛИМАТИЧЕСКИЕ УСЛОВИЯ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597116" y="2080468"/>
            <a:ext cx="348645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>
                <a:solidFill>
                  <a:srgbClr val="00B0F0"/>
                </a:solidFill>
              </a:rPr>
              <a:t>МАКСИМАЛЬНАЯ ТЕМПЕРАТУРА (СРЕДНЕМЕСЯЧНЫЕ ДАННЫЕ)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5455848" y="2080468"/>
            <a:ext cx="348645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>
                <a:solidFill>
                  <a:srgbClr val="00B0F0"/>
                </a:solidFill>
              </a:rPr>
              <a:t>МИНИМАЛЬНАЯ ТЕМПЕРАТУРА (СРЕДНЕМЕСЯЧНЫЕ ДАННЫЕ)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597116" y="3451146"/>
            <a:ext cx="348645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>
                <a:solidFill>
                  <a:srgbClr val="00B0F0"/>
                </a:solidFill>
              </a:rPr>
              <a:t>КОЛИЧЕСТВО ОСАДКОВ, ММ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5362420" y="3458266"/>
            <a:ext cx="348645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>
                <a:solidFill>
                  <a:srgbClr val="00B0F0"/>
                </a:solidFill>
              </a:rPr>
              <a:t>ЧИСЛО ДНЕЙ С ОСАДКАМИ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244690" y="1372582"/>
            <a:ext cx="86575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Климат Хохольского муниципального района умеренно-континентальный с жарким, сухим летом и умеренно  холодной зимой с устойчивым снежным покровом. Территория района находится под влиянием воздушных потоков с Атлантического океана, Арктики и Европейско-Азиатского материка. Среднегодовая температура воздуха +4,6 - +6,0. Средняя продолжительность безморозного периода составляет 115-130 дней. Радиационный баланс в среднем за год составляет 90 ккал/кв.см. Среднегодовое количество осадков 529 мм.</a:t>
            </a:r>
          </a:p>
        </p:txBody>
      </p:sp>
      <p:graphicFrame>
        <p:nvGraphicFramePr>
          <p:cNvPr id="42" name="Диаграмма 41"/>
          <p:cNvGraphicFramePr/>
          <p:nvPr>
            <p:extLst>
              <p:ext uri="{D42A27DB-BD31-4B8C-83A1-F6EECF244321}">
                <p14:modId xmlns="" xmlns:p14="http://schemas.microsoft.com/office/powerpoint/2010/main" val="1946868946"/>
              </p:ext>
            </p:extLst>
          </p:nvPr>
        </p:nvGraphicFramePr>
        <p:xfrm>
          <a:off x="5248878" y="3656482"/>
          <a:ext cx="3600000" cy="1221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580112" y="498214"/>
            <a:ext cx="34063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ХОХОЛЬСКИЙ МУНИЦИПАЛЬНЫЙ РАЙОН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992679" y="472155"/>
            <a:ext cx="658377" cy="49466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697427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="" xmlns:p14="http://schemas.microsoft.com/office/powerpoint/2010/main" val="2057993557"/>
              </p:ext>
            </p:extLst>
          </p:nvPr>
        </p:nvGraphicFramePr>
        <p:xfrm>
          <a:off x="2187402" y="1553999"/>
          <a:ext cx="3371569" cy="2282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0" y="4981915"/>
            <a:ext cx="9144000" cy="161328"/>
          </a:xfrm>
          <a:prstGeom prst="rect">
            <a:avLst/>
          </a:prstGeom>
          <a:solidFill>
            <a:srgbClr val="E13A0D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0" y="267494"/>
            <a:ext cx="9144000" cy="792088"/>
          </a:xfrm>
          <a:prstGeom prst="rect">
            <a:avLst/>
          </a:prstGeom>
          <a:blipFill dpi="0" rotWithShape="1">
            <a:blip r:embed="rId4" cstate="print">
              <a:alphaModFix amt="86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5131314"/>
            <a:ext cx="9144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33272" y="509648"/>
            <a:ext cx="1102418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00B0F0"/>
                </a:solidFill>
              </a:rPr>
              <a:t>НАСЕЛЕНИЕ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291858" y="2901186"/>
            <a:ext cx="21602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800" b="1" dirty="0">
                <a:solidFill>
                  <a:srgbClr val="00B0F0"/>
                </a:solidFill>
              </a:rPr>
              <a:t>УРОВЕНЬ БЕЗРАБОТИЦЫ, %</a:t>
            </a:r>
          </a:p>
        </p:txBody>
      </p:sp>
      <p:sp>
        <p:nvSpPr>
          <p:cNvPr id="12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3059832" y="4925657"/>
            <a:ext cx="1571727" cy="273844"/>
          </a:xfrm>
        </p:spPr>
        <p:txBody>
          <a:bodyPr/>
          <a:lstStyle/>
          <a:p>
            <a:fld id="{B19B0651-EE4F-4900-A07F-96A6BFA9D0F0}" type="slidenum">
              <a:rPr lang="ru-RU" sz="1050" b="1" smtClean="0">
                <a:solidFill>
                  <a:schemeClr val="bg1"/>
                </a:solidFill>
              </a:rPr>
              <a:pPr/>
              <a:t>8</a:t>
            </a:fld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4254" y="1709829"/>
            <a:ext cx="1718739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200" b="1" dirty="0">
                <a:solidFill>
                  <a:srgbClr val="F76321"/>
                </a:solidFill>
              </a:rPr>
              <a:t>ОБЩАЯ ЧИСЛЕННОСТЬ</a:t>
            </a:r>
          </a:p>
          <a:p>
            <a:pPr algn="ctr">
              <a:lnSpc>
                <a:spcPct val="150000"/>
              </a:lnSpc>
            </a:pPr>
            <a:r>
              <a:rPr lang="ru-RU" b="1" dirty="0" smtClean="0">
                <a:solidFill>
                  <a:srgbClr val="00B0F0"/>
                </a:solidFill>
              </a:rPr>
              <a:t>29630 </a:t>
            </a:r>
            <a:r>
              <a:rPr lang="ru-RU" sz="1200" b="1" dirty="0">
                <a:solidFill>
                  <a:schemeClr val="bg1">
                    <a:lumMod val="65000"/>
                  </a:schemeClr>
                </a:solidFill>
              </a:rPr>
              <a:t>ЧЕЛ.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631949" y="1218159"/>
            <a:ext cx="134684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800" b="1" dirty="0">
                <a:solidFill>
                  <a:srgbClr val="00B0F0"/>
                </a:solidFill>
              </a:rPr>
              <a:t>НАЦИОНАЛЬНЫЙ СОСТАВ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104895" y="2910304"/>
            <a:ext cx="25071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>
                <a:solidFill>
                  <a:srgbClr val="00B0F0"/>
                </a:solidFill>
              </a:rPr>
              <a:t>ЧИСЛЕННОСТЬ ЭКОНОМИЧЕСКИ </a:t>
            </a:r>
          </a:p>
          <a:p>
            <a:pPr algn="ctr"/>
            <a:r>
              <a:rPr lang="ru-RU" sz="800" b="1" dirty="0">
                <a:solidFill>
                  <a:srgbClr val="00B0F0"/>
                </a:solidFill>
              </a:rPr>
              <a:t>АКТИВНОГО НАСЕЛЕНИЯ, ТЫС.ЧЕЛ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228978" y="1215445"/>
            <a:ext cx="27271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>
                <a:solidFill>
                  <a:srgbClr val="00B0F0"/>
                </a:solidFill>
              </a:rPr>
              <a:t>ЧИСЛЕННОСТЬ ОФИЦИАЛЬНО ЗАРЕГИСТИРОВАННЫХ БЕЗРАБОТНЫХ, ЧЕЛ</a:t>
            </a:r>
          </a:p>
        </p:txBody>
      </p:sp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="" xmlns:p14="http://schemas.microsoft.com/office/powerpoint/2010/main" val="1498797334"/>
              </p:ext>
            </p:extLst>
          </p:nvPr>
        </p:nvGraphicFramePr>
        <p:xfrm>
          <a:off x="3057877" y="3270344"/>
          <a:ext cx="2418535" cy="1152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197014812"/>
              </p:ext>
            </p:extLst>
          </p:nvPr>
        </p:nvGraphicFramePr>
        <p:xfrm>
          <a:off x="251520" y="3206048"/>
          <a:ext cx="2444812" cy="1536192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12926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8359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0848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2017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2018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2019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Естественное движение населения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</a:rPr>
                        <a:t>Родилось 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</a:rPr>
                        <a:t>(без мертворожденных)</a:t>
                      </a:r>
                      <a:endParaRPr lang="ru-RU" sz="800" b="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242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239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192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</a:rPr>
                        <a:t>Умерло</a:t>
                      </a:r>
                      <a:endParaRPr lang="ru-RU" sz="800" b="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567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539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524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</a:rPr>
                        <a:t>Естественный прирост (+), убыль (-) населения</a:t>
                      </a:r>
                      <a:endParaRPr lang="ru-RU" sz="800" b="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70C0"/>
                          </a:solidFill>
                          <a:effectLst/>
                        </a:rPr>
                        <a:t>-</a:t>
                      </a: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</a:rPr>
                        <a:t>325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70C0"/>
                          </a:solidFill>
                          <a:effectLst/>
                        </a:rPr>
                        <a:t>-</a:t>
                      </a: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</a:rPr>
                        <a:t>300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</a:rPr>
                        <a:t>-332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0"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Механическое движение населения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</a:rPr>
                        <a:t>Число прибывших</a:t>
                      </a:r>
                      <a:endParaRPr lang="ru-RU" sz="800" b="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1522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1378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1382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</a:rPr>
                        <a:t>Число выбывших</a:t>
                      </a:r>
                      <a:endParaRPr lang="ru-RU" sz="800" b="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1159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1219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1045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</a:rPr>
                        <a:t>Миграционный прирост (+), убыль (-)</a:t>
                      </a:r>
                      <a:endParaRPr lang="ru-RU" sz="800" b="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363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159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70C0"/>
                          </a:solidFill>
                          <a:effectLst/>
                        </a:rPr>
                        <a:t>337   </a:t>
                      </a:r>
                      <a:endParaRPr lang="ru-RU" sz="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135682" y="2931560"/>
            <a:ext cx="216277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45085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800" b="1" dirty="0">
                <a:solidFill>
                  <a:srgbClr val="00B0F0"/>
                </a:solidFill>
                <a:ea typeface="Calibri" pitchFamily="34" charset="0"/>
                <a:cs typeface="Times New Roman" pitchFamily="18" charset="0"/>
              </a:rPr>
              <a:t>ДВИЖЕНИЕ НАСЕЛЕНИЯ, ЧЕЛОВЕК</a:t>
            </a:r>
            <a:endParaRPr lang="ru-RU" sz="800" b="1" dirty="0">
              <a:solidFill>
                <a:srgbClr val="00B0F0"/>
              </a:solidFill>
              <a:cs typeface="Arial" pitchFamily="34" charset="0"/>
            </a:endParaRP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="" xmlns:p14="http://schemas.microsoft.com/office/powerpoint/2010/main" val="1305647657"/>
              </p:ext>
            </p:extLst>
          </p:nvPr>
        </p:nvGraphicFramePr>
        <p:xfrm>
          <a:off x="6228978" y="1684286"/>
          <a:ext cx="2418535" cy="1152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="" xmlns:p14="http://schemas.microsoft.com/office/powerpoint/2010/main" val="3430823487"/>
              </p:ext>
            </p:extLst>
          </p:nvPr>
        </p:nvGraphicFramePr>
        <p:xfrm>
          <a:off x="6294748" y="3248858"/>
          <a:ext cx="2418535" cy="1152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5580112" y="498214"/>
            <a:ext cx="34063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ХОХОЛЬСКИЙ МУНИЦИПАЛЬНЫЙ РАЙОН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992679" y="472155"/>
            <a:ext cx="658377" cy="49466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979695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4981915"/>
            <a:ext cx="9144000" cy="161328"/>
          </a:xfrm>
          <a:prstGeom prst="rect">
            <a:avLst/>
          </a:prstGeom>
          <a:solidFill>
            <a:srgbClr val="E13A0D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0" y="267494"/>
            <a:ext cx="9144000" cy="792088"/>
          </a:xfrm>
          <a:prstGeom prst="rect">
            <a:avLst/>
          </a:prstGeom>
          <a:blipFill dpi="0" rotWithShape="1">
            <a:blip r:embed="rId3" cstate="print">
              <a:alphaModFix amt="86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5131314"/>
            <a:ext cx="9144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24276" y="450846"/>
            <a:ext cx="3692678" cy="52322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00B0F0"/>
                </a:solidFill>
              </a:rPr>
              <a:t>ОСНОВНЫЕ ПОКАЗАТЕЛИ </a:t>
            </a:r>
          </a:p>
          <a:p>
            <a:r>
              <a:rPr lang="ru-RU" sz="1400" b="1" dirty="0">
                <a:solidFill>
                  <a:srgbClr val="00B0F0"/>
                </a:solidFill>
              </a:rPr>
              <a:t>СОЦИАЛЬНО - ЭКОНОМИЧЕСКОГО РАЗВИТИЯ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515331" y="1472678"/>
            <a:ext cx="28935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>
                <a:solidFill>
                  <a:srgbClr val="00B0F0"/>
                </a:solidFill>
              </a:rPr>
              <a:t>СРЕДНЕМЕСЯЧНАЯ ОПЛАТА </a:t>
            </a:r>
          </a:p>
          <a:p>
            <a:pPr algn="ctr"/>
            <a:r>
              <a:rPr lang="ru-RU" sz="800" b="1" dirty="0">
                <a:solidFill>
                  <a:srgbClr val="00B0F0"/>
                </a:solidFill>
              </a:rPr>
              <a:t>ТРУДА РАБОТНИКОВ, ТЫС. РУБ</a:t>
            </a:r>
          </a:p>
        </p:txBody>
      </p:sp>
      <p:grpSp>
        <p:nvGrpSpPr>
          <p:cNvPr id="33" name="Группа 32"/>
          <p:cNvGrpSpPr/>
          <p:nvPr/>
        </p:nvGrpSpPr>
        <p:grpSpPr>
          <a:xfrm>
            <a:off x="4083574" y="450846"/>
            <a:ext cx="482004" cy="515970"/>
            <a:chOff x="4083574" y="450846"/>
            <a:chExt cx="482004" cy="515970"/>
          </a:xfrm>
        </p:grpSpPr>
        <p:pic>
          <p:nvPicPr>
            <p:cNvPr id="34" name="Picture 2" descr="http://megabook.ru/stream/mediapreview?Key=%D0%93%D0%B5%D1%80%D0%B0%D0%BB%D1%8C%D0%B4%D0%B8%D0%BA%D0%B0%20(%D1%84%D0%BE%D1%80%D0%BC%D1%8B%20%D1%89%D0%B8%D1%82%D0%BE%D0%B2)&amp;Width=654&amp;Height=654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backgroundRemoval t="22541" b="77869" l="60794" r="77302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8962" t="21414" r="20519" b="21874"/>
            <a:stretch/>
          </p:blipFill>
          <p:spPr bwMode="auto">
            <a:xfrm>
              <a:off x="4083574" y="450846"/>
              <a:ext cx="482004" cy="51597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/>
            <p:cNvSpPr txBox="1"/>
            <p:nvPr/>
          </p:nvSpPr>
          <p:spPr>
            <a:xfrm>
              <a:off x="4106407" y="540427"/>
              <a:ext cx="43633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000" dirty="0"/>
                <a:t>ГЕРБ</a:t>
              </a:r>
            </a:p>
          </p:txBody>
        </p:sp>
      </p:grpSp>
      <p:sp>
        <p:nvSpPr>
          <p:cNvPr id="12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3059832" y="4925657"/>
            <a:ext cx="1571727" cy="273844"/>
          </a:xfrm>
        </p:spPr>
        <p:txBody>
          <a:bodyPr/>
          <a:lstStyle/>
          <a:p>
            <a:fld id="{B19B0651-EE4F-4900-A07F-96A6BFA9D0F0}" type="slidenum">
              <a:rPr lang="ru-RU" sz="1050" b="1" smtClean="0">
                <a:solidFill>
                  <a:schemeClr val="bg1"/>
                </a:solidFill>
              </a:rPr>
              <a:pPr/>
              <a:t>9</a:t>
            </a:fld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3083" y="1469930"/>
            <a:ext cx="22322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800" b="1" dirty="0">
                <a:solidFill>
                  <a:srgbClr val="00B0F0"/>
                </a:solidFill>
              </a:rPr>
              <a:t>РЕАЛЬНЫЕ ДЕНЕЖНЫЕ ДОХОДЫ, МЛН. РУБ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12451" y="2979970"/>
            <a:ext cx="75953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F76321"/>
                </a:solidFill>
              </a:rPr>
              <a:t>ЧИСЛЕННОСТЬ ЗАРЕГИСТИРОВАННЫХ ПРЕДПРИЯТИЙ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020273" y="1318789"/>
            <a:ext cx="18493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F76321"/>
                </a:solidFill>
              </a:rPr>
              <a:t>ИНДЕКС ПРОМЫШЛЕННОГО ПРОИЗВОДСТВА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020272" y="2171316"/>
            <a:ext cx="18493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F76321"/>
                </a:solidFill>
              </a:rPr>
              <a:t>ИНДЕКС ПОТРЕБИТЕЛЬСКИХ ЦЕН НА ТОВАРЫ И УСЛУГИ</a:t>
            </a:r>
          </a:p>
        </p:txBody>
      </p:sp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="" xmlns:p14="http://schemas.microsoft.com/office/powerpoint/2010/main" val="1230588621"/>
              </p:ext>
            </p:extLst>
          </p:nvPr>
        </p:nvGraphicFramePr>
        <p:xfrm>
          <a:off x="124276" y="1832933"/>
          <a:ext cx="2418535" cy="1152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="" xmlns:p14="http://schemas.microsoft.com/office/powerpoint/2010/main" val="134887236"/>
              </p:ext>
            </p:extLst>
          </p:nvPr>
        </p:nvGraphicFramePr>
        <p:xfrm>
          <a:off x="2758559" y="1811232"/>
          <a:ext cx="2418535" cy="1152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="" xmlns:p14="http://schemas.microsoft.com/office/powerpoint/2010/main" val="3920195754"/>
              </p:ext>
            </p:extLst>
          </p:nvPr>
        </p:nvGraphicFramePr>
        <p:xfrm>
          <a:off x="15359" y="3493136"/>
          <a:ext cx="3927703" cy="14887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1399207" y="3312634"/>
            <a:ext cx="84510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b="1" dirty="0">
                <a:solidFill>
                  <a:srgbClr val="00B0F0"/>
                </a:solidFill>
              </a:rPr>
              <a:t>ПО ОТРАСЛЯМ</a:t>
            </a:r>
            <a:endParaRPr lang="ru-RU" sz="800" dirty="0">
              <a:solidFill>
                <a:srgbClr val="00B0F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083574" y="3305419"/>
            <a:ext cx="85311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b="1" dirty="0">
                <a:solidFill>
                  <a:srgbClr val="00B0F0"/>
                </a:solidFill>
              </a:rPr>
              <a:t>ПО РАЗМЕРАМ</a:t>
            </a:r>
            <a:endParaRPr lang="ru-RU" sz="800" dirty="0">
              <a:solidFill>
                <a:srgbClr val="00B0F0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113232" y="3305419"/>
            <a:ext cx="224612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b="1" dirty="0">
                <a:solidFill>
                  <a:srgbClr val="00B0F0"/>
                </a:solidFill>
              </a:rPr>
              <a:t>ПО ОРГАНИЗАЦИОННО-ПРАВОВЫМ ФОРМАМ</a:t>
            </a:r>
            <a:endParaRPr lang="ru-RU" sz="800" dirty="0">
              <a:solidFill>
                <a:srgbClr val="00B0F0"/>
              </a:solidFill>
            </a:endParaRPr>
          </a:p>
        </p:txBody>
      </p:sp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="" xmlns:p14="http://schemas.microsoft.com/office/powerpoint/2010/main" val="2599619627"/>
              </p:ext>
            </p:extLst>
          </p:nvPr>
        </p:nvGraphicFramePr>
        <p:xfrm>
          <a:off x="2263014" y="3493136"/>
          <a:ext cx="3927703" cy="14887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28" name="Диаграмма 27"/>
          <p:cNvGraphicFramePr/>
          <p:nvPr>
            <p:extLst>
              <p:ext uri="{D42A27DB-BD31-4B8C-83A1-F6EECF244321}">
                <p14:modId xmlns="" xmlns:p14="http://schemas.microsoft.com/office/powerpoint/2010/main" val="3850631783"/>
              </p:ext>
            </p:extLst>
          </p:nvPr>
        </p:nvGraphicFramePr>
        <p:xfrm>
          <a:off x="5216297" y="3500444"/>
          <a:ext cx="3927703" cy="14887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080591" y="1411122"/>
            <a:ext cx="944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>
                    <a:lumMod val="50000"/>
                  </a:schemeClr>
                </a:solidFill>
              </a:rPr>
              <a:t>130 </a:t>
            </a:r>
            <a:r>
              <a:rPr lang="ru-RU" sz="2400" b="1" dirty="0">
                <a:solidFill>
                  <a:schemeClr val="bg1">
                    <a:lumMod val="50000"/>
                  </a:schemeClr>
                </a:solidFill>
              </a:rPr>
              <a:t>%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113232" y="2245415"/>
            <a:ext cx="944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>
                    <a:lumMod val="50000"/>
                  </a:schemeClr>
                </a:solidFill>
              </a:rPr>
              <a:t>104 </a:t>
            </a:r>
            <a:r>
              <a:rPr lang="ru-RU" sz="2400" b="1" dirty="0">
                <a:solidFill>
                  <a:schemeClr val="bg1">
                    <a:lumMod val="50000"/>
                  </a:schemeClr>
                </a:solidFill>
              </a:rPr>
              <a:t>%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580112" y="498214"/>
            <a:ext cx="34063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ХОХОЛЬСКИЙ МУНИЦИПАЛЬНЫЙ РАЙОН</a:t>
            </a: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992679" y="472155"/>
            <a:ext cx="658377" cy="49466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546782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5795</TotalTime>
  <Words>4738</Words>
  <Application>Microsoft Office PowerPoint</Application>
  <PresentationFormat>Экран (16:9)</PresentationFormat>
  <Paragraphs>1104</Paragraphs>
  <Slides>45</Slides>
  <Notes>39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Самодурова Дарья Дмитриевна</dc:creator>
  <cp:lastModifiedBy>neconom</cp:lastModifiedBy>
  <cp:revision>485</cp:revision>
  <cp:lastPrinted>2015-10-08T06:51:36Z</cp:lastPrinted>
  <dcterms:created xsi:type="dcterms:W3CDTF">2015-08-03T13:19:45Z</dcterms:created>
  <dcterms:modified xsi:type="dcterms:W3CDTF">2020-06-22T06:22:31Z</dcterms:modified>
</cp:coreProperties>
</file>