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49" r:id="rId2"/>
  </p:sldMasterIdLst>
  <p:notesMasterIdLst>
    <p:notesMasterId r:id="rId57"/>
  </p:notesMasterIdLst>
  <p:sldIdLst>
    <p:sldId id="256" r:id="rId3"/>
    <p:sldId id="257" r:id="rId4"/>
    <p:sldId id="258" r:id="rId5"/>
    <p:sldId id="259" r:id="rId6"/>
    <p:sldId id="260" r:id="rId7"/>
    <p:sldId id="283" r:id="rId8"/>
    <p:sldId id="284" r:id="rId9"/>
    <p:sldId id="268" r:id="rId10"/>
    <p:sldId id="269" r:id="rId11"/>
    <p:sldId id="273" r:id="rId12"/>
    <p:sldId id="274" r:id="rId13"/>
    <p:sldId id="275" r:id="rId14"/>
    <p:sldId id="278" r:id="rId15"/>
    <p:sldId id="276" r:id="rId16"/>
    <p:sldId id="311" r:id="rId17"/>
    <p:sldId id="289" r:id="rId18"/>
    <p:sldId id="305" r:id="rId19"/>
    <p:sldId id="314" r:id="rId20"/>
    <p:sldId id="315" r:id="rId21"/>
    <p:sldId id="320" r:id="rId22"/>
    <p:sldId id="321" r:id="rId23"/>
    <p:sldId id="322" r:id="rId24"/>
    <p:sldId id="285" r:id="rId25"/>
    <p:sldId id="296" r:id="rId26"/>
    <p:sldId id="294" r:id="rId27"/>
    <p:sldId id="300" r:id="rId28"/>
    <p:sldId id="299" r:id="rId29"/>
    <p:sldId id="295" r:id="rId30"/>
    <p:sldId id="298" r:id="rId31"/>
    <p:sldId id="316" r:id="rId32"/>
    <p:sldId id="317" r:id="rId33"/>
    <p:sldId id="318" r:id="rId34"/>
    <p:sldId id="325" r:id="rId35"/>
    <p:sldId id="326" r:id="rId36"/>
    <p:sldId id="288" r:id="rId37"/>
    <p:sldId id="286" r:id="rId38"/>
    <p:sldId id="279" r:id="rId39"/>
    <p:sldId id="319" r:id="rId40"/>
    <p:sldId id="282" r:id="rId41"/>
    <p:sldId id="281" r:id="rId42"/>
    <p:sldId id="280" r:id="rId43"/>
    <p:sldId id="277" r:id="rId44"/>
    <p:sldId id="324" r:id="rId45"/>
    <p:sldId id="313" r:id="rId46"/>
    <p:sldId id="301" r:id="rId47"/>
    <p:sldId id="302" r:id="rId48"/>
    <p:sldId id="303" r:id="rId49"/>
    <p:sldId id="261" r:id="rId50"/>
    <p:sldId id="263" r:id="rId51"/>
    <p:sldId id="264" r:id="rId52"/>
    <p:sldId id="262" r:id="rId53"/>
    <p:sldId id="265" r:id="rId54"/>
    <p:sldId id="266" r:id="rId55"/>
    <p:sldId id="267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-72" y="-12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F-4B38-91B3-0767F22ECE06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6F-4B38-91B3-0767F22ECE06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6F-4B38-91B3-0767F22ECE06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6F-4B38-91B3-0767F22ECE06}"/>
            </c:ext>
          </c:extLst>
        </c:ser>
        <c:firstSliceAng val="51"/>
        <c:holeSize val="52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256479592882344"/>
          <c:y val="1.782627784946972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Налоги на доходы физических лиц</c:v>
                </c:pt>
                <c:pt idx="1">
                  <c:v>Остальные налоговые и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68.5</c:v>
                </c:pt>
                <c:pt idx="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C1-4634-A54C-AACCB58DAB4A}"/>
            </c:ext>
          </c:extLst>
        </c:ser>
        <c:firstSliceAng val="0"/>
      </c:pieChart>
    </c:plotArea>
    <c:plotVisOnly val="1"/>
    <c:dispBlanksAs val="zero"/>
  </c:chart>
  <c:spPr>
    <a:ln w="38100">
      <a:solidFill>
        <a:srgbClr val="3366FF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доходы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32-4D20-BCD4-2A22D9BA987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32-4D20-BCD4-2A22D9BA987B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32-4D20-BCD4-2A22D9BA987B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32-4D20-BCD4-2A22D9BA987B}"/>
              </c:ext>
            </c:extLst>
          </c:dPt>
          <c:dLbls>
            <c:dLbl>
              <c:idx val="0"/>
              <c:layout>
                <c:manualLayout>
                  <c:x val="4.1328627420268424E-2"/>
                  <c:y val="-1.0414900293729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32-4D20-BCD4-2A22D9BA987B}"/>
                </c:ext>
                <c:ext xmlns:c15="http://schemas.microsoft.com/office/drawing/2012/chart" uri="{CE6537A1-D6FC-4f65-9D91-7224C49458BB}">
                  <c15:layout>
                    <c:manualLayout>
                      <c:w val="0.29076725679717502"/>
                      <c:h val="0.1525809462905205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4207686074096475E-2"/>
                  <c:y val="0.124749180985311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32-4D20-BCD4-2A22D9BA987B}"/>
                </c:ext>
                <c:ext xmlns:c15="http://schemas.microsoft.com/office/drawing/2012/chart" uri="{CE6537A1-D6FC-4f65-9D91-7224C49458BB}">
                  <c15:layout>
                    <c:manualLayout>
                      <c:w val="0.31165491415986452"/>
                      <c:h val="0.1525809462905205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6.99879594275101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Субсидии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32-4D20-BCD4-2A22D9BA987B}"/>
                </c:ext>
                <c:ext xmlns:c15="http://schemas.microsoft.com/office/drawing/2012/chart" uri="{CE6537A1-D6FC-4f65-9D91-7224C49458BB}">
                  <c15:layout>
                    <c:manualLayout>
                      <c:w val="0.26159456781669066"/>
                      <c:h val="0.1901986523914496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3419528977654591"/>
                  <c:y val="-2.1659386773789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6567726536760026"/>
                      <c:h val="0.160635416727576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77.900000000000006</c:v>
                </c:pt>
                <c:pt idx="1">
                  <c:v>241.8</c:v>
                </c:pt>
                <c:pt idx="2">
                  <c:v>129.6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32-4D20-BCD4-2A22D9BA987B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2023 </a:t>
            </a:r>
            <a:r>
              <a:rPr lang="ru-RU" dirty="0"/>
              <a:t>года</a:t>
            </a:r>
          </a:p>
        </c:rich>
      </c:tx>
      <c:layout>
        <c:manualLayout>
          <c:xMode val="edge"/>
          <c:yMode val="edge"/>
          <c:x val="0.18456047256519714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2020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42-4FE6-AA7F-A28B6C004BE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42-4FE6-AA7F-A28B6C004BE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42-4FE6-AA7F-A28B6C004BE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42-4FE6-AA7F-A28B6C004BEF}"/>
              </c:ext>
            </c:extLst>
          </c:dPt>
          <c:dLbls>
            <c:dLbl>
              <c:idx val="0"/>
              <c:layout>
                <c:manualLayout>
                  <c:x val="7.0676704471631324E-2"/>
                  <c:y val="3.12500000000002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6378260020846448"/>
                      <c:h val="0.21231249999999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005070734303682E-2"/>
                  <c:y val="7.8355314960629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6085912437525086"/>
                      <c:h val="0.212312499999999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5110204327579422"/>
                  <c:y val="-8.8914616141732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8424685392771801"/>
                      <c:h val="0.11856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6156462841228556"/>
                  <c:y val="2.18751230314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5714769921986067"/>
                      <c:h val="0.162234498031496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Инные межбюджетные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53.2</c:v>
                </c:pt>
                <c:pt idx="1">
                  <c:v>256.8</c:v>
                </c:pt>
                <c:pt idx="2">
                  <c:v>77.5</c:v>
                </c:pt>
                <c:pt idx="3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42-4FE6-AA7F-A28B6C004BEF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2024 </a:t>
            </a:r>
            <a:r>
              <a:rPr lang="ru-RU" dirty="0"/>
              <a:t>года</a:t>
            </a:r>
          </a:p>
        </c:rich>
      </c:tx>
      <c:layout>
        <c:manualLayout>
          <c:xMode val="edge"/>
          <c:yMode val="edge"/>
          <c:x val="0.22940012315015848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2021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21-4F91-884A-3DF6751A070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21-4F91-884A-3DF6751A070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21-4F91-884A-3DF6751A070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21-4F91-884A-3DF6751A070C}"/>
              </c:ext>
            </c:extLst>
          </c:dPt>
          <c:dLbls>
            <c:dLbl>
              <c:idx val="0"/>
              <c:layout>
                <c:manualLayout>
                  <c:x val="7.3666014510629013E-2"/>
                  <c:y val="3.750000000000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6378260020846448"/>
                      <c:h val="0.21231249999999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005070734303682E-2"/>
                  <c:y val="7.8355314960629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6085912437525086"/>
                      <c:h val="0.212312499999999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2668611208923987E-2"/>
                  <c:y val="-1.5476993110236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8424685392771801"/>
                      <c:h val="0.165437499999999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30192031393875657"/>
                  <c:y val="3.12499999999996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52.6</c:v>
                </c:pt>
                <c:pt idx="1">
                  <c:v>276.10000000000002</c:v>
                </c:pt>
                <c:pt idx="2">
                  <c:v>111.9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21-4F91-884A-3DF6751A070C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работников общего образования</a:t>
            </a:r>
          </a:p>
        </c:rich>
      </c:tx>
      <c:layout>
        <c:manualLayout>
          <c:xMode val="edge"/>
          <c:yMode val="edge"/>
          <c:x val="0.20901180857675591"/>
          <c:y val="1.2597806592918247E-2"/>
        </c:manualLayout>
      </c:layout>
      <c:spPr>
        <a:noFill/>
        <a:ln>
          <a:noFill/>
        </a:ln>
      </c:spPr>
    </c:title>
    <c:plotArea>
      <c:layout>
        <c:manualLayout>
          <c:layoutTarget val="inner"/>
          <c:xMode val="edge"/>
          <c:yMode val="edge"/>
          <c:x val="0.14257688190967407"/>
          <c:y val="0.22790545017300357"/>
          <c:w val="0.69176693700747804"/>
          <c:h val="0.602067280557532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5276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1F-4EFC-B8FC-0145A3006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27140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1F-4EFC-B8FC-0145A3006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29009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1F-4EFC-B8FC-0145A3006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32046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7.4580484773151172E-3"/>
                  <c:y val="1.25978065929182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32110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24809</c:v>
                </c:pt>
                <c:pt idx="1">
                  <c:v>24574</c:v>
                </c:pt>
                <c:pt idx="2">
                  <c:v>24843</c:v>
                </c:pt>
                <c:pt idx="3">
                  <c:v>25276</c:v>
                </c:pt>
                <c:pt idx="4">
                  <c:v>27140</c:v>
                </c:pt>
                <c:pt idx="5">
                  <c:v>29009</c:v>
                </c:pt>
                <c:pt idx="6">
                  <c:v>32046</c:v>
                </c:pt>
                <c:pt idx="7">
                  <c:v>32110</c:v>
                </c:pt>
                <c:pt idx="8">
                  <c:v>33890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1F-4EFC-B8FC-0145A30069C3}"/>
            </c:ext>
          </c:extLst>
        </c:ser>
        <c:axId val="140891264"/>
        <c:axId val="140892800"/>
      </c:barChart>
      <c:catAx>
        <c:axId val="140891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892800"/>
        <c:crosses val="autoZero"/>
        <c:auto val="1"/>
        <c:lblAlgn val="ctr"/>
        <c:lblOffset val="100"/>
      </c:catAx>
      <c:valAx>
        <c:axId val="140892800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891264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137683498945761"/>
          <c:y val="0.50071476433174056"/>
          <c:w val="8.0093328869172267E-2"/>
          <c:h val="0.1621059961591568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работников дошкольного образования</a:t>
            </a:r>
          </a:p>
        </c:rich>
      </c:tx>
      <c:layout>
        <c:manualLayout>
          <c:xMode val="edge"/>
          <c:yMode val="edge"/>
          <c:x val="0.12498790182006005"/>
          <c:y val="0"/>
        </c:manualLayout>
      </c:layout>
    </c:title>
    <c:plotArea>
      <c:layout>
        <c:manualLayout>
          <c:layoutTarget val="inner"/>
          <c:xMode val="edge"/>
          <c:yMode val="edge"/>
          <c:x val="0.14257688190967407"/>
          <c:y val="0.22790545017300368"/>
          <c:w val="0.69176693700747804"/>
          <c:h val="0.602067280557532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3262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7C0-4FA6-A804-484AD90E3A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26271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C0-4FA6-A804-484AD90E3A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27952</a:t>
                    </a:r>
                  </a:p>
                  <a:p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7C0-4FA6-A804-484AD90E3A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30800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C0-4FA6-A804-484AD90E3A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645121193287924E-2"/>
                  <c:y val="2.432679893804902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20310</c:v>
                </c:pt>
                <c:pt idx="1">
                  <c:v>20951</c:v>
                </c:pt>
                <c:pt idx="2">
                  <c:v>20972</c:v>
                </c:pt>
                <c:pt idx="3">
                  <c:v>21885</c:v>
                </c:pt>
                <c:pt idx="4">
                  <c:v>23262</c:v>
                </c:pt>
                <c:pt idx="5">
                  <c:v>26271</c:v>
                </c:pt>
                <c:pt idx="6">
                  <c:v>28000</c:v>
                </c:pt>
                <c:pt idx="7">
                  <c:v>28390</c:v>
                </c:pt>
                <c:pt idx="8">
                  <c:v>32187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C0-4FA6-A804-484AD90E3AA3}"/>
            </c:ext>
          </c:extLst>
        </c:ser>
        <c:axId val="141026816"/>
        <c:axId val="141028352"/>
      </c:barChart>
      <c:catAx>
        <c:axId val="141026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028352"/>
        <c:crosses val="autoZero"/>
        <c:auto val="1"/>
        <c:lblAlgn val="ctr"/>
        <c:lblOffset val="100"/>
      </c:catAx>
      <c:valAx>
        <c:axId val="141028352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026816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582"/>
          <c:y val="0.44282970294967716"/>
          <c:w val="7.9381343520165459E-2"/>
          <c:h val="0.1418427466392624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Заработная плата работников дополнительного образования</a:t>
            </a:r>
          </a:p>
        </c:rich>
      </c:tx>
      <c:layout>
        <c:manualLayout>
          <c:xMode val="edge"/>
          <c:yMode val="edge"/>
          <c:x val="0.11624338673980221"/>
          <c:y val="0"/>
        </c:manualLayout>
      </c:layout>
    </c:title>
    <c:plotArea>
      <c:layout>
        <c:manualLayout>
          <c:layoutTarget val="inner"/>
          <c:xMode val="edge"/>
          <c:yMode val="edge"/>
          <c:x val="0.14257688190967407"/>
          <c:y val="0.22790545017300376"/>
          <c:w val="0.69176693700747804"/>
          <c:h val="0.602067280557532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dLblPos val="outEnd"/>
              <c:showVal val="1"/>
            </c:dLbl>
            <c:dLbl>
              <c:idx val="2"/>
              <c:dLblPos val="outEnd"/>
              <c:showVal val="1"/>
            </c:dLbl>
            <c:dLbl>
              <c:idx val="3"/>
              <c:dLblPos val="outEnd"/>
              <c:showVal val="1"/>
            </c:dLbl>
            <c:dLbl>
              <c:idx val="4"/>
              <c:dLblPos val="outEnd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29500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32041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81-43CF-85A4-A6DC14A52B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34925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81-43CF-85A4-A6DC14A52B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1886942946214615E-2"/>
                  <c:y val="8.3473975425902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37829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20243</c:v>
                </c:pt>
                <c:pt idx="1">
                  <c:v>20580</c:v>
                </c:pt>
                <c:pt idx="2">
                  <c:v>20608</c:v>
                </c:pt>
                <c:pt idx="3">
                  <c:v>24582</c:v>
                </c:pt>
                <c:pt idx="4">
                  <c:v>27286</c:v>
                </c:pt>
                <c:pt idx="5">
                  <c:v>29500</c:v>
                </c:pt>
                <c:pt idx="6">
                  <c:v>32041</c:v>
                </c:pt>
                <c:pt idx="7">
                  <c:v>34924.800000000003</c:v>
                </c:pt>
                <c:pt idx="8">
                  <c:v>37829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81-43CF-85A4-A6DC14A52B7C}"/>
            </c:ext>
          </c:extLst>
        </c:ser>
        <c:axId val="141137792"/>
        <c:axId val="141139328"/>
      </c:barChart>
      <c:catAx>
        <c:axId val="141137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139328"/>
        <c:crosses val="autoZero"/>
        <c:auto val="1"/>
        <c:lblAlgn val="ctr"/>
        <c:lblOffset val="100"/>
      </c:catAx>
      <c:valAx>
        <c:axId val="141139328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137792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604"/>
          <c:y val="0.44282970294967738"/>
          <c:w val="6.2546628861015599E-2"/>
          <c:h val="0.1464329476596364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57688190967407"/>
          <c:y val="0.22790545017300382"/>
          <c:w val="0.69176693700747804"/>
          <c:h val="0.602067280557532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dLbls>
            <c:dLbl>
              <c:idx val="3"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20336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D4-4DFB-95E5-1622AA2231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24718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D4-4DFB-95E5-1622AA2231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26206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D4-4DFB-95E5-1622AA2231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27668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0D4-4DFB-95E5-1622AA2231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28413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D4-4DFB-95E5-1622AA2231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6834446047233292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15182</c:v>
                </c:pt>
                <c:pt idx="1">
                  <c:v>14354</c:v>
                </c:pt>
                <c:pt idx="2">
                  <c:v>14536</c:v>
                </c:pt>
                <c:pt idx="3">
                  <c:v>19700</c:v>
                </c:pt>
                <c:pt idx="4">
                  <c:v>24487</c:v>
                </c:pt>
                <c:pt idx="5">
                  <c:v>26206</c:v>
                </c:pt>
                <c:pt idx="6">
                  <c:v>27668</c:v>
                </c:pt>
                <c:pt idx="7">
                  <c:v>28413</c:v>
                </c:pt>
                <c:pt idx="8">
                  <c:v>30569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D4-4DFB-95E5-1622AA223148}"/>
            </c:ext>
          </c:extLst>
        </c:ser>
        <c:axId val="140858496"/>
        <c:axId val="140860032"/>
      </c:barChart>
      <c:catAx>
        <c:axId val="140858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860032"/>
        <c:crosses val="autoZero"/>
        <c:auto val="1"/>
        <c:lblAlgn val="ctr"/>
        <c:lblOffset val="100"/>
      </c:catAx>
      <c:valAx>
        <c:axId val="140860032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858496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627"/>
          <c:y val="0.44282970294967755"/>
          <c:w val="7.9381343520165459E-2"/>
          <c:h val="0.1418427466392624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0.28846</cdr:y>
    </cdr:from>
    <cdr:to>
      <cdr:x>0.41933</cdr:x>
      <cdr:y>0.53267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080120"/>
          <a:ext cx="10800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0.36893</cdr:x>
      <cdr:y>0.28846</cdr:y>
    </cdr:from>
    <cdr:to>
      <cdr:x>0.61084</cdr:x>
      <cdr:y>0.53267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080120"/>
          <a:ext cx="179420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30,1%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0.57282</cdr:x>
      <cdr:y>0.51923</cdr:y>
    </cdr:from>
    <cdr:to>
      <cdr:x>0.81473</cdr:x>
      <cdr:y>0.76343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944216"/>
          <a:ext cx="179420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69,9%</a:t>
          </a:r>
          <a:endParaRPr lang="ru-RU" sz="24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0.54545</cdr:x>
      <cdr:y>0.67308</cdr:y>
    </cdr:from>
    <cdr:to>
      <cdr:x>1</cdr:x>
      <cdr:y>0.98077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4456" y="2520280"/>
          <a:ext cx="3371283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доходы </a:t>
          </a:r>
        </a:p>
        <a:p xmlns:a="http://schemas.openxmlformats.org/drawingml/2006/main">
          <a:r>
            <a: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физических лиц</a:t>
          </a:r>
        </a:p>
      </cdr:txBody>
    </cdr:sp>
  </cdr:relSizeAnchor>
  <cdr:relSizeAnchor xmlns:cdr="http://schemas.openxmlformats.org/drawingml/2006/chartDrawing">
    <cdr:from>
      <cdr:x>0</cdr:x>
      <cdr:y>0.40385</cdr:y>
    </cdr:from>
    <cdr:to>
      <cdr:x>0.45455</cdr:x>
      <cdr:y>0.53846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0" y="1512168"/>
          <a:ext cx="337128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Остальные налоговые </a:t>
          </a:r>
        </a:p>
        <a:p xmlns:a="http://schemas.openxmlformats.org/drawingml/2006/main">
          <a:r>
            <a: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 неналоговые доходы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26D9-5002-4A5F-A4E8-DBA2827965C9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1174-FBF2-4F7E-AAB9-ABEF34B12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B8A2E-01E7-41B5-B85A-3B88278584B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33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18851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35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633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3514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2928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635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456F-4301-41CF-9A42-8B70E48B9A42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4145282" y="6377940"/>
            <a:ext cx="3901439" cy="2635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635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65DB-9BDC-4321-AA8A-A9399531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12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/>
            <a:fld id="{81D60167-4931-47E6-BA6A-407CBD079E47}" type="slidenum">
              <a:rPr lang="ru-RU" smtClean="0">
                <a:solidFill>
                  <a:srgbClr val="888888"/>
                </a:solidFill>
                <a:latin typeface="Calibri"/>
                <a:cs typeface="Calibri"/>
              </a:rPr>
              <a:pPr marL="102870"/>
              <a:t>‹#›</a:t>
            </a:fld>
            <a:endParaRPr lang="ru-RU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90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9418A-DBFD-4291-A8DB-81ACBB3278C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/>
            <a:fld id="{81D60167-4931-47E6-BA6A-407CBD079E47}" type="slidenum">
              <a:rPr lang="ru-RU" sz="1200" smtClean="0">
                <a:solidFill>
                  <a:srgbClr val="888888"/>
                </a:solidFill>
                <a:latin typeface="Calibri"/>
                <a:cs typeface="Calibri"/>
              </a:rPr>
              <a:pPr marL="102870"/>
              <a:t>‹#›</a:t>
            </a:fld>
            <a:endParaRPr lang="ru-RU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676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3514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2928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635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456F-4301-41CF-9A42-8B70E48B9A42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4145282" y="6377940"/>
            <a:ext cx="3901439" cy="2635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635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65DB-9BDC-4321-AA8A-A9399531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72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33846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50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903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95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7126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39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36543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="" xmlns:p14="http://schemas.microsoft.com/office/powerpoint/2010/main" val="30226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3B08C4-606D-4FC2-A6ED-0E45B80E5CA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jpe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9.png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58" y="447985"/>
            <a:ext cx="1046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Хохольского муниципального района на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9038" y="4786489"/>
            <a:ext cx="5189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отдел администрации Хохольского муниципального района</a:t>
            </a:r>
          </a:p>
        </p:txBody>
      </p:sp>
      <p:pic>
        <p:nvPicPr>
          <p:cNvPr id="6" name="Рисунок 5" descr="Хохольски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304" y="3015339"/>
            <a:ext cx="4292004" cy="3542301"/>
          </a:xfrm>
          <a:prstGeom prst="rect">
            <a:avLst/>
          </a:prstGeom>
          <a:ln w="38100">
            <a:solidFill>
              <a:srgbClr val="00B0F0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223161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73757" y="208519"/>
            <a:ext cx="9123990" cy="6420881"/>
            <a:chOff x="1403648" y="179550"/>
            <a:chExt cx="8058651" cy="5872670"/>
          </a:xfrm>
        </p:grpSpPr>
        <p:pic>
          <p:nvPicPr>
            <p:cNvPr id="5" name="Рисунок 4" descr="2013-img_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48" y="908720"/>
              <a:ext cx="7128792" cy="5143500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658111" y="179550"/>
              <a:ext cx="7804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Понятие и этапы бюджетного процесса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618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863732" y="2874322"/>
            <a:ext cx="1188132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 rot="3309488">
            <a:off x="3237728" y="3987238"/>
            <a:ext cx="4582055" cy="1260655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 rot="10255841">
            <a:off x="4026919" y="1780965"/>
            <a:ext cx="4518624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17680318">
            <a:off x="5386154" y="3604730"/>
            <a:ext cx="4606763" cy="1599288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Круговая стрелка 5"/>
          <p:cNvSpPr/>
          <p:nvPr/>
        </p:nvSpPr>
        <p:spPr>
          <a:xfrm rot="11234738">
            <a:off x="4750460" y="1606993"/>
            <a:ext cx="3107949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31512802"/>
              </p:ext>
            </p:extLst>
          </p:nvPr>
        </p:nvGraphicFramePr>
        <p:xfrm>
          <a:off x="5161654" y="2370266"/>
          <a:ext cx="25922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0533" y="306327"/>
            <a:ext cx="4779337" cy="56356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lIns="81217" tIns="40609" rIns="81217" bIns="40609"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128025">
            <a:off x="5531226" y="3405588"/>
            <a:ext cx="1548226" cy="1036847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10" name="TextBox 9"/>
          <p:cNvSpPr txBox="1"/>
          <p:nvPr/>
        </p:nvSpPr>
        <p:spPr>
          <a:xfrm rot="21016394">
            <a:off x="5943052" y="2727055"/>
            <a:ext cx="879090" cy="878130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11" name="TextBox 10"/>
          <p:cNvSpPr txBox="1"/>
          <p:nvPr/>
        </p:nvSpPr>
        <p:spPr>
          <a:xfrm rot="17570003">
            <a:off x="6229172" y="3522087"/>
            <a:ext cx="1259219" cy="657885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473683" y="623760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87799" y="430878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884320" y="5451790"/>
            <a:ext cx="1458162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образования в Совет депутатов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348535" y="488028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 депутатов 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973486" y="373727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 Советом депутатов 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973486" y="2951460"/>
            <a:ext cx="1458162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образования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3379456" y="201022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595480" y="143416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7645930" y="121813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8117022" y="252283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8212612" y="309433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8212612" y="3665840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Совет депутатов</a:t>
            </a: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8212612" y="4237344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Советом депутатов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7956286" y="480884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4081534" y="1002115"/>
            <a:ext cx="1458162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71744" y="3378380"/>
            <a:ext cx="972108" cy="728342"/>
          </a:xfrm>
          <a:prstGeom prst="rect">
            <a:avLst/>
          </a:prstGeom>
          <a:noFill/>
        </p:spPr>
        <p:txBody>
          <a:bodyPr wrap="square" lIns="81217" tIns="40609" rIns="81217" bIns="4060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1954" y="1218138"/>
            <a:ext cx="1188132" cy="451343"/>
          </a:xfrm>
          <a:prstGeom prst="rect">
            <a:avLst/>
          </a:prstGeom>
          <a:noFill/>
        </p:spPr>
        <p:txBody>
          <a:bodyPr wrap="square" lIns="81217" tIns="40609" rIns="81217" bIns="406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Круговая стрелка 28"/>
          <p:cNvSpPr/>
          <p:nvPr/>
        </p:nvSpPr>
        <p:spPr>
          <a:xfrm rot="18853849">
            <a:off x="3844219" y="1730429"/>
            <a:ext cx="4143932" cy="3096649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Круговая стрелка 29"/>
          <p:cNvSpPr/>
          <p:nvPr/>
        </p:nvSpPr>
        <p:spPr>
          <a:xfrm rot="3747480">
            <a:off x="4479021" y="2173529"/>
            <a:ext cx="4143932" cy="3096649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17738" y="4962554"/>
            <a:ext cx="324036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77678" y="2514282"/>
            <a:ext cx="324036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Овал 32"/>
          <p:cNvSpPr/>
          <p:nvPr/>
        </p:nvSpPr>
        <p:spPr>
          <a:xfrm>
            <a:off x="7483913" y="3090346"/>
            <a:ext cx="324036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Пятиугольник 33"/>
          <p:cNvSpPr/>
          <p:nvPr/>
        </p:nvSpPr>
        <p:spPr>
          <a:xfrm flipH="1">
            <a:off x="7688393" y="538035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Советом депутатов</a:t>
            </a:r>
          </a:p>
        </p:txBody>
      </p:sp>
      <p:sp>
        <p:nvSpPr>
          <p:cNvPr id="35" name="Пятиугольник 34"/>
          <p:cNvSpPr/>
          <p:nvPr/>
        </p:nvSpPr>
        <p:spPr>
          <a:xfrm flipH="1">
            <a:off x="7313344" y="5951856"/>
            <a:ext cx="1446620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муниципального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75097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48991" y="151317"/>
            <a:ext cx="8006365" cy="5796329"/>
            <a:chOff x="1115616" y="260648"/>
            <a:chExt cx="7776864" cy="6336704"/>
          </a:xfrm>
        </p:grpSpPr>
        <p:sp>
          <p:nvSpPr>
            <p:cNvPr id="3" name="TextBox 2"/>
            <p:cNvSpPr txBox="1"/>
            <p:nvPr/>
          </p:nvSpPr>
          <p:spPr>
            <a:xfrm>
              <a:off x="1187624" y="260648"/>
              <a:ext cx="7652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Источники доходов районного бюджета</a:t>
              </a:r>
            </a:p>
          </p:txBody>
        </p:sp>
        <p:pic>
          <p:nvPicPr>
            <p:cNvPr id="4" name="Рисунок 3" descr="image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1171856"/>
              <a:ext cx="7776864" cy="5425496"/>
            </a:xfrm>
            <a:prstGeom prst="rect">
              <a:avLst/>
            </a:prstGeom>
            <a:ln w="254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68946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06230" y="324302"/>
            <a:ext cx="9034317" cy="5849921"/>
            <a:chOff x="1259632" y="16190"/>
            <a:chExt cx="7884368" cy="6435075"/>
          </a:xfrm>
        </p:grpSpPr>
        <p:sp>
          <p:nvSpPr>
            <p:cNvPr id="3" name="object 2"/>
            <p:cNvSpPr/>
            <p:nvPr/>
          </p:nvSpPr>
          <p:spPr>
            <a:xfrm>
              <a:off x="1259632" y="1430780"/>
              <a:ext cx="7884368" cy="4875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42320" y="116632"/>
              <a:ext cx="7518991" cy="6334633"/>
              <a:chOff x="201612" y="130175"/>
              <a:chExt cx="8793035" cy="6334633"/>
            </a:xfrm>
          </p:grpSpPr>
          <p:sp>
            <p:nvSpPr>
              <p:cNvPr id="6" name="object 3"/>
              <p:cNvSpPr/>
              <p:nvPr/>
            </p:nvSpPr>
            <p:spPr>
              <a:xfrm>
                <a:off x="201612" y="415925"/>
                <a:ext cx="2525712" cy="12399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" name="object 4"/>
              <p:cNvSpPr/>
              <p:nvPr/>
            </p:nvSpPr>
            <p:spPr>
              <a:xfrm>
                <a:off x="347472" y="1627632"/>
                <a:ext cx="521208" cy="51663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" name="object 5"/>
              <p:cNvSpPr/>
              <p:nvPr/>
            </p:nvSpPr>
            <p:spPr>
              <a:xfrm>
                <a:off x="6858000" y="3286125"/>
                <a:ext cx="1143000" cy="11430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6858000" y="3286125"/>
                <a:ext cx="1143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1143000">
                    <a:moveTo>
                      <a:pt x="0" y="571500"/>
                    </a:moveTo>
                    <a:lnTo>
                      <a:pt x="1894" y="524632"/>
                    </a:lnTo>
                    <a:lnTo>
                      <a:pt x="7480" y="478808"/>
                    </a:lnTo>
                    <a:lnTo>
                      <a:pt x="16611" y="434173"/>
                    </a:lnTo>
                    <a:lnTo>
                      <a:pt x="29138" y="390875"/>
                    </a:lnTo>
                    <a:lnTo>
                      <a:pt x="44916" y="349061"/>
                    </a:lnTo>
                    <a:lnTo>
                      <a:pt x="63796" y="308878"/>
                    </a:lnTo>
                    <a:lnTo>
                      <a:pt x="85632" y="270474"/>
                    </a:lnTo>
                    <a:lnTo>
                      <a:pt x="110276" y="233994"/>
                    </a:lnTo>
                    <a:lnTo>
                      <a:pt x="137582" y="199588"/>
                    </a:lnTo>
                    <a:lnTo>
                      <a:pt x="167401" y="167401"/>
                    </a:lnTo>
                    <a:lnTo>
                      <a:pt x="199588" y="137582"/>
                    </a:lnTo>
                    <a:lnTo>
                      <a:pt x="233994" y="110276"/>
                    </a:lnTo>
                    <a:lnTo>
                      <a:pt x="270474" y="85632"/>
                    </a:lnTo>
                    <a:lnTo>
                      <a:pt x="308878" y="63796"/>
                    </a:lnTo>
                    <a:lnTo>
                      <a:pt x="349061" y="44916"/>
                    </a:lnTo>
                    <a:lnTo>
                      <a:pt x="390875" y="29138"/>
                    </a:lnTo>
                    <a:lnTo>
                      <a:pt x="434173" y="16611"/>
                    </a:lnTo>
                    <a:lnTo>
                      <a:pt x="478808" y="7480"/>
                    </a:lnTo>
                    <a:lnTo>
                      <a:pt x="524632" y="1894"/>
                    </a:lnTo>
                    <a:lnTo>
                      <a:pt x="571500" y="0"/>
                    </a:lnTo>
                    <a:lnTo>
                      <a:pt x="618367" y="1894"/>
                    </a:lnTo>
                    <a:lnTo>
                      <a:pt x="664191" y="7480"/>
                    </a:lnTo>
                    <a:lnTo>
                      <a:pt x="708826" y="16611"/>
                    </a:lnTo>
                    <a:lnTo>
                      <a:pt x="752124" y="29138"/>
                    </a:lnTo>
                    <a:lnTo>
                      <a:pt x="793938" y="44916"/>
                    </a:lnTo>
                    <a:lnTo>
                      <a:pt x="834121" y="63796"/>
                    </a:lnTo>
                    <a:lnTo>
                      <a:pt x="872525" y="85632"/>
                    </a:lnTo>
                    <a:lnTo>
                      <a:pt x="909005" y="110276"/>
                    </a:lnTo>
                    <a:lnTo>
                      <a:pt x="943411" y="137582"/>
                    </a:lnTo>
                    <a:lnTo>
                      <a:pt x="975598" y="167401"/>
                    </a:lnTo>
                    <a:lnTo>
                      <a:pt x="1005417" y="199588"/>
                    </a:lnTo>
                    <a:lnTo>
                      <a:pt x="1032723" y="233994"/>
                    </a:lnTo>
                    <a:lnTo>
                      <a:pt x="1057367" y="270474"/>
                    </a:lnTo>
                    <a:lnTo>
                      <a:pt x="1079203" y="308878"/>
                    </a:lnTo>
                    <a:lnTo>
                      <a:pt x="1098083" y="349061"/>
                    </a:lnTo>
                    <a:lnTo>
                      <a:pt x="1113861" y="390875"/>
                    </a:lnTo>
                    <a:lnTo>
                      <a:pt x="1126388" y="434173"/>
                    </a:lnTo>
                    <a:lnTo>
                      <a:pt x="1135519" y="478808"/>
                    </a:lnTo>
                    <a:lnTo>
                      <a:pt x="1141105" y="524632"/>
                    </a:lnTo>
                    <a:lnTo>
                      <a:pt x="1143000" y="571500"/>
                    </a:lnTo>
                    <a:lnTo>
                      <a:pt x="1141105" y="618367"/>
                    </a:lnTo>
                    <a:lnTo>
                      <a:pt x="1135519" y="664191"/>
                    </a:lnTo>
                    <a:lnTo>
                      <a:pt x="1126388" y="708826"/>
                    </a:lnTo>
                    <a:lnTo>
                      <a:pt x="1113861" y="752124"/>
                    </a:lnTo>
                    <a:lnTo>
                      <a:pt x="1098083" y="793938"/>
                    </a:lnTo>
                    <a:lnTo>
                      <a:pt x="1079203" y="834121"/>
                    </a:lnTo>
                    <a:lnTo>
                      <a:pt x="1057367" y="872525"/>
                    </a:lnTo>
                    <a:lnTo>
                      <a:pt x="1032723" y="909005"/>
                    </a:lnTo>
                    <a:lnTo>
                      <a:pt x="1005417" y="943411"/>
                    </a:lnTo>
                    <a:lnTo>
                      <a:pt x="975598" y="975598"/>
                    </a:lnTo>
                    <a:lnTo>
                      <a:pt x="943411" y="1005417"/>
                    </a:lnTo>
                    <a:lnTo>
                      <a:pt x="909005" y="1032723"/>
                    </a:lnTo>
                    <a:lnTo>
                      <a:pt x="872525" y="1057367"/>
                    </a:lnTo>
                    <a:lnTo>
                      <a:pt x="834121" y="1079203"/>
                    </a:lnTo>
                    <a:lnTo>
                      <a:pt x="793938" y="1098083"/>
                    </a:lnTo>
                    <a:lnTo>
                      <a:pt x="752124" y="1113861"/>
                    </a:lnTo>
                    <a:lnTo>
                      <a:pt x="708826" y="1126388"/>
                    </a:lnTo>
                    <a:lnTo>
                      <a:pt x="664191" y="1135519"/>
                    </a:lnTo>
                    <a:lnTo>
                      <a:pt x="618367" y="1141105"/>
                    </a:lnTo>
                    <a:lnTo>
                      <a:pt x="571500" y="1143000"/>
                    </a:lnTo>
                    <a:lnTo>
                      <a:pt x="524632" y="1141105"/>
                    </a:lnTo>
                    <a:lnTo>
                      <a:pt x="478808" y="1135519"/>
                    </a:lnTo>
                    <a:lnTo>
                      <a:pt x="434173" y="1126388"/>
                    </a:lnTo>
                    <a:lnTo>
                      <a:pt x="390875" y="1113861"/>
                    </a:lnTo>
                    <a:lnTo>
                      <a:pt x="349061" y="1098083"/>
                    </a:lnTo>
                    <a:lnTo>
                      <a:pt x="308878" y="1079203"/>
                    </a:lnTo>
                    <a:lnTo>
                      <a:pt x="270474" y="1057367"/>
                    </a:lnTo>
                    <a:lnTo>
                      <a:pt x="233994" y="1032723"/>
                    </a:lnTo>
                    <a:lnTo>
                      <a:pt x="199588" y="1005417"/>
                    </a:lnTo>
                    <a:lnTo>
                      <a:pt x="167401" y="975598"/>
                    </a:lnTo>
                    <a:lnTo>
                      <a:pt x="137582" y="943411"/>
                    </a:lnTo>
                    <a:lnTo>
                      <a:pt x="110276" y="909005"/>
                    </a:lnTo>
                    <a:lnTo>
                      <a:pt x="85632" y="872525"/>
                    </a:lnTo>
                    <a:lnTo>
                      <a:pt x="63796" y="834121"/>
                    </a:lnTo>
                    <a:lnTo>
                      <a:pt x="44916" y="793938"/>
                    </a:lnTo>
                    <a:lnTo>
                      <a:pt x="29138" y="752124"/>
                    </a:lnTo>
                    <a:lnTo>
                      <a:pt x="16611" y="708826"/>
                    </a:lnTo>
                    <a:lnTo>
                      <a:pt x="7480" y="664191"/>
                    </a:lnTo>
                    <a:lnTo>
                      <a:pt x="1894" y="618367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845819" y="1842516"/>
                <a:ext cx="521207" cy="52120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1490472" y="1700783"/>
                <a:ext cx="516635" cy="51663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2" name="object 9"/>
              <p:cNvSpPr/>
              <p:nvPr/>
            </p:nvSpPr>
            <p:spPr>
              <a:xfrm>
                <a:off x="6416675" y="130175"/>
                <a:ext cx="2525776" cy="123990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3" name="object 10"/>
              <p:cNvSpPr/>
              <p:nvPr/>
            </p:nvSpPr>
            <p:spPr>
              <a:xfrm>
                <a:off x="6560819" y="1344167"/>
                <a:ext cx="521207" cy="51663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4" name="object 11"/>
              <p:cNvSpPr/>
              <p:nvPr/>
            </p:nvSpPr>
            <p:spPr>
              <a:xfrm>
                <a:off x="7205471" y="1485900"/>
                <a:ext cx="521207" cy="521208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7850123" y="1344167"/>
                <a:ext cx="512064" cy="516636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3163823" y="5568696"/>
                <a:ext cx="2729483" cy="896112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655231" y="610488"/>
                <a:ext cx="1601685" cy="18516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8" name="object 15"/>
              <p:cNvSpPr/>
              <p:nvPr/>
            </p:nvSpPr>
            <p:spPr>
              <a:xfrm>
                <a:off x="1746123" y="7369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4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6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1" y="22606"/>
                    </a:lnTo>
                    <a:lnTo>
                      <a:pt x="56641" y="16637"/>
                    </a:lnTo>
                    <a:lnTo>
                      <a:pt x="56641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9" name="object 16"/>
              <p:cNvSpPr/>
              <p:nvPr/>
            </p:nvSpPr>
            <p:spPr>
              <a:xfrm>
                <a:off x="1589532" y="736726"/>
                <a:ext cx="565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33654">
                    <a:moveTo>
                      <a:pt x="0" y="0"/>
                    </a:moveTo>
                    <a:lnTo>
                      <a:pt x="0" y="33527"/>
                    </a:lnTo>
                    <a:lnTo>
                      <a:pt x="27559" y="33527"/>
                    </a:lnTo>
                    <a:lnTo>
                      <a:pt x="37592" y="33527"/>
                    </a:lnTo>
                    <a:lnTo>
                      <a:pt x="44831" y="32385"/>
                    </a:lnTo>
                    <a:lnTo>
                      <a:pt x="49403" y="29972"/>
                    </a:lnTo>
                    <a:lnTo>
                      <a:pt x="53975" y="27559"/>
                    </a:lnTo>
                    <a:lnTo>
                      <a:pt x="56261" y="23240"/>
                    </a:lnTo>
                    <a:lnTo>
                      <a:pt x="56261" y="17018"/>
                    </a:lnTo>
                    <a:lnTo>
                      <a:pt x="56261" y="10540"/>
                    </a:lnTo>
                    <a:lnTo>
                      <a:pt x="53593" y="6096"/>
                    </a:lnTo>
                    <a:lnTo>
                      <a:pt x="48387" y="3683"/>
                    </a:lnTo>
                    <a:lnTo>
                      <a:pt x="39382" y="1284"/>
                    </a:lnTo>
                    <a:lnTo>
                      <a:pt x="25293" y="112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0" name="object 17"/>
              <p:cNvSpPr/>
              <p:nvPr/>
            </p:nvSpPr>
            <p:spPr>
              <a:xfrm>
                <a:off x="864984" y="729233"/>
                <a:ext cx="4762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909">
                    <a:moveTo>
                      <a:pt x="47104" y="0"/>
                    </a:moveTo>
                    <a:lnTo>
                      <a:pt x="42633" y="1524"/>
                    </a:lnTo>
                    <a:lnTo>
                      <a:pt x="35547" y="3301"/>
                    </a:lnTo>
                    <a:lnTo>
                      <a:pt x="25857" y="5333"/>
                    </a:lnTo>
                    <a:lnTo>
                      <a:pt x="16154" y="7492"/>
                    </a:lnTo>
                    <a:lnTo>
                      <a:pt x="9817" y="9525"/>
                    </a:lnTo>
                    <a:lnTo>
                      <a:pt x="6845" y="11429"/>
                    </a:lnTo>
                    <a:lnTo>
                      <a:pt x="2286" y="14731"/>
                    </a:lnTo>
                    <a:lnTo>
                      <a:pt x="0" y="18795"/>
                    </a:lnTo>
                    <a:lnTo>
                      <a:pt x="0" y="23749"/>
                    </a:lnTo>
                    <a:lnTo>
                      <a:pt x="0" y="28701"/>
                    </a:lnTo>
                    <a:lnTo>
                      <a:pt x="1828" y="32892"/>
                    </a:lnTo>
                    <a:lnTo>
                      <a:pt x="5473" y="36449"/>
                    </a:lnTo>
                    <a:lnTo>
                      <a:pt x="9118" y="40004"/>
                    </a:lnTo>
                    <a:lnTo>
                      <a:pt x="13754" y="41782"/>
                    </a:lnTo>
                    <a:lnTo>
                      <a:pt x="19392" y="41782"/>
                    </a:lnTo>
                    <a:lnTo>
                      <a:pt x="25692" y="41782"/>
                    </a:lnTo>
                    <a:lnTo>
                      <a:pt x="45732" y="24002"/>
                    </a:lnTo>
                    <a:lnTo>
                      <a:pt x="46647" y="21081"/>
                    </a:lnTo>
                    <a:lnTo>
                      <a:pt x="47104" y="15366"/>
                    </a:lnTo>
                    <a:lnTo>
                      <a:pt x="47104" y="6985"/>
                    </a:lnTo>
                    <a:lnTo>
                      <a:pt x="4710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1426680" y="6861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79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1167557" y="6861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79">
                    <a:moveTo>
                      <a:pt x="31957" y="0"/>
                    </a:moveTo>
                    <a:lnTo>
                      <a:pt x="22852" y="0"/>
                    </a:lnTo>
                    <a:lnTo>
                      <a:pt x="15181" y="3429"/>
                    </a:lnTo>
                    <a:lnTo>
                      <a:pt x="8970" y="10414"/>
                    </a:lnTo>
                    <a:lnTo>
                      <a:pt x="2972" y="20345"/>
                    </a:lnTo>
                    <a:lnTo>
                      <a:pt x="0" y="33247"/>
                    </a:lnTo>
                    <a:lnTo>
                      <a:pt x="765" y="50241"/>
                    </a:lnTo>
                    <a:lnTo>
                      <a:pt x="31782" y="81025"/>
                    </a:lnTo>
                    <a:lnTo>
                      <a:pt x="41076" y="81026"/>
                    </a:lnTo>
                    <a:lnTo>
                      <a:pt x="48709" y="77470"/>
                    </a:lnTo>
                    <a:lnTo>
                      <a:pt x="54881" y="70612"/>
                    </a:lnTo>
                    <a:lnTo>
                      <a:pt x="60809" y="60708"/>
                    </a:lnTo>
                    <a:lnTo>
                      <a:pt x="63770" y="47802"/>
                    </a:lnTo>
                    <a:lnTo>
                      <a:pt x="63026" y="30739"/>
                    </a:lnTo>
                    <a:lnTo>
                      <a:pt x="60117" y="18915"/>
                    </a:lnTo>
                    <a:lnTo>
                      <a:pt x="55123" y="10691"/>
                    </a:lnTo>
                    <a:lnTo>
                      <a:pt x="44606" y="2645"/>
                    </a:lnTo>
                    <a:lnTo>
                      <a:pt x="3207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1955038" y="6844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288" y="0"/>
                    </a:moveTo>
                    <a:lnTo>
                      <a:pt x="18668" y="0"/>
                    </a:lnTo>
                    <a:lnTo>
                      <a:pt x="12445" y="2794"/>
                    </a:lnTo>
                    <a:lnTo>
                      <a:pt x="7493" y="8382"/>
                    </a:lnTo>
                    <a:lnTo>
                      <a:pt x="2412" y="13843"/>
                    </a:lnTo>
                    <a:lnTo>
                      <a:pt x="0" y="21462"/>
                    </a:lnTo>
                    <a:lnTo>
                      <a:pt x="126" y="30987"/>
                    </a:lnTo>
                    <a:lnTo>
                      <a:pt x="52324" y="30987"/>
                    </a:lnTo>
                    <a:lnTo>
                      <a:pt x="33400" y="0"/>
                    </a:lnTo>
                    <a:lnTo>
                      <a:pt x="2628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1589532" y="683005"/>
                <a:ext cx="533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3020">
                    <a:moveTo>
                      <a:pt x="0" y="0"/>
                    </a:moveTo>
                    <a:lnTo>
                      <a:pt x="0" y="32512"/>
                    </a:lnTo>
                    <a:lnTo>
                      <a:pt x="22479" y="32512"/>
                    </a:lnTo>
                    <a:lnTo>
                      <a:pt x="33401" y="32512"/>
                    </a:lnTo>
                    <a:lnTo>
                      <a:pt x="41275" y="31115"/>
                    </a:lnTo>
                    <a:lnTo>
                      <a:pt x="46100" y="28321"/>
                    </a:lnTo>
                    <a:lnTo>
                      <a:pt x="50926" y="25654"/>
                    </a:lnTo>
                    <a:lnTo>
                      <a:pt x="53340" y="21336"/>
                    </a:lnTo>
                    <a:lnTo>
                      <a:pt x="53340" y="15494"/>
                    </a:lnTo>
                    <a:lnTo>
                      <a:pt x="53340" y="9906"/>
                    </a:lnTo>
                    <a:lnTo>
                      <a:pt x="51054" y="5969"/>
                    </a:lnTo>
                    <a:lnTo>
                      <a:pt x="46609" y="3556"/>
                    </a:lnTo>
                    <a:lnTo>
                      <a:pt x="42037" y="1270"/>
                    </a:lnTo>
                    <a:lnTo>
                      <a:pt x="34036" y="0"/>
                    </a:lnTo>
                    <a:lnTo>
                      <a:pt x="22479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2135377" y="660654"/>
                <a:ext cx="12192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132079">
                    <a:moveTo>
                      <a:pt x="0" y="0"/>
                    </a:moveTo>
                    <a:lnTo>
                      <a:pt x="33528" y="0"/>
                    </a:lnTo>
                    <a:lnTo>
                      <a:pt x="33528" y="82931"/>
                    </a:lnTo>
                    <a:lnTo>
                      <a:pt x="87122" y="0"/>
                    </a:lnTo>
                    <a:lnTo>
                      <a:pt x="121539" y="0"/>
                    </a:lnTo>
                    <a:lnTo>
                      <a:pt x="121539" y="131953"/>
                    </a:lnTo>
                    <a:lnTo>
                      <a:pt x="87884" y="131953"/>
                    </a:lnTo>
                    <a:lnTo>
                      <a:pt x="87884" y="47625"/>
                    </a:lnTo>
                    <a:lnTo>
                      <a:pt x="33528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1858517" y="660654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79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1711198" y="660654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79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1554352" y="660654"/>
                <a:ext cx="12827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8269" h="132079">
                    <a:moveTo>
                      <a:pt x="0" y="0"/>
                    </a:moveTo>
                    <a:lnTo>
                      <a:pt x="76453" y="0"/>
                    </a:lnTo>
                    <a:lnTo>
                      <a:pt x="91468" y="1071"/>
                    </a:lnTo>
                    <a:lnTo>
                      <a:pt x="103606" y="4264"/>
                    </a:lnTo>
                    <a:lnTo>
                      <a:pt x="116222" y="14577"/>
                    </a:lnTo>
                    <a:lnTo>
                      <a:pt x="122087" y="24925"/>
                    </a:lnTo>
                    <a:lnTo>
                      <a:pt x="121916" y="41556"/>
                    </a:lnTo>
                    <a:lnTo>
                      <a:pt x="118678" y="51217"/>
                    </a:lnTo>
                    <a:lnTo>
                      <a:pt x="112648" y="59182"/>
                    </a:lnTo>
                    <a:lnTo>
                      <a:pt x="107315" y="62865"/>
                    </a:lnTo>
                    <a:lnTo>
                      <a:pt x="100838" y="64643"/>
                    </a:lnTo>
                    <a:lnTo>
                      <a:pt x="109982" y="66929"/>
                    </a:lnTo>
                    <a:lnTo>
                      <a:pt x="116713" y="71120"/>
                    </a:lnTo>
                    <a:lnTo>
                      <a:pt x="121158" y="77216"/>
                    </a:lnTo>
                    <a:lnTo>
                      <a:pt x="125729" y="83312"/>
                    </a:lnTo>
                    <a:lnTo>
                      <a:pt x="127889" y="90043"/>
                    </a:lnTo>
                    <a:lnTo>
                      <a:pt x="127889" y="97282"/>
                    </a:lnTo>
                    <a:lnTo>
                      <a:pt x="95925" y="130988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1293622" y="660654"/>
                <a:ext cx="895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32079">
                    <a:moveTo>
                      <a:pt x="0" y="0"/>
                    </a:moveTo>
                    <a:lnTo>
                      <a:pt x="89027" y="0"/>
                    </a:lnTo>
                    <a:lnTo>
                      <a:pt x="89027" y="28194"/>
                    </a:lnTo>
                    <a:lnTo>
                      <a:pt x="34925" y="28194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965835" y="660654"/>
                <a:ext cx="14160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134620">
                    <a:moveTo>
                      <a:pt x="24612" y="0"/>
                    </a:moveTo>
                    <a:lnTo>
                      <a:pt x="141541" y="0"/>
                    </a:lnTo>
                    <a:lnTo>
                      <a:pt x="141541" y="131953"/>
                    </a:lnTo>
                    <a:lnTo>
                      <a:pt x="106756" y="131953"/>
                    </a:lnTo>
                    <a:lnTo>
                      <a:pt x="106756" y="28321"/>
                    </a:lnTo>
                    <a:lnTo>
                      <a:pt x="59156" y="28321"/>
                    </a:lnTo>
                    <a:lnTo>
                      <a:pt x="59156" y="87630"/>
                    </a:lnTo>
                    <a:lnTo>
                      <a:pt x="58343" y="103396"/>
                    </a:lnTo>
                    <a:lnTo>
                      <a:pt x="31356" y="134238"/>
                    </a:lnTo>
                    <a:lnTo>
                      <a:pt x="21996" y="134238"/>
                    </a:lnTo>
                    <a:lnTo>
                      <a:pt x="16446" y="134238"/>
                    </a:lnTo>
                    <a:lnTo>
                      <a:pt x="9118" y="133476"/>
                    </a:lnTo>
                    <a:lnTo>
                      <a:pt x="0" y="131953"/>
                    </a:lnTo>
                    <a:lnTo>
                      <a:pt x="0" y="106299"/>
                    </a:lnTo>
                    <a:lnTo>
                      <a:pt x="749" y="106299"/>
                    </a:lnTo>
                    <a:lnTo>
                      <a:pt x="2692" y="106299"/>
                    </a:lnTo>
                    <a:lnTo>
                      <a:pt x="5842" y="106553"/>
                    </a:lnTo>
                    <a:lnTo>
                      <a:pt x="9486" y="106807"/>
                    </a:lnTo>
                    <a:lnTo>
                      <a:pt x="12306" y="106934"/>
                    </a:lnTo>
                    <a:lnTo>
                      <a:pt x="14287" y="106934"/>
                    </a:lnTo>
                    <a:lnTo>
                      <a:pt x="19011" y="106934"/>
                    </a:lnTo>
                    <a:lnTo>
                      <a:pt x="21920" y="105283"/>
                    </a:lnTo>
                    <a:lnTo>
                      <a:pt x="22987" y="102235"/>
                    </a:lnTo>
                    <a:lnTo>
                      <a:pt x="24186" y="93748"/>
                    </a:lnTo>
                    <a:lnTo>
                      <a:pt x="24611" y="77238"/>
                    </a:lnTo>
                    <a:lnTo>
                      <a:pt x="24612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1918889" y="6577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37795">
                    <a:moveTo>
                      <a:pt x="60405" y="0"/>
                    </a:moveTo>
                    <a:lnTo>
                      <a:pt x="97805" y="11112"/>
                    </a:lnTo>
                    <a:lnTo>
                      <a:pt x="118829" y="44513"/>
                    </a:lnTo>
                    <a:lnTo>
                      <a:pt x="123026" y="69032"/>
                    </a:lnTo>
                    <a:lnTo>
                      <a:pt x="35640" y="78993"/>
                    </a:lnTo>
                    <a:lnTo>
                      <a:pt x="37911" y="92733"/>
                    </a:lnTo>
                    <a:lnTo>
                      <a:pt x="44030" y="102998"/>
                    </a:lnTo>
                    <a:lnTo>
                      <a:pt x="49483" y="108965"/>
                    </a:lnTo>
                    <a:lnTo>
                      <a:pt x="56214" y="111759"/>
                    </a:lnTo>
                    <a:lnTo>
                      <a:pt x="64215" y="111759"/>
                    </a:lnTo>
                    <a:lnTo>
                      <a:pt x="69676" y="111759"/>
                    </a:lnTo>
                    <a:lnTo>
                      <a:pt x="74248" y="110362"/>
                    </a:lnTo>
                    <a:lnTo>
                      <a:pt x="78058" y="107314"/>
                    </a:lnTo>
                    <a:lnTo>
                      <a:pt x="81741" y="104393"/>
                    </a:lnTo>
                    <a:lnTo>
                      <a:pt x="84535" y="99567"/>
                    </a:lnTo>
                    <a:lnTo>
                      <a:pt x="86440" y="92963"/>
                    </a:lnTo>
                    <a:lnTo>
                      <a:pt x="121238" y="98805"/>
                    </a:lnTo>
                    <a:lnTo>
                      <a:pt x="94759" y="129996"/>
                    </a:lnTo>
                    <a:lnTo>
                      <a:pt x="71930" y="137512"/>
                    </a:lnTo>
                    <a:lnTo>
                      <a:pt x="54869" y="136808"/>
                    </a:lnTo>
                    <a:lnTo>
                      <a:pt x="11164" y="110725"/>
                    </a:lnTo>
                    <a:lnTo>
                      <a:pt x="0" y="76022"/>
                    </a:lnTo>
                    <a:lnTo>
                      <a:pt x="678" y="59644"/>
                    </a:lnTo>
                    <a:lnTo>
                      <a:pt x="23323" y="13550"/>
                    </a:lnTo>
                    <a:lnTo>
                      <a:pt x="57141" y="73"/>
                    </a:lnTo>
                    <a:lnTo>
                      <a:pt x="60405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1390539" y="6577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5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1131433" y="6577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5">
                    <a:moveTo>
                      <a:pt x="67954" y="0"/>
                    </a:moveTo>
                    <a:lnTo>
                      <a:pt x="105554" y="10120"/>
                    </a:lnTo>
                    <a:lnTo>
                      <a:pt x="130479" y="39507"/>
                    </a:lnTo>
                    <a:lnTo>
                      <a:pt x="136084" y="64473"/>
                    </a:lnTo>
                    <a:lnTo>
                      <a:pt x="135181" y="79431"/>
                    </a:lnTo>
                    <a:lnTo>
                      <a:pt x="109852" y="123733"/>
                    </a:lnTo>
                    <a:lnTo>
                      <a:pt x="75352" y="137607"/>
                    </a:lnTo>
                    <a:lnTo>
                      <a:pt x="60012" y="137072"/>
                    </a:lnTo>
                    <a:lnTo>
                      <a:pt x="15398" y="115555"/>
                    </a:lnTo>
                    <a:lnTo>
                      <a:pt x="0" y="68991"/>
                    </a:lnTo>
                    <a:lnTo>
                      <a:pt x="1020" y="55670"/>
                    </a:lnTo>
                    <a:lnTo>
                      <a:pt x="20046" y="18374"/>
                    </a:lnTo>
                    <a:lnTo>
                      <a:pt x="64764" y="59"/>
                    </a:lnTo>
                    <a:lnTo>
                      <a:pt x="6795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831260" y="657733"/>
                <a:ext cx="123189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8429">
                    <a:moveTo>
                      <a:pt x="59580" y="0"/>
                    </a:moveTo>
                    <a:lnTo>
                      <a:pt x="101874" y="10472"/>
                    </a:lnTo>
                    <a:lnTo>
                      <a:pt x="114827" y="40419"/>
                    </a:lnTo>
                    <a:lnTo>
                      <a:pt x="114749" y="91566"/>
                    </a:lnTo>
                    <a:lnTo>
                      <a:pt x="115158" y="106525"/>
                    </a:lnTo>
                    <a:lnTo>
                      <a:pt x="116385" y="117022"/>
                    </a:lnTo>
                    <a:lnTo>
                      <a:pt x="117556" y="122681"/>
                    </a:lnTo>
                    <a:lnTo>
                      <a:pt x="119639" y="128650"/>
                    </a:lnTo>
                    <a:lnTo>
                      <a:pt x="122712" y="134874"/>
                    </a:lnTo>
                    <a:lnTo>
                      <a:pt x="88155" y="134874"/>
                    </a:lnTo>
                    <a:lnTo>
                      <a:pt x="87254" y="132587"/>
                    </a:lnTo>
                    <a:lnTo>
                      <a:pt x="86123" y="129158"/>
                    </a:lnTo>
                    <a:lnTo>
                      <a:pt x="84803" y="124587"/>
                    </a:lnTo>
                    <a:lnTo>
                      <a:pt x="84218" y="122554"/>
                    </a:lnTo>
                    <a:lnTo>
                      <a:pt x="83812" y="121157"/>
                    </a:lnTo>
                    <a:lnTo>
                      <a:pt x="83558" y="120522"/>
                    </a:lnTo>
                    <a:lnTo>
                      <a:pt x="77602" y="126237"/>
                    </a:lnTo>
                    <a:lnTo>
                      <a:pt x="71214" y="130682"/>
                    </a:lnTo>
                    <a:lnTo>
                      <a:pt x="64419" y="133603"/>
                    </a:lnTo>
                    <a:lnTo>
                      <a:pt x="57625" y="136397"/>
                    </a:lnTo>
                    <a:lnTo>
                      <a:pt x="50386" y="137921"/>
                    </a:lnTo>
                    <a:lnTo>
                      <a:pt x="42677" y="137921"/>
                    </a:lnTo>
                    <a:lnTo>
                      <a:pt x="5826" y="120119"/>
                    </a:lnTo>
                    <a:lnTo>
                      <a:pt x="0" y="92361"/>
                    </a:lnTo>
                    <a:lnTo>
                      <a:pt x="2379" y="82361"/>
                    </a:lnTo>
                    <a:lnTo>
                      <a:pt x="42592" y="58260"/>
                    </a:lnTo>
                    <a:lnTo>
                      <a:pt x="59783" y="54766"/>
                    </a:lnTo>
                    <a:lnTo>
                      <a:pt x="72025" y="51739"/>
                    </a:lnTo>
                    <a:lnTo>
                      <a:pt x="80189" y="49032"/>
                    </a:lnTo>
                    <a:lnTo>
                      <a:pt x="80827" y="45338"/>
                    </a:lnTo>
                    <a:lnTo>
                      <a:pt x="80827" y="38607"/>
                    </a:lnTo>
                    <a:lnTo>
                      <a:pt x="79176" y="33781"/>
                    </a:lnTo>
                    <a:lnTo>
                      <a:pt x="75862" y="30987"/>
                    </a:lnTo>
                    <a:lnTo>
                      <a:pt x="72547" y="28066"/>
                    </a:lnTo>
                    <a:lnTo>
                      <a:pt x="66286" y="26669"/>
                    </a:lnTo>
                    <a:lnTo>
                      <a:pt x="57091" y="26669"/>
                    </a:lnTo>
                    <a:lnTo>
                      <a:pt x="50881" y="26669"/>
                    </a:lnTo>
                    <a:lnTo>
                      <a:pt x="46029" y="27939"/>
                    </a:lnTo>
                    <a:lnTo>
                      <a:pt x="42550" y="30352"/>
                    </a:lnTo>
                    <a:lnTo>
                      <a:pt x="39070" y="32765"/>
                    </a:lnTo>
                    <a:lnTo>
                      <a:pt x="36250" y="37083"/>
                    </a:lnTo>
                    <a:lnTo>
                      <a:pt x="34104" y="43179"/>
                    </a:lnTo>
                    <a:lnTo>
                      <a:pt x="2418" y="37464"/>
                    </a:lnTo>
                    <a:lnTo>
                      <a:pt x="26454" y="6875"/>
                    </a:lnTo>
                    <a:lnTo>
                      <a:pt x="50251" y="362"/>
                    </a:lnTo>
                    <a:lnTo>
                      <a:pt x="5958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655231" y="610488"/>
                <a:ext cx="146050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82245">
                    <a:moveTo>
                      <a:pt x="0" y="0"/>
                    </a:moveTo>
                    <a:lnTo>
                      <a:pt x="36791" y="0"/>
                    </a:lnTo>
                    <a:lnTo>
                      <a:pt x="36791" y="71627"/>
                    </a:lnTo>
                    <a:lnTo>
                      <a:pt x="108864" y="71627"/>
                    </a:lnTo>
                    <a:lnTo>
                      <a:pt x="108864" y="0"/>
                    </a:lnTo>
                    <a:lnTo>
                      <a:pt x="145643" y="0"/>
                    </a:lnTo>
                    <a:lnTo>
                      <a:pt x="145643" y="182118"/>
                    </a:lnTo>
                    <a:lnTo>
                      <a:pt x="108864" y="182118"/>
                    </a:lnTo>
                    <a:lnTo>
                      <a:pt x="108864" y="102488"/>
                    </a:lnTo>
                    <a:lnTo>
                      <a:pt x="36791" y="102488"/>
                    </a:lnTo>
                    <a:lnTo>
                      <a:pt x="36791" y="182118"/>
                    </a:lnTo>
                    <a:lnTo>
                      <a:pt x="0" y="182118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632155" y="962533"/>
                <a:ext cx="1653600" cy="13792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1989963" y="10417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5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7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2" y="22606"/>
                    </a:lnTo>
                    <a:lnTo>
                      <a:pt x="56642" y="16637"/>
                    </a:lnTo>
                    <a:lnTo>
                      <a:pt x="56642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1833372" y="1041527"/>
                <a:ext cx="565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33655">
                    <a:moveTo>
                      <a:pt x="0" y="0"/>
                    </a:moveTo>
                    <a:lnTo>
                      <a:pt x="0" y="33527"/>
                    </a:lnTo>
                    <a:lnTo>
                      <a:pt x="27558" y="33527"/>
                    </a:lnTo>
                    <a:lnTo>
                      <a:pt x="37591" y="33527"/>
                    </a:lnTo>
                    <a:lnTo>
                      <a:pt x="44830" y="32385"/>
                    </a:lnTo>
                    <a:lnTo>
                      <a:pt x="49402" y="29972"/>
                    </a:lnTo>
                    <a:lnTo>
                      <a:pt x="53975" y="27559"/>
                    </a:lnTo>
                    <a:lnTo>
                      <a:pt x="56260" y="23240"/>
                    </a:lnTo>
                    <a:lnTo>
                      <a:pt x="56260" y="17018"/>
                    </a:lnTo>
                    <a:lnTo>
                      <a:pt x="56260" y="10540"/>
                    </a:lnTo>
                    <a:lnTo>
                      <a:pt x="53593" y="6096"/>
                    </a:lnTo>
                    <a:lnTo>
                      <a:pt x="48386" y="3683"/>
                    </a:lnTo>
                    <a:lnTo>
                      <a:pt x="39382" y="1284"/>
                    </a:lnTo>
                    <a:lnTo>
                      <a:pt x="25293" y="112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1108824" y="1034033"/>
                <a:ext cx="4762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909">
                    <a:moveTo>
                      <a:pt x="47104" y="0"/>
                    </a:moveTo>
                    <a:lnTo>
                      <a:pt x="42633" y="1524"/>
                    </a:lnTo>
                    <a:lnTo>
                      <a:pt x="35547" y="3301"/>
                    </a:lnTo>
                    <a:lnTo>
                      <a:pt x="25857" y="5333"/>
                    </a:lnTo>
                    <a:lnTo>
                      <a:pt x="16154" y="7492"/>
                    </a:lnTo>
                    <a:lnTo>
                      <a:pt x="9817" y="9525"/>
                    </a:lnTo>
                    <a:lnTo>
                      <a:pt x="6845" y="11429"/>
                    </a:lnTo>
                    <a:lnTo>
                      <a:pt x="2286" y="14731"/>
                    </a:lnTo>
                    <a:lnTo>
                      <a:pt x="0" y="18795"/>
                    </a:lnTo>
                    <a:lnTo>
                      <a:pt x="0" y="23749"/>
                    </a:lnTo>
                    <a:lnTo>
                      <a:pt x="0" y="28701"/>
                    </a:lnTo>
                    <a:lnTo>
                      <a:pt x="1828" y="32892"/>
                    </a:lnTo>
                    <a:lnTo>
                      <a:pt x="5473" y="36449"/>
                    </a:lnTo>
                    <a:lnTo>
                      <a:pt x="9118" y="40004"/>
                    </a:lnTo>
                    <a:lnTo>
                      <a:pt x="13754" y="41782"/>
                    </a:lnTo>
                    <a:lnTo>
                      <a:pt x="19392" y="41782"/>
                    </a:lnTo>
                    <a:lnTo>
                      <a:pt x="25692" y="41782"/>
                    </a:lnTo>
                    <a:lnTo>
                      <a:pt x="45732" y="24002"/>
                    </a:lnTo>
                    <a:lnTo>
                      <a:pt x="46647" y="21081"/>
                    </a:lnTo>
                    <a:lnTo>
                      <a:pt x="47104" y="15366"/>
                    </a:lnTo>
                    <a:lnTo>
                      <a:pt x="47104" y="6985"/>
                    </a:lnTo>
                    <a:lnTo>
                      <a:pt x="4710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1670520" y="9909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1411440" y="9909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2198877" y="9892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289" y="0"/>
                    </a:moveTo>
                    <a:lnTo>
                      <a:pt x="18669" y="0"/>
                    </a:lnTo>
                    <a:lnTo>
                      <a:pt x="12446" y="2794"/>
                    </a:lnTo>
                    <a:lnTo>
                      <a:pt x="7493" y="8382"/>
                    </a:lnTo>
                    <a:lnTo>
                      <a:pt x="2413" y="13843"/>
                    </a:lnTo>
                    <a:lnTo>
                      <a:pt x="0" y="21462"/>
                    </a:lnTo>
                    <a:lnTo>
                      <a:pt x="127" y="30987"/>
                    </a:lnTo>
                    <a:lnTo>
                      <a:pt x="52324" y="30987"/>
                    </a:lnTo>
                    <a:lnTo>
                      <a:pt x="33401" y="0"/>
                    </a:lnTo>
                    <a:lnTo>
                      <a:pt x="2628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813587" y="9892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301" y="0"/>
                    </a:moveTo>
                    <a:lnTo>
                      <a:pt x="18681" y="0"/>
                    </a:lnTo>
                    <a:lnTo>
                      <a:pt x="12382" y="2794"/>
                    </a:lnTo>
                    <a:lnTo>
                      <a:pt x="7416" y="8382"/>
                    </a:lnTo>
                    <a:lnTo>
                      <a:pt x="2438" y="13843"/>
                    </a:lnTo>
                    <a:lnTo>
                      <a:pt x="0" y="21462"/>
                    </a:lnTo>
                    <a:lnTo>
                      <a:pt x="88" y="30987"/>
                    </a:lnTo>
                    <a:lnTo>
                      <a:pt x="52273" y="30987"/>
                    </a:lnTo>
                    <a:lnTo>
                      <a:pt x="33426" y="0"/>
                    </a:lnTo>
                    <a:lnTo>
                      <a:pt x="26301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1833372" y="987805"/>
                <a:ext cx="533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3019">
                    <a:moveTo>
                      <a:pt x="0" y="0"/>
                    </a:moveTo>
                    <a:lnTo>
                      <a:pt x="0" y="32512"/>
                    </a:lnTo>
                    <a:lnTo>
                      <a:pt x="22478" y="32512"/>
                    </a:lnTo>
                    <a:lnTo>
                      <a:pt x="33400" y="32512"/>
                    </a:lnTo>
                    <a:lnTo>
                      <a:pt x="41275" y="31115"/>
                    </a:lnTo>
                    <a:lnTo>
                      <a:pt x="46100" y="28321"/>
                    </a:lnTo>
                    <a:lnTo>
                      <a:pt x="50926" y="25654"/>
                    </a:lnTo>
                    <a:lnTo>
                      <a:pt x="53339" y="21336"/>
                    </a:lnTo>
                    <a:lnTo>
                      <a:pt x="53339" y="15494"/>
                    </a:lnTo>
                    <a:lnTo>
                      <a:pt x="53339" y="9906"/>
                    </a:lnTo>
                    <a:lnTo>
                      <a:pt x="51053" y="5969"/>
                    </a:lnTo>
                    <a:lnTo>
                      <a:pt x="46608" y="3556"/>
                    </a:lnTo>
                    <a:lnTo>
                      <a:pt x="42036" y="1270"/>
                    </a:lnTo>
                    <a:lnTo>
                      <a:pt x="34035" y="0"/>
                    </a:lnTo>
                    <a:lnTo>
                      <a:pt x="22478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2102357" y="965453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1955038" y="965453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1798192" y="965453"/>
                <a:ext cx="12827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8269" h="132080">
                    <a:moveTo>
                      <a:pt x="0" y="0"/>
                    </a:moveTo>
                    <a:lnTo>
                      <a:pt x="76454" y="0"/>
                    </a:lnTo>
                    <a:lnTo>
                      <a:pt x="91468" y="1071"/>
                    </a:lnTo>
                    <a:lnTo>
                      <a:pt x="103606" y="4264"/>
                    </a:lnTo>
                    <a:lnTo>
                      <a:pt x="116222" y="14577"/>
                    </a:lnTo>
                    <a:lnTo>
                      <a:pt x="122087" y="24925"/>
                    </a:lnTo>
                    <a:lnTo>
                      <a:pt x="121916" y="41556"/>
                    </a:lnTo>
                    <a:lnTo>
                      <a:pt x="118678" y="51217"/>
                    </a:lnTo>
                    <a:lnTo>
                      <a:pt x="112649" y="59182"/>
                    </a:lnTo>
                    <a:lnTo>
                      <a:pt x="107314" y="62865"/>
                    </a:lnTo>
                    <a:lnTo>
                      <a:pt x="100837" y="64643"/>
                    </a:lnTo>
                    <a:lnTo>
                      <a:pt x="109981" y="66929"/>
                    </a:lnTo>
                    <a:lnTo>
                      <a:pt x="116712" y="71120"/>
                    </a:lnTo>
                    <a:lnTo>
                      <a:pt x="121157" y="77216"/>
                    </a:lnTo>
                    <a:lnTo>
                      <a:pt x="125730" y="83312"/>
                    </a:lnTo>
                    <a:lnTo>
                      <a:pt x="127888" y="90043"/>
                    </a:lnTo>
                    <a:lnTo>
                      <a:pt x="127888" y="97282"/>
                    </a:lnTo>
                    <a:lnTo>
                      <a:pt x="95925" y="130988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1537461" y="965453"/>
                <a:ext cx="895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2080">
                    <a:moveTo>
                      <a:pt x="0" y="0"/>
                    </a:moveTo>
                    <a:lnTo>
                      <a:pt x="89026" y="0"/>
                    </a:lnTo>
                    <a:lnTo>
                      <a:pt x="89026" y="28194"/>
                    </a:lnTo>
                    <a:lnTo>
                      <a:pt x="34925" y="28194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1209675" y="965453"/>
                <a:ext cx="14160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134619">
                    <a:moveTo>
                      <a:pt x="24612" y="0"/>
                    </a:moveTo>
                    <a:lnTo>
                      <a:pt x="141605" y="0"/>
                    </a:lnTo>
                    <a:lnTo>
                      <a:pt x="141605" y="131953"/>
                    </a:lnTo>
                    <a:lnTo>
                      <a:pt x="106806" y="131953"/>
                    </a:lnTo>
                    <a:lnTo>
                      <a:pt x="106806" y="28321"/>
                    </a:lnTo>
                    <a:lnTo>
                      <a:pt x="59156" y="28321"/>
                    </a:lnTo>
                    <a:lnTo>
                      <a:pt x="59156" y="87630"/>
                    </a:lnTo>
                    <a:lnTo>
                      <a:pt x="58343" y="103396"/>
                    </a:lnTo>
                    <a:lnTo>
                      <a:pt x="31356" y="134238"/>
                    </a:lnTo>
                    <a:lnTo>
                      <a:pt x="21996" y="134238"/>
                    </a:lnTo>
                    <a:lnTo>
                      <a:pt x="16446" y="134238"/>
                    </a:lnTo>
                    <a:lnTo>
                      <a:pt x="9118" y="133476"/>
                    </a:lnTo>
                    <a:lnTo>
                      <a:pt x="0" y="131953"/>
                    </a:lnTo>
                    <a:lnTo>
                      <a:pt x="0" y="106299"/>
                    </a:lnTo>
                    <a:lnTo>
                      <a:pt x="749" y="106299"/>
                    </a:lnTo>
                    <a:lnTo>
                      <a:pt x="2692" y="106299"/>
                    </a:lnTo>
                    <a:lnTo>
                      <a:pt x="5841" y="106553"/>
                    </a:lnTo>
                    <a:lnTo>
                      <a:pt x="9486" y="106807"/>
                    </a:lnTo>
                    <a:lnTo>
                      <a:pt x="12306" y="106934"/>
                    </a:lnTo>
                    <a:lnTo>
                      <a:pt x="14287" y="106934"/>
                    </a:lnTo>
                    <a:lnTo>
                      <a:pt x="19011" y="106934"/>
                    </a:lnTo>
                    <a:lnTo>
                      <a:pt x="21920" y="105283"/>
                    </a:lnTo>
                    <a:lnTo>
                      <a:pt x="22987" y="102235"/>
                    </a:lnTo>
                    <a:lnTo>
                      <a:pt x="24186" y="93748"/>
                    </a:lnTo>
                    <a:lnTo>
                      <a:pt x="24611" y="77238"/>
                    </a:lnTo>
                    <a:lnTo>
                      <a:pt x="24612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927811" y="965453"/>
                <a:ext cx="120014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48387"/>
                    </a:lnTo>
                    <a:lnTo>
                      <a:pt x="84886" y="48387"/>
                    </a:lnTo>
                    <a:lnTo>
                      <a:pt x="84886" y="0"/>
                    </a:lnTo>
                    <a:lnTo>
                      <a:pt x="119926" y="0"/>
                    </a:lnTo>
                    <a:lnTo>
                      <a:pt x="119926" y="131953"/>
                    </a:lnTo>
                    <a:lnTo>
                      <a:pt x="84886" y="131953"/>
                    </a:lnTo>
                    <a:lnTo>
                      <a:pt x="84886" y="76581"/>
                    </a:lnTo>
                    <a:lnTo>
                      <a:pt x="34925" y="76581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632155" y="965453"/>
                <a:ext cx="120014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48387"/>
                    </a:lnTo>
                    <a:lnTo>
                      <a:pt x="84886" y="48387"/>
                    </a:lnTo>
                    <a:lnTo>
                      <a:pt x="84886" y="0"/>
                    </a:lnTo>
                    <a:lnTo>
                      <a:pt x="119926" y="0"/>
                    </a:lnTo>
                    <a:lnTo>
                      <a:pt x="119926" y="131953"/>
                    </a:lnTo>
                    <a:lnTo>
                      <a:pt x="84886" y="131953"/>
                    </a:lnTo>
                    <a:lnTo>
                      <a:pt x="84886" y="76581"/>
                    </a:lnTo>
                    <a:lnTo>
                      <a:pt x="34925" y="76581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2162729" y="9625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37794">
                    <a:moveTo>
                      <a:pt x="60405" y="0"/>
                    </a:moveTo>
                    <a:lnTo>
                      <a:pt x="97805" y="11112"/>
                    </a:lnTo>
                    <a:lnTo>
                      <a:pt x="118829" y="44513"/>
                    </a:lnTo>
                    <a:lnTo>
                      <a:pt x="123026" y="69032"/>
                    </a:lnTo>
                    <a:lnTo>
                      <a:pt x="35640" y="78993"/>
                    </a:lnTo>
                    <a:lnTo>
                      <a:pt x="37911" y="92733"/>
                    </a:lnTo>
                    <a:lnTo>
                      <a:pt x="44030" y="102998"/>
                    </a:lnTo>
                    <a:lnTo>
                      <a:pt x="49483" y="108965"/>
                    </a:lnTo>
                    <a:lnTo>
                      <a:pt x="56214" y="111759"/>
                    </a:lnTo>
                    <a:lnTo>
                      <a:pt x="64215" y="111759"/>
                    </a:lnTo>
                    <a:lnTo>
                      <a:pt x="69676" y="111759"/>
                    </a:lnTo>
                    <a:lnTo>
                      <a:pt x="74248" y="110362"/>
                    </a:lnTo>
                    <a:lnTo>
                      <a:pt x="78058" y="107314"/>
                    </a:lnTo>
                    <a:lnTo>
                      <a:pt x="81741" y="104393"/>
                    </a:lnTo>
                    <a:lnTo>
                      <a:pt x="84535" y="99567"/>
                    </a:lnTo>
                    <a:lnTo>
                      <a:pt x="86440" y="92963"/>
                    </a:lnTo>
                    <a:lnTo>
                      <a:pt x="121238" y="98805"/>
                    </a:lnTo>
                    <a:lnTo>
                      <a:pt x="94759" y="129996"/>
                    </a:lnTo>
                    <a:lnTo>
                      <a:pt x="71930" y="137512"/>
                    </a:lnTo>
                    <a:lnTo>
                      <a:pt x="54869" y="136808"/>
                    </a:lnTo>
                    <a:lnTo>
                      <a:pt x="11164" y="110725"/>
                    </a:lnTo>
                    <a:lnTo>
                      <a:pt x="0" y="76022"/>
                    </a:lnTo>
                    <a:lnTo>
                      <a:pt x="678" y="59644"/>
                    </a:lnTo>
                    <a:lnTo>
                      <a:pt x="23323" y="13550"/>
                    </a:lnTo>
                    <a:lnTo>
                      <a:pt x="57141" y="73"/>
                    </a:lnTo>
                    <a:lnTo>
                      <a:pt x="60405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3" name="object 50"/>
              <p:cNvSpPr/>
              <p:nvPr/>
            </p:nvSpPr>
            <p:spPr>
              <a:xfrm>
                <a:off x="1634379" y="9625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4" name="object 51"/>
              <p:cNvSpPr/>
              <p:nvPr/>
            </p:nvSpPr>
            <p:spPr>
              <a:xfrm>
                <a:off x="1375299" y="9625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5" name="object 52"/>
              <p:cNvSpPr/>
              <p:nvPr/>
            </p:nvSpPr>
            <p:spPr>
              <a:xfrm>
                <a:off x="1075100" y="962533"/>
                <a:ext cx="123189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8430">
                    <a:moveTo>
                      <a:pt x="59580" y="0"/>
                    </a:moveTo>
                    <a:lnTo>
                      <a:pt x="101874" y="10472"/>
                    </a:lnTo>
                    <a:lnTo>
                      <a:pt x="114827" y="40419"/>
                    </a:lnTo>
                    <a:lnTo>
                      <a:pt x="114749" y="91566"/>
                    </a:lnTo>
                    <a:lnTo>
                      <a:pt x="115158" y="106525"/>
                    </a:lnTo>
                    <a:lnTo>
                      <a:pt x="116385" y="117022"/>
                    </a:lnTo>
                    <a:lnTo>
                      <a:pt x="117556" y="122681"/>
                    </a:lnTo>
                    <a:lnTo>
                      <a:pt x="119639" y="128650"/>
                    </a:lnTo>
                    <a:lnTo>
                      <a:pt x="122712" y="134874"/>
                    </a:lnTo>
                    <a:lnTo>
                      <a:pt x="88155" y="134874"/>
                    </a:lnTo>
                    <a:lnTo>
                      <a:pt x="87254" y="132587"/>
                    </a:lnTo>
                    <a:lnTo>
                      <a:pt x="86123" y="129158"/>
                    </a:lnTo>
                    <a:lnTo>
                      <a:pt x="84803" y="124587"/>
                    </a:lnTo>
                    <a:lnTo>
                      <a:pt x="84218" y="122554"/>
                    </a:lnTo>
                    <a:lnTo>
                      <a:pt x="83812" y="121157"/>
                    </a:lnTo>
                    <a:lnTo>
                      <a:pt x="83558" y="120522"/>
                    </a:lnTo>
                    <a:lnTo>
                      <a:pt x="77602" y="126237"/>
                    </a:lnTo>
                    <a:lnTo>
                      <a:pt x="71214" y="130682"/>
                    </a:lnTo>
                    <a:lnTo>
                      <a:pt x="64419" y="133603"/>
                    </a:lnTo>
                    <a:lnTo>
                      <a:pt x="57625" y="136397"/>
                    </a:lnTo>
                    <a:lnTo>
                      <a:pt x="50386" y="137921"/>
                    </a:lnTo>
                    <a:lnTo>
                      <a:pt x="42677" y="137921"/>
                    </a:lnTo>
                    <a:lnTo>
                      <a:pt x="5826" y="120119"/>
                    </a:lnTo>
                    <a:lnTo>
                      <a:pt x="0" y="92361"/>
                    </a:lnTo>
                    <a:lnTo>
                      <a:pt x="2379" y="82361"/>
                    </a:lnTo>
                    <a:lnTo>
                      <a:pt x="42592" y="58260"/>
                    </a:lnTo>
                    <a:lnTo>
                      <a:pt x="59783" y="54766"/>
                    </a:lnTo>
                    <a:lnTo>
                      <a:pt x="72025" y="51739"/>
                    </a:lnTo>
                    <a:lnTo>
                      <a:pt x="80189" y="49032"/>
                    </a:lnTo>
                    <a:lnTo>
                      <a:pt x="80827" y="45338"/>
                    </a:lnTo>
                    <a:lnTo>
                      <a:pt x="80827" y="38607"/>
                    </a:lnTo>
                    <a:lnTo>
                      <a:pt x="79176" y="33781"/>
                    </a:lnTo>
                    <a:lnTo>
                      <a:pt x="75862" y="30987"/>
                    </a:lnTo>
                    <a:lnTo>
                      <a:pt x="72547" y="28066"/>
                    </a:lnTo>
                    <a:lnTo>
                      <a:pt x="66286" y="26669"/>
                    </a:lnTo>
                    <a:lnTo>
                      <a:pt x="57091" y="26669"/>
                    </a:lnTo>
                    <a:lnTo>
                      <a:pt x="50881" y="26669"/>
                    </a:lnTo>
                    <a:lnTo>
                      <a:pt x="46029" y="27939"/>
                    </a:lnTo>
                    <a:lnTo>
                      <a:pt x="42550" y="30352"/>
                    </a:lnTo>
                    <a:lnTo>
                      <a:pt x="39070" y="32765"/>
                    </a:lnTo>
                    <a:lnTo>
                      <a:pt x="36250" y="37083"/>
                    </a:lnTo>
                    <a:lnTo>
                      <a:pt x="34104" y="43179"/>
                    </a:lnTo>
                    <a:lnTo>
                      <a:pt x="2418" y="37464"/>
                    </a:lnTo>
                    <a:lnTo>
                      <a:pt x="26454" y="6875"/>
                    </a:lnTo>
                    <a:lnTo>
                      <a:pt x="50251" y="362"/>
                    </a:lnTo>
                    <a:lnTo>
                      <a:pt x="5958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6" name="object 53"/>
              <p:cNvSpPr/>
              <p:nvPr/>
            </p:nvSpPr>
            <p:spPr>
              <a:xfrm>
                <a:off x="777440" y="9625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7794">
                    <a:moveTo>
                      <a:pt x="60340" y="0"/>
                    </a:moveTo>
                    <a:lnTo>
                      <a:pt x="97782" y="11112"/>
                    </a:lnTo>
                    <a:lnTo>
                      <a:pt x="118790" y="44518"/>
                    </a:lnTo>
                    <a:lnTo>
                      <a:pt x="122976" y="69042"/>
                    </a:lnTo>
                    <a:lnTo>
                      <a:pt x="35613" y="78993"/>
                    </a:lnTo>
                    <a:lnTo>
                      <a:pt x="37880" y="92743"/>
                    </a:lnTo>
                    <a:lnTo>
                      <a:pt x="43955" y="103012"/>
                    </a:lnTo>
                    <a:lnTo>
                      <a:pt x="49444" y="108965"/>
                    </a:lnTo>
                    <a:lnTo>
                      <a:pt x="56149" y="111759"/>
                    </a:lnTo>
                    <a:lnTo>
                      <a:pt x="64188" y="111759"/>
                    </a:lnTo>
                    <a:lnTo>
                      <a:pt x="69662" y="111759"/>
                    </a:lnTo>
                    <a:lnTo>
                      <a:pt x="74260" y="110362"/>
                    </a:lnTo>
                    <a:lnTo>
                      <a:pt x="77981" y="107314"/>
                    </a:lnTo>
                    <a:lnTo>
                      <a:pt x="81714" y="104393"/>
                    </a:lnTo>
                    <a:lnTo>
                      <a:pt x="84534" y="99567"/>
                    </a:lnTo>
                    <a:lnTo>
                      <a:pt x="86439" y="92963"/>
                    </a:lnTo>
                    <a:lnTo>
                      <a:pt x="121237" y="98805"/>
                    </a:lnTo>
                    <a:lnTo>
                      <a:pt x="94766" y="129996"/>
                    </a:lnTo>
                    <a:lnTo>
                      <a:pt x="71930" y="137511"/>
                    </a:lnTo>
                    <a:lnTo>
                      <a:pt x="54881" y="136808"/>
                    </a:lnTo>
                    <a:lnTo>
                      <a:pt x="11164" y="110735"/>
                    </a:lnTo>
                    <a:lnTo>
                      <a:pt x="0" y="76029"/>
                    </a:lnTo>
                    <a:lnTo>
                      <a:pt x="678" y="59649"/>
                    </a:lnTo>
                    <a:lnTo>
                      <a:pt x="23327" y="13543"/>
                    </a:lnTo>
                    <a:lnTo>
                      <a:pt x="57130" y="71"/>
                    </a:lnTo>
                    <a:lnTo>
                      <a:pt x="6034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7" name="object 54"/>
              <p:cNvSpPr/>
              <p:nvPr/>
            </p:nvSpPr>
            <p:spPr>
              <a:xfrm>
                <a:off x="966431" y="1267333"/>
                <a:ext cx="962063" cy="169671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8" name="object 55"/>
              <p:cNvSpPr/>
              <p:nvPr/>
            </p:nvSpPr>
            <p:spPr>
              <a:xfrm>
                <a:off x="1781175" y="13465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5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7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2" y="22606"/>
                    </a:lnTo>
                    <a:lnTo>
                      <a:pt x="56642" y="16637"/>
                    </a:lnTo>
                    <a:lnTo>
                      <a:pt x="56642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56"/>
              <p:cNvSpPr/>
              <p:nvPr/>
            </p:nvSpPr>
            <p:spPr>
              <a:xfrm>
                <a:off x="1613980" y="1298955"/>
                <a:ext cx="59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74930">
                    <a:moveTo>
                      <a:pt x="17207" y="0"/>
                    </a:moveTo>
                    <a:lnTo>
                      <a:pt x="11895" y="45773"/>
                    </a:lnTo>
                    <a:lnTo>
                      <a:pt x="0" y="74426"/>
                    </a:lnTo>
                    <a:lnTo>
                      <a:pt x="59371" y="74676"/>
                    </a:lnTo>
                    <a:lnTo>
                      <a:pt x="59498" y="0"/>
                    </a:lnTo>
                    <a:lnTo>
                      <a:pt x="17207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0" name="object 57"/>
              <p:cNvSpPr/>
              <p:nvPr/>
            </p:nvSpPr>
            <p:spPr>
              <a:xfrm>
                <a:off x="1015084" y="1298955"/>
                <a:ext cx="59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74930">
                    <a:moveTo>
                      <a:pt x="17209" y="0"/>
                    </a:moveTo>
                    <a:lnTo>
                      <a:pt x="11859" y="45773"/>
                    </a:lnTo>
                    <a:lnTo>
                      <a:pt x="0" y="74426"/>
                    </a:lnTo>
                    <a:lnTo>
                      <a:pt x="59335" y="74676"/>
                    </a:lnTo>
                    <a:lnTo>
                      <a:pt x="59462" y="0"/>
                    </a:lnTo>
                    <a:lnTo>
                      <a:pt x="1720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1" name="object 58"/>
              <p:cNvSpPr/>
              <p:nvPr/>
            </p:nvSpPr>
            <p:spPr>
              <a:xfrm>
                <a:off x="1460208" y="12957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2" name="object 59"/>
              <p:cNvSpPr/>
              <p:nvPr/>
            </p:nvSpPr>
            <p:spPr>
              <a:xfrm>
                <a:off x="1175177" y="12957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57" y="0"/>
                    </a:moveTo>
                    <a:lnTo>
                      <a:pt x="22852" y="0"/>
                    </a:lnTo>
                    <a:lnTo>
                      <a:pt x="15181" y="3429"/>
                    </a:lnTo>
                    <a:lnTo>
                      <a:pt x="8970" y="10414"/>
                    </a:lnTo>
                    <a:lnTo>
                      <a:pt x="2972" y="20345"/>
                    </a:lnTo>
                    <a:lnTo>
                      <a:pt x="0" y="33247"/>
                    </a:lnTo>
                    <a:lnTo>
                      <a:pt x="765" y="50241"/>
                    </a:lnTo>
                    <a:lnTo>
                      <a:pt x="31782" y="81025"/>
                    </a:lnTo>
                    <a:lnTo>
                      <a:pt x="41076" y="81026"/>
                    </a:lnTo>
                    <a:lnTo>
                      <a:pt x="48709" y="77470"/>
                    </a:lnTo>
                    <a:lnTo>
                      <a:pt x="54881" y="70612"/>
                    </a:lnTo>
                    <a:lnTo>
                      <a:pt x="60809" y="60708"/>
                    </a:lnTo>
                    <a:lnTo>
                      <a:pt x="63770" y="47802"/>
                    </a:lnTo>
                    <a:lnTo>
                      <a:pt x="63026" y="30739"/>
                    </a:lnTo>
                    <a:lnTo>
                      <a:pt x="60117" y="18915"/>
                    </a:lnTo>
                    <a:lnTo>
                      <a:pt x="55123" y="10691"/>
                    </a:lnTo>
                    <a:lnTo>
                      <a:pt x="44606" y="2645"/>
                    </a:lnTo>
                    <a:lnTo>
                      <a:pt x="3207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3" name="object 60"/>
              <p:cNvSpPr/>
              <p:nvPr/>
            </p:nvSpPr>
            <p:spPr>
              <a:xfrm>
                <a:off x="1893570" y="1270253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4" name="object 61"/>
              <p:cNvSpPr/>
              <p:nvPr/>
            </p:nvSpPr>
            <p:spPr>
              <a:xfrm>
                <a:off x="1746250" y="1270253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5" name="object 62"/>
              <p:cNvSpPr/>
              <p:nvPr/>
            </p:nvSpPr>
            <p:spPr>
              <a:xfrm>
                <a:off x="1565402" y="1270253"/>
                <a:ext cx="15684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156844" h="167005">
                    <a:moveTo>
                      <a:pt x="35940" y="0"/>
                    </a:moveTo>
                    <a:lnTo>
                      <a:pt x="142493" y="0"/>
                    </a:lnTo>
                    <a:lnTo>
                      <a:pt x="142493" y="103378"/>
                    </a:lnTo>
                    <a:lnTo>
                      <a:pt x="156717" y="103378"/>
                    </a:lnTo>
                    <a:lnTo>
                      <a:pt x="156717" y="166750"/>
                    </a:lnTo>
                    <a:lnTo>
                      <a:pt x="128270" y="166750"/>
                    </a:lnTo>
                    <a:lnTo>
                      <a:pt x="128270" y="131953"/>
                    </a:lnTo>
                    <a:lnTo>
                      <a:pt x="28320" y="131953"/>
                    </a:lnTo>
                    <a:lnTo>
                      <a:pt x="28320" y="166750"/>
                    </a:lnTo>
                    <a:lnTo>
                      <a:pt x="0" y="166750"/>
                    </a:lnTo>
                    <a:lnTo>
                      <a:pt x="0" y="103378"/>
                    </a:lnTo>
                    <a:lnTo>
                      <a:pt x="14223" y="103378"/>
                    </a:lnTo>
                    <a:lnTo>
                      <a:pt x="20425" y="94541"/>
                    </a:lnTo>
                    <a:lnTo>
                      <a:pt x="32873" y="48375"/>
                    </a:lnTo>
                    <a:lnTo>
                      <a:pt x="35739" y="8489"/>
                    </a:lnTo>
                    <a:lnTo>
                      <a:pt x="3594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6" name="object 63"/>
              <p:cNvSpPr/>
              <p:nvPr/>
            </p:nvSpPr>
            <p:spPr>
              <a:xfrm>
                <a:off x="1279652" y="1270253"/>
                <a:ext cx="13779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37794" h="132080">
                    <a:moveTo>
                      <a:pt x="2031" y="0"/>
                    </a:moveTo>
                    <a:lnTo>
                      <a:pt x="44703" y="0"/>
                    </a:lnTo>
                    <a:lnTo>
                      <a:pt x="68072" y="36322"/>
                    </a:lnTo>
                    <a:lnTo>
                      <a:pt x="92582" y="0"/>
                    </a:lnTo>
                    <a:lnTo>
                      <a:pt x="133603" y="0"/>
                    </a:lnTo>
                    <a:lnTo>
                      <a:pt x="88900" y="62484"/>
                    </a:lnTo>
                    <a:lnTo>
                      <a:pt x="137667" y="131953"/>
                    </a:lnTo>
                    <a:lnTo>
                      <a:pt x="94868" y="131953"/>
                    </a:lnTo>
                    <a:lnTo>
                      <a:pt x="68072" y="91059"/>
                    </a:lnTo>
                    <a:lnTo>
                      <a:pt x="40893" y="131953"/>
                    </a:lnTo>
                    <a:lnTo>
                      <a:pt x="0" y="131953"/>
                    </a:lnTo>
                    <a:lnTo>
                      <a:pt x="47625" y="64008"/>
                    </a:lnTo>
                    <a:lnTo>
                      <a:pt x="2031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7" name="object 64"/>
              <p:cNvSpPr/>
              <p:nvPr/>
            </p:nvSpPr>
            <p:spPr>
              <a:xfrm>
                <a:off x="966431" y="1270253"/>
                <a:ext cx="15684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156844" h="167005">
                    <a:moveTo>
                      <a:pt x="36042" y="0"/>
                    </a:moveTo>
                    <a:lnTo>
                      <a:pt x="142544" y="0"/>
                    </a:lnTo>
                    <a:lnTo>
                      <a:pt x="142544" y="103378"/>
                    </a:lnTo>
                    <a:lnTo>
                      <a:pt x="156705" y="103378"/>
                    </a:lnTo>
                    <a:lnTo>
                      <a:pt x="156705" y="166750"/>
                    </a:lnTo>
                    <a:lnTo>
                      <a:pt x="128244" y="166750"/>
                    </a:lnTo>
                    <a:lnTo>
                      <a:pt x="128244" y="131953"/>
                    </a:lnTo>
                    <a:lnTo>
                      <a:pt x="28333" y="131953"/>
                    </a:lnTo>
                    <a:lnTo>
                      <a:pt x="28333" y="166750"/>
                    </a:lnTo>
                    <a:lnTo>
                      <a:pt x="0" y="166750"/>
                    </a:lnTo>
                    <a:lnTo>
                      <a:pt x="0" y="103378"/>
                    </a:lnTo>
                    <a:lnTo>
                      <a:pt x="14287" y="103378"/>
                    </a:lnTo>
                    <a:lnTo>
                      <a:pt x="20483" y="94532"/>
                    </a:lnTo>
                    <a:lnTo>
                      <a:pt x="32916" y="48366"/>
                    </a:lnTo>
                    <a:lnTo>
                      <a:pt x="35816" y="8475"/>
                    </a:lnTo>
                    <a:lnTo>
                      <a:pt x="36042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8" name="object 65"/>
              <p:cNvSpPr/>
              <p:nvPr/>
            </p:nvSpPr>
            <p:spPr>
              <a:xfrm>
                <a:off x="1424067" y="12673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9" name="object 66"/>
              <p:cNvSpPr/>
              <p:nvPr/>
            </p:nvSpPr>
            <p:spPr>
              <a:xfrm>
                <a:off x="1139053" y="12673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54" y="0"/>
                    </a:moveTo>
                    <a:lnTo>
                      <a:pt x="105554" y="10120"/>
                    </a:lnTo>
                    <a:lnTo>
                      <a:pt x="130470" y="39511"/>
                    </a:lnTo>
                    <a:lnTo>
                      <a:pt x="136060" y="64482"/>
                    </a:lnTo>
                    <a:lnTo>
                      <a:pt x="135158" y="79439"/>
                    </a:lnTo>
                    <a:lnTo>
                      <a:pt x="109845" y="123740"/>
                    </a:lnTo>
                    <a:lnTo>
                      <a:pt x="75340" y="137608"/>
                    </a:lnTo>
                    <a:lnTo>
                      <a:pt x="60004" y="137072"/>
                    </a:lnTo>
                    <a:lnTo>
                      <a:pt x="15394" y="115551"/>
                    </a:lnTo>
                    <a:lnTo>
                      <a:pt x="0" y="68982"/>
                    </a:lnTo>
                    <a:lnTo>
                      <a:pt x="1020" y="55665"/>
                    </a:lnTo>
                    <a:lnTo>
                      <a:pt x="20048" y="18372"/>
                    </a:lnTo>
                    <a:lnTo>
                      <a:pt x="64768" y="59"/>
                    </a:lnTo>
                    <a:lnTo>
                      <a:pt x="6795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0" name="object 67"/>
              <p:cNvSpPr/>
              <p:nvPr/>
            </p:nvSpPr>
            <p:spPr>
              <a:xfrm>
                <a:off x="6573011" y="382524"/>
                <a:ext cx="2421636" cy="423672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1" name="object 68"/>
              <p:cNvSpPr/>
              <p:nvPr/>
            </p:nvSpPr>
            <p:spPr>
              <a:xfrm>
                <a:off x="6766559" y="687323"/>
                <a:ext cx="1972055" cy="423672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2" name="object 69"/>
              <p:cNvSpPr/>
              <p:nvPr/>
            </p:nvSpPr>
            <p:spPr>
              <a:xfrm>
                <a:off x="6750304" y="532891"/>
                <a:ext cx="1992635" cy="229235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3" name="object 70"/>
              <p:cNvSpPr/>
              <p:nvPr/>
            </p:nvSpPr>
            <p:spPr>
              <a:xfrm>
                <a:off x="6941566" y="884936"/>
                <a:ext cx="1603375" cy="200787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4" name="object 71"/>
              <p:cNvSpPr txBox="1"/>
              <p:nvPr/>
            </p:nvSpPr>
            <p:spPr>
              <a:xfrm>
                <a:off x="7011668" y="3614673"/>
                <a:ext cx="917700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Средс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ва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с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совой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ин</a:t>
                </a:r>
                <a:r>
                  <a:rPr sz="1000" b="1" spc="-45" dirty="0">
                    <a:solidFill>
                      <a:srgbClr val="FFFFFF"/>
                    </a:solidFill>
                    <a:latin typeface="Arial"/>
                    <a:cs typeface="Arial"/>
                  </a:rPr>
                  <a:t>ф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ор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ации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75" name="object 72"/>
              <p:cNvSpPr/>
              <p:nvPr/>
            </p:nvSpPr>
            <p:spPr>
              <a:xfrm>
                <a:off x="5643624" y="3600323"/>
                <a:ext cx="1285874" cy="1285875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6" name="object 73"/>
              <p:cNvSpPr/>
              <p:nvPr/>
            </p:nvSpPr>
            <p:spPr>
              <a:xfrm>
                <a:off x="5643626" y="3643376"/>
                <a:ext cx="1285875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1285875" h="1285875">
                    <a:moveTo>
                      <a:pt x="0" y="642874"/>
                    </a:moveTo>
                    <a:lnTo>
                      <a:pt x="2130" y="590142"/>
                    </a:lnTo>
                    <a:lnTo>
                      <a:pt x="8412" y="538586"/>
                    </a:lnTo>
                    <a:lnTo>
                      <a:pt x="18681" y="488370"/>
                    </a:lnTo>
                    <a:lnTo>
                      <a:pt x="32770" y="439659"/>
                    </a:lnTo>
                    <a:lnTo>
                      <a:pt x="50514" y="392620"/>
                    </a:lnTo>
                    <a:lnTo>
                      <a:pt x="71748" y="347417"/>
                    </a:lnTo>
                    <a:lnTo>
                      <a:pt x="96307" y="304216"/>
                    </a:lnTo>
                    <a:lnTo>
                      <a:pt x="124025" y="263182"/>
                    </a:lnTo>
                    <a:lnTo>
                      <a:pt x="154737" y="224481"/>
                    </a:lnTo>
                    <a:lnTo>
                      <a:pt x="188277" y="188277"/>
                    </a:lnTo>
                    <a:lnTo>
                      <a:pt x="224481" y="154737"/>
                    </a:lnTo>
                    <a:lnTo>
                      <a:pt x="263182" y="124025"/>
                    </a:lnTo>
                    <a:lnTo>
                      <a:pt x="304216" y="96307"/>
                    </a:lnTo>
                    <a:lnTo>
                      <a:pt x="347417" y="71748"/>
                    </a:lnTo>
                    <a:lnTo>
                      <a:pt x="392620" y="50514"/>
                    </a:lnTo>
                    <a:lnTo>
                      <a:pt x="439659" y="32770"/>
                    </a:lnTo>
                    <a:lnTo>
                      <a:pt x="488370" y="18681"/>
                    </a:lnTo>
                    <a:lnTo>
                      <a:pt x="538586" y="8412"/>
                    </a:lnTo>
                    <a:lnTo>
                      <a:pt x="590142" y="2130"/>
                    </a:lnTo>
                    <a:lnTo>
                      <a:pt x="642874" y="0"/>
                    </a:lnTo>
                    <a:lnTo>
                      <a:pt x="695606" y="2130"/>
                    </a:lnTo>
                    <a:lnTo>
                      <a:pt x="747165" y="8412"/>
                    </a:lnTo>
                    <a:lnTo>
                      <a:pt x="797385" y="18681"/>
                    </a:lnTo>
                    <a:lnTo>
                      <a:pt x="846101" y="32770"/>
                    </a:lnTo>
                    <a:lnTo>
                      <a:pt x="893147" y="50514"/>
                    </a:lnTo>
                    <a:lnTo>
                      <a:pt x="938357" y="71748"/>
                    </a:lnTo>
                    <a:lnTo>
                      <a:pt x="981567" y="96307"/>
                    </a:lnTo>
                    <a:lnTo>
                      <a:pt x="1022610" y="124025"/>
                    </a:lnTo>
                    <a:lnTo>
                      <a:pt x="1061320" y="154737"/>
                    </a:lnTo>
                    <a:lnTo>
                      <a:pt x="1097533" y="188277"/>
                    </a:lnTo>
                    <a:lnTo>
                      <a:pt x="1131083" y="224481"/>
                    </a:lnTo>
                    <a:lnTo>
                      <a:pt x="1161805" y="263182"/>
                    </a:lnTo>
                    <a:lnTo>
                      <a:pt x="1189532" y="304216"/>
                    </a:lnTo>
                    <a:lnTo>
                      <a:pt x="1214099" y="347417"/>
                    </a:lnTo>
                    <a:lnTo>
                      <a:pt x="1235340" y="392620"/>
                    </a:lnTo>
                    <a:lnTo>
                      <a:pt x="1253091" y="439659"/>
                    </a:lnTo>
                    <a:lnTo>
                      <a:pt x="1267186" y="488370"/>
                    </a:lnTo>
                    <a:lnTo>
                      <a:pt x="1277458" y="538586"/>
                    </a:lnTo>
                    <a:lnTo>
                      <a:pt x="1283743" y="590142"/>
                    </a:lnTo>
                    <a:lnTo>
                      <a:pt x="1285875" y="642874"/>
                    </a:lnTo>
                    <a:lnTo>
                      <a:pt x="1283743" y="695606"/>
                    </a:lnTo>
                    <a:lnTo>
                      <a:pt x="1277458" y="747165"/>
                    </a:lnTo>
                    <a:lnTo>
                      <a:pt x="1267186" y="797385"/>
                    </a:lnTo>
                    <a:lnTo>
                      <a:pt x="1253091" y="846101"/>
                    </a:lnTo>
                    <a:lnTo>
                      <a:pt x="1235340" y="893147"/>
                    </a:lnTo>
                    <a:lnTo>
                      <a:pt x="1214099" y="938357"/>
                    </a:lnTo>
                    <a:lnTo>
                      <a:pt x="1189532" y="981567"/>
                    </a:lnTo>
                    <a:lnTo>
                      <a:pt x="1161805" y="1022610"/>
                    </a:lnTo>
                    <a:lnTo>
                      <a:pt x="1131083" y="1061320"/>
                    </a:lnTo>
                    <a:lnTo>
                      <a:pt x="1097533" y="1097534"/>
                    </a:lnTo>
                    <a:lnTo>
                      <a:pt x="1061320" y="1131083"/>
                    </a:lnTo>
                    <a:lnTo>
                      <a:pt x="1022610" y="1161805"/>
                    </a:lnTo>
                    <a:lnTo>
                      <a:pt x="981567" y="1189532"/>
                    </a:lnTo>
                    <a:lnTo>
                      <a:pt x="938357" y="1214099"/>
                    </a:lnTo>
                    <a:lnTo>
                      <a:pt x="893147" y="1235340"/>
                    </a:lnTo>
                    <a:lnTo>
                      <a:pt x="846101" y="1253091"/>
                    </a:lnTo>
                    <a:lnTo>
                      <a:pt x="797385" y="1267186"/>
                    </a:lnTo>
                    <a:lnTo>
                      <a:pt x="747165" y="1277458"/>
                    </a:lnTo>
                    <a:lnTo>
                      <a:pt x="695606" y="1283743"/>
                    </a:lnTo>
                    <a:lnTo>
                      <a:pt x="642874" y="1285875"/>
                    </a:lnTo>
                    <a:lnTo>
                      <a:pt x="590142" y="1283743"/>
                    </a:lnTo>
                    <a:lnTo>
                      <a:pt x="538586" y="1277458"/>
                    </a:lnTo>
                    <a:lnTo>
                      <a:pt x="488370" y="1267186"/>
                    </a:lnTo>
                    <a:lnTo>
                      <a:pt x="439659" y="1253091"/>
                    </a:lnTo>
                    <a:lnTo>
                      <a:pt x="392620" y="1235340"/>
                    </a:lnTo>
                    <a:lnTo>
                      <a:pt x="347417" y="1214099"/>
                    </a:lnTo>
                    <a:lnTo>
                      <a:pt x="304216" y="1189532"/>
                    </a:lnTo>
                    <a:lnTo>
                      <a:pt x="263182" y="1161805"/>
                    </a:lnTo>
                    <a:lnTo>
                      <a:pt x="224481" y="1131083"/>
                    </a:lnTo>
                    <a:lnTo>
                      <a:pt x="188277" y="1097534"/>
                    </a:lnTo>
                    <a:lnTo>
                      <a:pt x="154737" y="1061320"/>
                    </a:lnTo>
                    <a:lnTo>
                      <a:pt x="124025" y="1022610"/>
                    </a:lnTo>
                    <a:lnTo>
                      <a:pt x="96307" y="981567"/>
                    </a:lnTo>
                    <a:lnTo>
                      <a:pt x="71748" y="938357"/>
                    </a:lnTo>
                    <a:lnTo>
                      <a:pt x="50514" y="893147"/>
                    </a:lnTo>
                    <a:lnTo>
                      <a:pt x="32770" y="846101"/>
                    </a:lnTo>
                    <a:lnTo>
                      <a:pt x="18681" y="797385"/>
                    </a:lnTo>
                    <a:lnTo>
                      <a:pt x="8412" y="747165"/>
                    </a:lnTo>
                    <a:lnTo>
                      <a:pt x="2130" y="695606"/>
                    </a:lnTo>
                    <a:lnTo>
                      <a:pt x="0" y="642874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7" name="object 74"/>
              <p:cNvSpPr txBox="1"/>
              <p:nvPr/>
            </p:nvSpPr>
            <p:spPr>
              <a:xfrm>
                <a:off x="5900420" y="4043553"/>
                <a:ext cx="774700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Ф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изи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ч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е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с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ая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ра</a:t>
                </a:r>
                <a:r>
                  <a:rPr sz="1000" b="1" spc="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орт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78" name="object 75"/>
              <p:cNvSpPr/>
              <p:nvPr/>
            </p:nvSpPr>
            <p:spPr>
              <a:xfrm>
                <a:off x="6000750" y="2000250"/>
                <a:ext cx="1214501" cy="1214501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9" name="object 76"/>
              <p:cNvSpPr/>
              <p:nvPr/>
            </p:nvSpPr>
            <p:spPr>
              <a:xfrm>
                <a:off x="6000750" y="20002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6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6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0" name="object 77"/>
              <p:cNvSpPr txBox="1"/>
              <p:nvPr/>
            </p:nvSpPr>
            <p:spPr>
              <a:xfrm>
                <a:off x="6245478" y="2400046"/>
                <a:ext cx="798830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5410" marR="6350" indent="-9334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Социальн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я поли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ика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1" name="object 78"/>
              <p:cNvSpPr/>
              <p:nvPr/>
            </p:nvSpPr>
            <p:spPr>
              <a:xfrm>
                <a:off x="4857750" y="2214626"/>
                <a:ext cx="1214501" cy="1214374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2" name="object 79"/>
              <p:cNvSpPr/>
              <p:nvPr/>
            </p:nvSpPr>
            <p:spPr>
              <a:xfrm>
                <a:off x="4857750" y="2214626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79"/>
                    </a:lnTo>
                    <a:lnTo>
                      <a:pt x="7948" y="508681"/>
                    </a:lnTo>
                    <a:lnTo>
                      <a:pt x="17649" y="461251"/>
                    </a:lnTo>
                    <a:lnTo>
                      <a:pt x="30960" y="415243"/>
                    </a:lnTo>
                    <a:lnTo>
                      <a:pt x="47724" y="370814"/>
                    </a:lnTo>
                    <a:lnTo>
                      <a:pt x="67784" y="328120"/>
                    </a:lnTo>
                    <a:lnTo>
                      <a:pt x="90984" y="287317"/>
                    </a:lnTo>
                    <a:lnTo>
                      <a:pt x="117169" y="248561"/>
                    </a:lnTo>
                    <a:lnTo>
                      <a:pt x="146180" y="212008"/>
                    </a:lnTo>
                    <a:lnTo>
                      <a:pt x="177863" y="177815"/>
                    </a:lnTo>
                    <a:lnTo>
                      <a:pt x="212060" y="146138"/>
                    </a:lnTo>
                    <a:lnTo>
                      <a:pt x="248616" y="117132"/>
                    </a:lnTo>
                    <a:lnTo>
                      <a:pt x="287373" y="90954"/>
                    </a:lnTo>
                    <a:lnTo>
                      <a:pt x="328176" y="67760"/>
                    </a:lnTo>
                    <a:lnTo>
                      <a:pt x="370867" y="47706"/>
                    </a:lnTo>
                    <a:lnTo>
                      <a:pt x="415292" y="30948"/>
                    </a:lnTo>
                    <a:lnTo>
                      <a:pt x="461292" y="17642"/>
                    </a:lnTo>
                    <a:lnTo>
                      <a:pt x="508712" y="7945"/>
                    </a:lnTo>
                    <a:lnTo>
                      <a:pt x="557396" y="2012"/>
                    </a:lnTo>
                    <a:lnTo>
                      <a:pt x="607187" y="0"/>
                    </a:lnTo>
                    <a:lnTo>
                      <a:pt x="656995" y="2012"/>
                    </a:lnTo>
                    <a:lnTo>
                      <a:pt x="705695" y="7945"/>
                    </a:lnTo>
                    <a:lnTo>
                      <a:pt x="753130" y="17642"/>
                    </a:lnTo>
                    <a:lnTo>
                      <a:pt x="799143" y="30948"/>
                    </a:lnTo>
                    <a:lnTo>
                      <a:pt x="843579" y="47706"/>
                    </a:lnTo>
                    <a:lnTo>
                      <a:pt x="886281" y="67760"/>
                    </a:lnTo>
                    <a:lnTo>
                      <a:pt x="927092" y="90954"/>
                    </a:lnTo>
                    <a:lnTo>
                      <a:pt x="965857" y="117132"/>
                    </a:lnTo>
                    <a:lnTo>
                      <a:pt x="1002419" y="146138"/>
                    </a:lnTo>
                    <a:lnTo>
                      <a:pt x="1036621" y="177815"/>
                    </a:lnTo>
                    <a:lnTo>
                      <a:pt x="1068308" y="212008"/>
                    </a:lnTo>
                    <a:lnTo>
                      <a:pt x="1097323" y="248561"/>
                    </a:lnTo>
                    <a:lnTo>
                      <a:pt x="1123510" y="287317"/>
                    </a:lnTo>
                    <a:lnTo>
                      <a:pt x="1146713" y="328120"/>
                    </a:lnTo>
                    <a:lnTo>
                      <a:pt x="1166774" y="370814"/>
                    </a:lnTo>
                    <a:lnTo>
                      <a:pt x="1183539" y="415243"/>
                    </a:lnTo>
                    <a:lnTo>
                      <a:pt x="1196850" y="461251"/>
                    </a:lnTo>
                    <a:lnTo>
                      <a:pt x="1206552" y="508681"/>
                    </a:lnTo>
                    <a:lnTo>
                      <a:pt x="1212487" y="557379"/>
                    </a:lnTo>
                    <a:lnTo>
                      <a:pt x="1214501" y="607187"/>
                    </a:lnTo>
                    <a:lnTo>
                      <a:pt x="1212487" y="656977"/>
                    </a:lnTo>
                    <a:lnTo>
                      <a:pt x="1206552" y="705661"/>
                    </a:lnTo>
                    <a:lnTo>
                      <a:pt x="1196850" y="753081"/>
                    </a:lnTo>
                    <a:lnTo>
                      <a:pt x="1183539" y="799081"/>
                    </a:lnTo>
                    <a:lnTo>
                      <a:pt x="1166774" y="843506"/>
                    </a:lnTo>
                    <a:lnTo>
                      <a:pt x="1146713" y="886197"/>
                    </a:lnTo>
                    <a:lnTo>
                      <a:pt x="1123510" y="927000"/>
                    </a:lnTo>
                    <a:lnTo>
                      <a:pt x="1097323" y="965757"/>
                    </a:lnTo>
                    <a:lnTo>
                      <a:pt x="1068308" y="1002313"/>
                    </a:lnTo>
                    <a:lnTo>
                      <a:pt x="1036621" y="1036510"/>
                    </a:lnTo>
                    <a:lnTo>
                      <a:pt x="1002419" y="1068193"/>
                    </a:lnTo>
                    <a:lnTo>
                      <a:pt x="965857" y="1097204"/>
                    </a:lnTo>
                    <a:lnTo>
                      <a:pt x="927092" y="1123389"/>
                    </a:lnTo>
                    <a:lnTo>
                      <a:pt x="886281" y="1146589"/>
                    </a:lnTo>
                    <a:lnTo>
                      <a:pt x="843579" y="1166649"/>
                    </a:lnTo>
                    <a:lnTo>
                      <a:pt x="799143" y="1183413"/>
                    </a:lnTo>
                    <a:lnTo>
                      <a:pt x="753130" y="1196724"/>
                    </a:lnTo>
                    <a:lnTo>
                      <a:pt x="705695" y="1206425"/>
                    </a:lnTo>
                    <a:lnTo>
                      <a:pt x="656995" y="1212360"/>
                    </a:lnTo>
                    <a:lnTo>
                      <a:pt x="607187" y="1214374"/>
                    </a:lnTo>
                    <a:lnTo>
                      <a:pt x="557396" y="1212360"/>
                    </a:lnTo>
                    <a:lnTo>
                      <a:pt x="508712" y="1206425"/>
                    </a:lnTo>
                    <a:lnTo>
                      <a:pt x="461292" y="1196724"/>
                    </a:lnTo>
                    <a:lnTo>
                      <a:pt x="415292" y="1183413"/>
                    </a:lnTo>
                    <a:lnTo>
                      <a:pt x="370867" y="1166649"/>
                    </a:lnTo>
                    <a:lnTo>
                      <a:pt x="328176" y="1146589"/>
                    </a:lnTo>
                    <a:lnTo>
                      <a:pt x="287373" y="1123389"/>
                    </a:lnTo>
                    <a:lnTo>
                      <a:pt x="248616" y="1097204"/>
                    </a:lnTo>
                    <a:lnTo>
                      <a:pt x="212060" y="1068193"/>
                    </a:lnTo>
                    <a:lnTo>
                      <a:pt x="177863" y="1036510"/>
                    </a:lnTo>
                    <a:lnTo>
                      <a:pt x="146180" y="1002313"/>
                    </a:lnTo>
                    <a:lnTo>
                      <a:pt x="117169" y="965757"/>
                    </a:lnTo>
                    <a:lnTo>
                      <a:pt x="90984" y="927000"/>
                    </a:lnTo>
                    <a:lnTo>
                      <a:pt x="67784" y="886197"/>
                    </a:lnTo>
                    <a:lnTo>
                      <a:pt x="47724" y="843506"/>
                    </a:lnTo>
                    <a:lnTo>
                      <a:pt x="30960" y="799081"/>
                    </a:lnTo>
                    <a:lnTo>
                      <a:pt x="17649" y="753081"/>
                    </a:lnTo>
                    <a:lnTo>
                      <a:pt x="7948" y="705661"/>
                    </a:lnTo>
                    <a:lnTo>
                      <a:pt x="2013" y="656977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3" name="object 80"/>
              <p:cNvSpPr txBox="1"/>
              <p:nvPr/>
            </p:nvSpPr>
            <p:spPr>
              <a:xfrm>
                <a:off x="5200906" y="2437053"/>
                <a:ext cx="657860" cy="4692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ра,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ем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гра</a:t>
                </a:r>
                <a:r>
                  <a:rPr sz="1000" b="1" spc="-45" dirty="0">
                    <a:solidFill>
                      <a:srgbClr val="FFFFFF"/>
                    </a:solidFill>
                    <a:latin typeface="Arial"/>
                    <a:cs typeface="Arial"/>
                  </a:rPr>
                  <a:t>ф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ия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4" name="object 81"/>
              <p:cNvSpPr/>
              <p:nvPr/>
            </p:nvSpPr>
            <p:spPr>
              <a:xfrm>
                <a:off x="3714750" y="1857375"/>
                <a:ext cx="1214501" cy="1214501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5" name="object 82"/>
              <p:cNvSpPr/>
              <p:nvPr/>
            </p:nvSpPr>
            <p:spPr>
              <a:xfrm>
                <a:off x="3714750" y="185737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6" name="object 83"/>
              <p:cNvSpPr txBox="1"/>
              <p:nvPr/>
            </p:nvSpPr>
            <p:spPr>
              <a:xfrm>
                <a:off x="3927094" y="2400046"/>
                <a:ext cx="862330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разова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ие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7" name="object 84"/>
              <p:cNvSpPr/>
              <p:nvPr/>
            </p:nvSpPr>
            <p:spPr>
              <a:xfrm>
                <a:off x="3429000" y="3143250"/>
                <a:ext cx="1214501" cy="1214501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8" name="object 85"/>
              <p:cNvSpPr/>
              <p:nvPr/>
            </p:nvSpPr>
            <p:spPr>
              <a:xfrm>
                <a:off x="3429000" y="31432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11BEAA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9" name="object 86"/>
              <p:cNvSpPr txBox="1"/>
              <p:nvPr/>
            </p:nvSpPr>
            <p:spPr>
              <a:xfrm>
                <a:off x="3653790" y="3543427"/>
                <a:ext cx="836294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065" marR="6350" indent="63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Охрана о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р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ж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аю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щ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ей среды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90" name="object 87"/>
              <p:cNvSpPr/>
              <p:nvPr/>
            </p:nvSpPr>
            <p:spPr>
              <a:xfrm>
                <a:off x="2428875" y="2428875"/>
                <a:ext cx="1214501" cy="1214501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1" name="object 88"/>
              <p:cNvSpPr/>
              <p:nvPr/>
            </p:nvSpPr>
            <p:spPr>
              <a:xfrm>
                <a:off x="2428875" y="242887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11BEAA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2" name="object 89"/>
              <p:cNvSpPr txBox="1"/>
              <p:nvPr/>
            </p:nvSpPr>
            <p:spPr>
              <a:xfrm>
                <a:off x="2560447" y="2757296"/>
                <a:ext cx="950594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indent="-635" algn="ctr">
                  <a:lnSpc>
                    <a:spcPct val="100000"/>
                  </a:lnSpc>
                </a:pP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Ж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или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щ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мм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льное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хоз</a:t>
                </a:r>
                <a:r>
                  <a:rPr sz="1000" b="1" spc="-20" dirty="0">
                    <a:solidFill>
                      <a:srgbClr val="FFFFFF"/>
                    </a:solidFill>
                    <a:latin typeface="Arial"/>
                    <a:cs typeface="Arial"/>
                  </a:rPr>
                  <a:t>я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йс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во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93" name="object 90"/>
              <p:cNvSpPr/>
              <p:nvPr/>
            </p:nvSpPr>
            <p:spPr>
              <a:xfrm>
                <a:off x="2286000" y="3857625"/>
                <a:ext cx="1214501" cy="1143000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4" name="object 91"/>
              <p:cNvSpPr/>
              <p:nvPr/>
            </p:nvSpPr>
            <p:spPr>
              <a:xfrm>
                <a:off x="2286000" y="3857625"/>
                <a:ext cx="1214755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143000">
                    <a:moveTo>
                      <a:pt x="0" y="571500"/>
                    </a:moveTo>
                    <a:lnTo>
                      <a:pt x="2013" y="524632"/>
                    </a:lnTo>
                    <a:lnTo>
                      <a:pt x="7948" y="478808"/>
                    </a:lnTo>
                    <a:lnTo>
                      <a:pt x="17649" y="434173"/>
                    </a:lnTo>
                    <a:lnTo>
                      <a:pt x="30960" y="390875"/>
                    </a:lnTo>
                    <a:lnTo>
                      <a:pt x="47724" y="349061"/>
                    </a:lnTo>
                    <a:lnTo>
                      <a:pt x="67784" y="308878"/>
                    </a:lnTo>
                    <a:lnTo>
                      <a:pt x="90984" y="270474"/>
                    </a:lnTo>
                    <a:lnTo>
                      <a:pt x="117169" y="233994"/>
                    </a:lnTo>
                    <a:lnTo>
                      <a:pt x="146180" y="199588"/>
                    </a:lnTo>
                    <a:lnTo>
                      <a:pt x="177863" y="167401"/>
                    </a:lnTo>
                    <a:lnTo>
                      <a:pt x="212060" y="137582"/>
                    </a:lnTo>
                    <a:lnTo>
                      <a:pt x="248616" y="110276"/>
                    </a:lnTo>
                    <a:lnTo>
                      <a:pt x="287373" y="85632"/>
                    </a:lnTo>
                    <a:lnTo>
                      <a:pt x="328176" y="63796"/>
                    </a:lnTo>
                    <a:lnTo>
                      <a:pt x="370867" y="44916"/>
                    </a:lnTo>
                    <a:lnTo>
                      <a:pt x="415292" y="29138"/>
                    </a:lnTo>
                    <a:lnTo>
                      <a:pt x="461292" y="16611"/>
                    </a:lnTo>
                    <a:lnTo>
                      <a:pt x="508712" y="7480"/>
                    </a:lnTo>
                    <a:lnTo>
                      <a:pt x="557396" y="1894"/>
                    </a:lnTo>
                    <a:lnTo>
                      <a:pt x="607187" y="0"/>
                    </a:lnTo>
                    <a:lnTo>
                      <a:pt x="656995" y="1894"/>
                    </a:lnTo>
                    <a:lnTo>
                      <a:pt x="705695" y="7480"/>
                    </a:lnTo>
                    <a:lnTo>
                      <a:pt x="753130" y="16611"/>
                    </a:lnTo>
                    <a:lnTo>
                      <a:pt x="799143" y="29138"/>
                    </a:lnTo>
                    <a:lnTo>
                      <a:pt x="843579" y="44916"/>
                    </a:lnTo>
                    <a:lnTo>
                      <a:pt x="886281" y="63796"/>
                    </a:lnTo>
                    <a:lnTo>
                      <a:pt x="927092" y="85632"/>
                    </a:lnTo>
                    <a:lnTo>
                      <a:pt x="965857" y="110276"/>
                    </a:lnTo>
                    <a:lnTo>
                      <a:pt x="1002419" y="137582"/>
                    </a:lnTo>
                    <a:lnTo>
                      <a:pt x="1036621" y="167401"/>
                    </a:lnTo>
                    <a:lnTo>
                      <a:pt x="1068308" y="199588"/>
                    </a:lnTo>
                    <a:lnTo>
                      <a:pt x="1097323" y="233994"/>
                    </a:lnTo>
                    <a:lnTo>
                      <a:pt x="1123510" y="270474"/>
                    </a:lnTo>
                    <a:lnTo>
                      <a:pt x="1146713" y="308878"/>
                    </a:lnTo>
                    <a:lnTo>
                      <a:pt x="1166774" y="349061"/>
                    </a:lnTo>
                    <a:lnTo>
                      <a:pt x="1183539" y="390875"/>
                    </a:lnTo>
                    <a:lnTo>
                      <a:pt x="1196850" y="434173"/>
                    </a:lnTo>
                    <a:lnTo>
                      <a:pt x="1206552" y="478808"/>
                    </a:lnTo>
                    <a:lnTo>
                      <a:pt x="1212487" y="524632"/>
                    </a:lnTo>
                    <a:lnTo>
                      <a:pt x="1214501" y="571500"/>
                    </a:lnTo>
                    <a:lnTo>
                      <a:pt x="1212487" y="618367"/>
                    </a:lnTo>
                    <a:lnTo>
                      <a:pt x="1206552" y="664191"/>
                    </a:lnTo>
                    <a:lnTo>
                      <a:pt x="1196850" y="708826"/>
                    </a:lnTo>
                    <a:lnTo>
                      <a:pt x="1183539" y="752124"/>
                    </a:lnTo>
                    <a:lnTo>
                      <a:pt x="1166774" y="793938"/>
                    </a:lnTo>
                    <a:lnTo>
                      <a:pt x="1146713" y="834121"/>
                    </a:lnTo>
                    <a:lnTo>
                      <a:pt x="1123510" y="872525"/>
                    </a:lnTo>
                    <a:lnTo>
                      <a:pt x="1097323" y="909005"/>
                    </a:lnTo>
                    <a:lnTo>
                      <a:pt x="1068308" y="943411"/>
                    </a:lnTo>
                    <a:lnTo>
                      <a:pt x="1036621" y="975598"/>
                    </a:lnTo>
                    <a:lnTo>
                      <a:pt x="1002419" y="1005417"/>
                    </a:lnTo>
                    <a:lnTo>
                      <a:pt x="965857" y="1032723"/>
                    </a:lnTo>
                    <a:lnTo>
                      <a:pt x="927092" y="1057367"/>
                    </a:lnTo>
                    <a:lnTo>
                      <a:pt x="886281" y="1079203"/>
                    </a:lnTo>
                    <a:lnTo>
                      <a:pt x="843579" y="1098083"/>
                    </a:lnTo>
                    <a:lnTo>
                      <a:pt x="799143" y="1113861"/>
                    </a:lnTo>
                    <a:lnTo>
                      <a:pt x="753130" y="1126388"/>
                    </a:lnTo>
                    <a:lnTo>
                      <a:pt x="705695" y="1135519"/>
                    </a:lnTo>
                    <a:lnTo>
                      <a:pt x="656995" y="1141105"/>
                    </a:lnTo>
                    <a:lnTo>
                      <a:pt x="607187" y="1143000"/>
                    </a:lnTo>
                    <a:lnTo>
                      <a:pt x="557396" y="1141105"/>
                    </a:lnTo>
                    <a:lnTo>
                      <a:pt x="508712" y="1135519"/>
                    </a:lnTo>
                    <a:lnTo>
                      <a:pt x="461292" y="1126388"/>
                    </a:lnTo>
                    <a:lnTo>
                      <a:pt x="415292" y="1113861"/>
                    </a:lnTo>
                    <a:lnTo>
                      <a:pt x="370867" y="1098083"/>
                    </a:lnTo>
                    <a:lnTo>
                      <a:pt x="328176" y="1079203"/>
                    </a:lnTo>
                    <a:lnTo>
                      <a:pt x="287373" y="1057367"/>
                    </a:lnTo>
                    <a:lnTo>
                      <a:pt x="248616" y="1032723"/>
                    </a:lnTo>
                    <a:lnTo>
                      <a:pt x="212060" y="1005417"/>
                    </a:lnTo>
                    <a:lnTo>
                      <a:pt x="177863" y="975598"/>
                    </a:lnTo>
                    <a:lnTo>
                      <a:pt x="146180" y="943411"/>
                    </a:lnTo>
                    <a:lnTo>
                      <a:pt x="117169" y="909005"/>
                    </a:lnTo>
                    <a:lnTo>
                      <a:pt x="90984" y="872525"/>
                    </a:lnTo>
                    <a:lnTo>
                      <a:pt x="67784" y="834121"/>
                    </a:lnTo>
                    <a:lnTo>
                      <a:pt x="47724" y="793938"/>
                    </a:lnTo>
                    <a:lnTo>
                      <a:pt x="30960" y="752124"/>
                    </a:lnTo>
                    <a:lnTo>
                      <a:pt x="17649" y="708826"/>
                    </a:lnTo>
                    <a:lnTo>
                      <a:pt x="7948" y="664191"/>
                    </a:lnTo>
                    <a:lnTo>
                      <a:pt x="2013" y="618367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5" name="object 92"/>
              <p:cNvSpPr txBox="1"/>
              <p:nvPr/>
            </p:nvSpPr>
            <p:spPr>
              <a:xfrm>
                <a:off x="2457069" y="4257802"/>
                <a:ext cx="945515" cy="4616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5890" marR="6350" indent="-12382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Национальная э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оно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ика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96" name="object 93"/>
              <p:cNvSpPr/>
              <p:nvPr/>
            </p:nvSpPr>
            <p:spPr>
              <a:xfrm>
                <a:off x="1071562" y="3643376"/>
                <a:ext cx="1209738" cy="1214374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7" name="object 94"/>
              <p:cNvSpPr/>
              <p:nvPr/>
            </p:nvSpPr>
            <p:spPr>
              <a:xfrm>
                <a:off x="1071562" y="3643376"/>
                <a:ext cx="1210310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0310" h="1214754">
                    <a:moveTo>
                      <a:pt x="0" y="607187"/>
                    </a:moveTo>
                    <a:lnTo>
                      <a:pt x="2005" y="557379"/>
                    </a:lnTo>
                    <a:lnTo>
                      <a:pt x="7917" y="508681"/>
                    </a:lnTo>
                    <a:lnTo>
                      <a:pt x="17580" y="461251"/>
                    </a:lnTo>
                    <a:lnTo>
                      <a:pt x="30838" y="415243"/>
                    </a:lnTo>
                    <a:lnTo>
                      <a:pt x="47535" y="370814"/>
                    </a:lnTo>
                    <a:lnTo>
                      <a:pt x="67517" y="328120"/>
                    </a:lnTo>
                    <a:lnTo>
                      <a:pt x="90626" y="287317"/>
                    </a:lnTo>
                    <a:lnTo>
                      <a:pt x="116707" y="248561"/>
                    </a:lnTo>
                    <a:lnTo>
                      <a:pt x="145606" y="212008"/>
                    </a:lnTo>
                    <a:lnTo>
                      <a:pt x="177165" y="177815"/>
                    </a:lnTo>
                    <a:lnTo>
                      <a:pt x="211229" y="146138"/>
                    </a:lnTo>
                    <a:lnTo>
                      <a:pt x="247642" y="117132"/>
                    </a:lnTo>
                    <a:lnTo>
                      <a:pt x="286249" y="90954"/>
                    </a:lnTo>
                    <a:lnTo>
                      <a:pt x="326894" y="67760"/>
                    </a:lnTo>
                    <a:lnTo>
                      <a:pt x="369421" y="47706"/>
                    </a:lnTo>
                    <a:lnTo>
                      <a:pt x="413674" y="30948"/>
                    </a:lnTo>
                    <a:lnTo>
                      <a:pt x="459498" y="17642"/>
                    </a:lnTo>
                    <a:lnTo>
                      <a:pt x="506737" y="7945"/>
                    </a:lnTo>
                    <a:lnTo>
                      <a:pt x="555235" y="2012"/>
                    </a:lnTo>
                    <a:lnTo>
                      <a:pt x="604837" y="0"/>
                    </a:lnTo>
                    <a:lnTo>
                      <a:pt x="654439" y="2012"/>
                    </a:lnTo>
                    <a:lnTo>
                      <a:pt x="702939" y="7945"/>
                    </a:lnTo>
                    <a:lnTo>
                      <a:pt x="750180" y="17642"/>
                    </a:lnTo>
                    <a:lnTo>
                      <a:pt x="796007" y="30948"/>
                    </a:lnTo>
                    <a:lnTo>
                      <a:pt x="840263" y="47706"/>
                    </a:lnTo>
                    <a:lnTo>
                      <a:pt x="882794" y="67760"/>
                    </a:lnTo>
                    <a:lnTo>
                      <a:pt x="923443" y="90954"/>
                    </a:lnTo>
                    <a:lnTo>
                      <a:pt x="962054" y="117132"/>
                    </a:lnTo>
                    <a:lnTo>
                      <a:pt x="998472" y="146138"/>
                    </a:lnTo>
                    <a:lnTo>
                      <a:pt x="1032541" y="177815"/>
                    </a:lnTo>
                    <a:lnTo>
                      <a:pt x="1064105" y="212008"/>
                    </a:lnTo>
                    <a:lnTo>
                      <a:pt x="1093008" y="248561"/>
                    </a:lnTo>
                    <a:lnTo>
                      <a:pt x="1119094" y="287317"/>
                    </a:lnTo>
                    <a:lnTo>
                      <a:pt x="1142207" y="328120"/>
                    </a:lnTo>
                    <a:lnTo>
                      <a:pt x="1162192" y="370814"/>
                    </a:lnTo>
                    <a:lnTo>
                      <a:pt x="1178893" y="415243"/>
                    </a:lnTo>
                    <a:lnTo>
                      <a:pt x="1192154" y="461251"/>
                    </a:lnTo>
                    <a:lnTo>
                      <a:pt x="1201819" y="508681"/>
                    </a:lnTo>
                    <a:lnTo>
                      <a:pt x="1207732" y="557379"/>
                    </a:lnTo>
                    <a:lnTo>
                      <a:pt x="1209738" y="607187"/>
                    </a:lnTo>
                    <a:lnTo>
                      <a:pt x="1207732" y="656977"/>
                    </a:lnTo>
                    <a:lnTo>
                      <a:pt x="1201819" y="705661"/>
                    </a:lnTo>
                    <a:lnTo>
                      <a:pt x="1192154" y="753081"/>
                    </a:lnTo>
                    <a:lnTo>
                      <a:pt x="1178893" y="799081"/>
                    </a:lnTo>
                    <a:lnTo>
                      <a:pt x="1162192" y="843506"/>
                    </a:lnTo>
                    <a:lnTo>
                      <a:pt x="1142207" y="886197"/>
                    </a:lnTo>
                    <a:lnTo>
                      <a:pt x="1119094" y="927000"/>
                    </a:lnTo>
                    <a:lnTo>
                      <a:pt x="1093008" y="965757"/>
                    </a:lnTo>
                    <a:lnTo>
                      <a:pt x="1064105" y="1002313"/>
                    </a:lnTo>
                    <a:lnTo>
                      <a:pt x="1032541" y="1036510"/>
                    </a:lnTo>
                    <a:lnTo>
                      <a:pt x="998472" y="1068193"/>
                    </a:lnTo>
                    <a:lnTo>
                      <a:pt x="962054" y="1097204"/>
                    </a:lnTo>
                    <a:lnTo>
                      <a:pt x="923443" y="1123389"/>
                    </a:lnTo>
                    <a:lnTo>
                      <a:pt x="882794" y="1146589"/>
                    </a:lnTo>
                    <a:lnTo>
                      <a:pt x="840263" y="1166649"/>
                    </a:lnTo>
                    <a:lnTo>
                      <a:pt x="796007" y="1183413"/>
                    </a:lnTo>
                    <a:lnTo>
                      <a:pt x="750180" y="1196724"/>
                    </a:lnTo>
                    <a:lnTo>
                      <a:pt x="702939" y="1206425"/>
                    </a:lnTo>
                    <a:lnTo>
                      <a:pt x="654439" y="1212360"/>
                    </a:lnTo>
                    <a:lnTo>
                      <a:pt x="604837" y="1214374"/>
                    </a:lnTo>
                    <a:lnTo>
                      <a:pt x="555235" y="1212360"/>
                    </a:lnTo>
                    <a:lnTo>
                      <a:pt x="506737" y="1206425"/>
                    </a:lnTo>
                    <a:lnTo>
                      <a:pt x="459498" y="1196724"/>
                    </a:lnTo>
                    <a:lnTo>
                      <a:pt x="413674" y="1183413"/>
                    </a:lnTo>
                    <a:lnTo>
                      <a:pt x="369421" y="1166649"/>
                    </a:lnTo>
                    <a:lnTo>
                      <a:pt x="326894" y="1146589"/>
                    </a:lnTo>
                    <a:lnTo>
                      <a:pt x="286249" y="1123389"/>
                    </a:lnTo>
                    <a:lnTo>
                      <a:pt x="247642" y="1097204"/>
                    </a:lnTo>
                    <a:lnTo>
                      <a:pt x="211229" y="1068193"/>
                    </a:lnTo>
                    <a:lnTo>
                      <a:pt x="177165" y="1036510"/>
                    </a:lnTo>
                    <a:lnTo>
                      <a:pt x="145606" y="1002313"/>
                    </a:lnTo>
                    <a:lnTo>
                      <a:pt x="116707" y="965757"/>
                    </a:lnTo>
                    <a:lnTo>
                      <a:pt x="90626" y="927000"/>
                    </a:lnTo>
                    <a:lnTo>
                      <a:pt x="67517" y="886197"/>
                    </a:lnTo>
                    <a:lnTo>
                      <a:pt x="47535" y="843506"/>
                    </a:lnTo>
                    <a:lnTo>
                      <a:pt x="30838" y="799081"/>
                    </a:lnTo>
                    <a:lnTo>
                      <a:pt x="17580" y="753081"/>
                    </a:lnTo>
                    <a:lnTo>
                      <a:pt x="7917" y="705661"/>
                    </a:lnTo>
                    <a:lnTo>
                      <a:pt x="2005" y="656977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8" name="object 95"/>
              <p:cNvSpPr txBox="1"/>
              <p:nvPr/>
            </p:nvSpPr>
            <p:spPr>
              <a:xfrm>
                <a:off x="1067434" y="3919156"/>
                <a:ext cx="1162161" cy="6924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065" marR="6350" indent="-2540" algn="ctr">
                  <a:lnSpc>
                    <a:spcPct val="100000"/>
                  </a:lnSpc>
                </a:pP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Нацио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ая 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з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опас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ос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r>
                  <a:rPr sz="9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и 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равоо</a:t>
                </a:r>
                <a:r>
                  <a:rPr sz="900" b="1" spc="5" dirty="0">
                    <a:solidFill>
                      <a:srgbClr val="FFFFFF"/>
                    </a:solidFill>
                    <a:latin typeface="Arial"/>
                    <a:cs typeface="Arial"/>
                  </a:rPr>
                  <a:t>х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ра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и- 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ая дея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ос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endParaRPr sz="900" dirty="0">
                  <a:latin typeface="Arial"/>
                  <a:cs typeface="Arial"/>
                </a:endParaRPr>
              </a:p>
            </p:txBody>
          </p:sp>
          <p:sp>
            <p:nvSpPr>
              <p:cNvPr id="99" name="object 96"/>
              <p:cNvSpPr/>
              <p:nvPr/>
            </p:nvSpPr>
            <p:spPr>
              <a:xfrm>
                <a:off x="768081" y="4772832"/>
                <a:ext cx="1214437" cy="1142936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0" name="object 97"/>
              <p:cNvSpPr/>
              <p:nvPr/>
            </p:nvSpPr>
            <p:spPr>
              <a:xfrm>
                <a:off x="785812" y="4786376"/>
                <a:ext cx="1214755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14755" h="1143000">
                    <a:moveTo>
                      <a:pt x="0" y="571500"/>
                    </a:moveTo>
                    <a:lnTo>
                      <a:pt x="2012" y="524615"/>
                    </a:lnTo>
                    <a:lnTo>
                      <a:pt x="7947" y="478777"/>
                    </a:lnTo>
                    <a:lnTo>
                      <a:pt x="17647" y="434132"/>
                    </a:lnTo>
                    <a:lnTo>
                      <a:pt x="30956" y="390826"/>
                    </a:lnTo>
                    <a:lnTo>
                      <a:pt x="47718" y="349007"/>
                    </a:lnTo>
                    <a:lnTo>
                      <a:pt x="67776" y="308822"/>
                    </a:lnTo>
                    <a:lnTo>
                      <a:pt x="90975" y="270417"/>
                    </a:lnTo>
                    <a:lnTo>
                      <a:pt x="117158" y="233940"/>
                    </a:lnTo>
                    <a:lnTo>
                      <a:pt x="146169" y="199536"/>
                    </a:lnTo>
                    <a:lnTo>
                      <a:pt x="177852" y="167354"/>
                    </a:lnTo>
                    <a:lnTo>
                      <a:pt x="212050" y="137539"/>
                    </a:lnTo>
                    <a:lnTo>
                      <a:pt x="248607" y="110240"/>
                    </a:lnTo>
                    <a:lnTo>
                      <a:pt x="287368" y="85602"/>
                    </a:lnTo>
                    <a:lnTo>
                      <a:pt x="328175" y="63772"/>
                    </a:lnTo>
                    <a:lnTo>
                      <a:pt x="370873" y="44898"/>
                    </a:lnTo>
                    <a:lnTo>
                      <a:pt x="415305" y="29126"/>
                    </a:lnTo>
                    <a:lnTo>
                      <a:pt x="461314" y="16604"/>
                    </a:lnTo>
                    <a:lnTo>
                      <a:pt x="508746" y="7477"/>
                    </a:lnTo>
                    <a:lnTo>
                      <a:pt x="557443" y="1893"/>
                    </a:lnTo>
                    <a:lnTo>
                      <a:pt x="607250" y="0"/>
                    </a:lnTo>
                    <a:lnTo>
                      <a:pt x="657041" y="1893"/>
                    </a:lnTo>
                    <a:lnTo>
                      <a:pt x="705724" y="7477"/>
                    </a:lnTo>
                    <a:lnTo>
                      <a:pt x="753145" y="16604"/>
                    </a:lnTo>
                    <a:lnTo>
                      <a:pt x="799145" y="29126"/>
                    </a:lnTo>
                    <a:lnTo>
                      <a:pt x="843569" y="44898"/>
                    </a:lnTo>
                    <a:lnTo>
                      <a:pt x="886261" y="63772"/>
                    </a:lnTo>
                    <a:lnTo>
                      <a:pt x="927064" y="85602"/>
                    </a:lnTo>
                    <a:lnTo>
                      <a:pt x="965821" y="110240"/>
                    </a:lnTo>
                    <a:lnTo>
                      <a:pt x="1002376" y="137539"/>
                    </a:lnTo>
                    <a:lnTo>
                      <a:pt x="1036574" y="167354"/>
                    </a:lnTo>
                    <a:lnTo>
                      <a:pt x="1068256" y="199536"/>
                    </a:lnTo>
                    <a:lnTo>
                      <a:pt x="1097268" y="233940"/>
                    </a:lnTo>
                    <a:lnTo>
                      <a:pt x="1123452" y="270417"/>
                    </a:lnTo>
                    <a:lnTo>
                      <a:pt x="1146653" y="308822"/>
                    </a:lnTo>
                    <a:lnTo>
                      <a:pt x="1166713" y="349007"/>
                    </a:lnTo>
                    <a:lnTo>
                      <a:pt x="1183476" y="390826"/>
                    </a:lnTo>
                    <a:lnTo>
                      <a:pt x="1196787" y="434132"/>
                    </a:lnTo>
                    <a:lnTo>
                      <a:pt x="1206488" y="478777"/>
                    </a:lnTo>
                    <a:lnTo>
                      <a:pt x="1212424" y="524615"/>
                    </a:lnTo>
                    <a:lnTo>
                      <a:pt x="1214437" y="571500"/>
                    </a:lnTo>
                    <a:lnTo>
                      <a:pt x="1212424" y="618363"/>
                    </a:lnTo>
                    <a:lnTo>
                      <a:pt x="1206488" y="664183"/>
                    </a:lnTo>
                    <a:lnTo>
                      <a:pt x="1196787" y="708814"/>
                    </a:lnTo>
                    <a:lnTo>
                      <a:pt x="1183476" y="752108"/>
                    </a:lnTo>
                    <a:lnTo>
                      <a:pt x="1166713" y="793917"/>
                    </a:lnTo>
                    <a:lnTo>
                      <a:pt x="1146653" y="834096"/>
                    </a:lnTo>
                    <a:lnTo>
                      <a:pt x="1123452" y="872496"/>
                    </a:lnTo>
                    <a:lnTo>
                      <a:pt x="1097268" y="908971"/>
                    </a:lnTo>
                    <a:lnTo>
                      <a:pt x="1068256" y="943374"/>
                    </a:lnTo>
                    <a:lnTo>
                      <a:pt x="1036574" y="975556"/>
                    </a:lnTo>
                    <a:lnTo>
                      <a:pt x="1002376" y="1005372"/>
                    </a:lnTo>
                    <a:lnTo>
                      <a:pt x="965821" y="1032674"/>
                    </a:lnTo>
                    <a:lnTo>
                      <a:pt x="927064" y="1057315"/>
                    </a:lnTo>
                    <a:lnTo>
                      <a:pt x="886261" y="1079148"/>
                    </a:lnTo>
                    <a:lnTo>
                      <a:pt x="843569" y="1098026"/>
                    </a:lnTo>
                    <a:lnTo>
                      <a:pt x="799145" y="1113801"/>
                    </a:lnTo>
                    <a:lnTo>
                      <a:pt x="753145" y="1126327"/>
                    </a:lnTo>
                    <a:lnTo>
                      <a:pt x="705724" y="1135456"/>
                    </a:lnTo>
                    <a:lnTo>
                      <a:pt x="657041" y="1141042"/>
                    </a:lnTo>
                    <a:lnTo>
                      <a:pt x="607250" y="1142936"/>
                    </a:lnTo>
                    <a:lnTo>
                      <a:pt x="557443" y="1141042"/>
                    </a:lnTo>
                    <a:lnTo>
                      <a:pt x="508746" y="1135456"/>
                    </a:lnTo>
                    <a:lnTo>
                      <a:pt x="461314" y="1126327"/>
                    </a:lnTo>
                    <a:lnTo>
                      <a:pt x="415305" y="1113801"/>
                    </a:lnTo>
                    <a:lnTo>
                      <a:pt x="370873" y="1098026"/>
                    </a:lnTo>
                    <a:lnTo>
                      <a:pt x="328175" y="1079148"/>
                    </a:lnTo>
                    <a:lnTo>
                      <a:pt x="287368" y="1057315"/>
                    </a:lnTo>
                    <a:lnTo>
                      <a:pt x="248607" y="1032674"/>
                    </a:lnTo>
                    <a:lnTo>
                      <a:pt x="212050" y="1005372"/>
                    </a:lnTo>
                    <a:lnTo>
                      <a:pt x="177852" y="975556"/>
                    </a:lnTo>
                    <a:lnTo>
                      <a:pt x="146169" y="943374"/>
                    </a:lnTo>
                    <a:lnTo>
                      <a:pt x="117158" y="908971"/>
                    </a:lnTo>
                    <a:lnTo>
                      <a:pt x="90975" y="872496"/>
                    </a:lnTo>
                    <a:lnTo>
                      <a:pt x="67776" y="834096"/>
                    </a:lnTo>
                    <a:lnTo>
                      <a:pt x="47718" y="793917"/>
                    </a:lnTo>
                    <a:lnTo>
                      <a:pt x="30956" y="752108"/>
                    </a:lnTo>
                    <a:lnTo>
                      <a:pt x="17647" y="708814"/>
                    </a:lnTo>
                    <a:lnTo>
                      <a:pt x="7947" y="664183"/>
                    </a:lnTo>
                    <a:lnTo>
                      <a:pt x="2012" y="618363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1" name="object 98"/>
              <p:cNvSpPr txBox="1"/>
              <p:nvPr/>
            </p:nvSpPr>
            <p:spPr>
              <a:xfrm>
                <a:off x="996188" y="5115305"/>
                <a:ext cx="864235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indent="-63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щ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его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дарс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ве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ные вопросы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102" name="object 99"/>
              <p:cNvSpPr/>
              <p:nvPr/>
            </p:nvSpPr>
            <p:spPr>
              <a:xfrm>
                <a:off x="6572250" y="4429125"/>
                <a:ext cx="1214501" cy="1214437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3" name="object 100"/>
              <p:cNvSpPr/>
              <p:nvPr/>
            </p:nvSpPr>
            <p:spPr>
              <a:xfrm>
                <a:off x="6572250" y="442912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6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3"/>
                    </a:lnTo>
                    <a:lnTo>
                      <a:pt x="1196850" y="753126"/>
                    </a:lnTo>
                    <a:lnTo>
                      <a:pt x="1183539" y="799137"/>
                    </a:lnTo>
                    <a:lnTo>
                      <a:pt x="1166774" y="843569"/>
                    </a:lnTo>
                    <a:lnTo>
                      <a:pt x="1146713" y="886267"/>
                    </a:lnTo>
                    <a:lnTo>
                      <a:pt x="1123510" y="927074"/>
                    </a:lnTo>
                    <a:lnTo>
                      <a:pt x="1097323" y="965834"/>
                    </a:lnTo>
                    <a:lnTo>
                      <a:pt x="1068308" y="1002392"/>
                    </a:lnTo>
                    <a:lnTo>
                      <a:pt x="1036621" y="1036589"/>
                    </a:lnTo>
                    <a:lnTo>
                      <a:pt x="1002419" y="1068272"/>
                    </a:lnTo>
                    <a:lnTo>
                      <a:pt x="965857" y="1097282"/>
                    </a:lnTo>
                    <a:lnTo>
                      <a:pt x="927092" y="1123465"/>
                    </a:lnTo>
                    <a:lnTo>
                      <a:pt x="886281" y="1146663"/>
                    </a:lnTo>
                    <a:lnTo>
                      <a:pt x="843579" y="1166721"/>
                    </a:lnTo>
                    <a:lnTo>
                      <a:pt x="799143" y="1183482"/>
                    </a:lnTo>
                    <a:lnTo>
                      <a:pt x="753130" y="1196791"/>
                    </a:lnTo>
                    <a:lnTo>
                      <a:pt x="705695" y="1206490"/>
                    </a:lnTo>
                    <a:lnTo>
                      <a:pt x="656995" y="1212424"/>
                    </a:lnTo>
                    <a:lnTo>
                      <a:pt x="607186" y="1214437"/>
                    </a:lnTo>
                    <a:lnTo>
                      <a:pt x="557396" y="1212424"/>
                    </a:lnTo>
                    <a:lnTo>
                      <a:pt x="508712" y="1206490"/>
                    </a:lnTo>
                    <a:lnTo>
                      <a:pt x="461292" y="1196791"/>
                    </a:lnTo>
                    <a:lnTo>
                      <a:pt x="415292" y="1183482"/>
                    </a:lnTo>
                    <a:lnTo>
                      <a:pt x="370867" y="1166721"/>
                    </a:lnTo>
                    <a:lnTo>
                      <a:pt x="328176" y="1146663"/>
                    </a:lnTo>
                    <a:lnTo>
                      <a:pt x="287373" y="1123465"/>
                    </a:lnTo>
                    <a:lnTo>
                      <a:pt x="248616" y="1097282"/>
                    </a:lnTo>
                    <a:lnTo>
                      <a:pt x="212060" y="1068272"/>
                    </a:lnTo>
                    <a:lnTo>
                      <a:pt x="177863" y="1036589"/>
                    </a:lnTo>
                    <a:lnTo>
                      <a:pt x="146180" y="1002392"/>
                    </a:lnTo>
                    <a:lnTo>
                      <a:pt x="117169" y="965835"/>
                    </a:lnTo>
                    <a:lnTo>
                      <a:pt x="90984" y="927074"/>
                    </a:lnTo>
                    <a:lnTo>
                      <a:pt x="67784" y="886267"/>
                    </a:lnTo>
                    <a:lnTo>
                      <a:pt x="47724" y="843569"/>
                    </a:lnTo>
                    <a:lnTo>
                      <a:pt x="30960" y="799137"/>
                    </a:lnTo>
                    <a:lnTo>
                      <a:pt x="17649" y="753126"/>
                    </a:lnTo>
                    <a:lnTo>
                      <a:pt x="7948" y="705693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4" name="object 101"/>
              <p:cNvSpPr txBox="1"/>
              <p:nvPr/>
            </p:nvSpPr>
            <p:spPr>
              <a:xfrm>
                <a:off x="6734935" y="4628024"/>
                <a:ext cx="1051815" cy="9233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сл</a:t>
                </a:r>
                <a:r>
                  <a:rPr sz="1000" b="1" spc="-2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ж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ива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ие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гос</a:t>
                </a:r>
                <a:r>
                  <a:rPr sz="1000" b="1" spc="-3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дарс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ве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г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ниц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г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долга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105" name="object 102"/>
              <p:cNvSpPr/>
              <p:nvPr/>
            </p:nvSpPr>
            <p:spPr>
              <a:xfrm>
                <a:off x="4150206" y="3063417"/>
                <a:ext cx="1924812" cy="2180844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6" name="object 103"/>
              <p:cNvSpPr/>
              <p:nvPr/>
            </p:nvSpPr>
            <p:spPr>
              <a:xfrm>
                <a:off x="2907792" y="4389120"/>
                <a:ext cx="2359152" cy="1586484"/>
              </a:xfrm>
              <a:prstGeom prst="rect">
                <a:avLst/>
              </a:prstGeom>
              <a:blipFill>
                <a:blip r:embed="rId3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346870" y="16190"/>
              <a:ext cx="3718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Районный бюджет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6507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71151" y="235095"/>
            <a:ext cx="9266962" cy="6317643"/>
            <a:chOff x="1468750" y="284790"/>
            <a:chExt cx="7677890" cy="6317643"/>
          </a:xfrm>
        </p:grpSpPr>
        <p:sp>
          <p:nvSpPr>
            <p:cNvPr id="5" name="TextBox 4"/>
            <p:cNvSpPr txBox="1"/>
            <p:nvPr/>
          </p:nvSpPr>
          <p:spPr>
            <a:xfrm>
              <a:off x="1796999" y="284790"/>
              <a:ext cx="73496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Формы межбюджетных трансфертов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477803" y="1107988"/>
              <a:ext cx="6768752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" marR="6350" lvl="0" indent="635" algn="just"/>
              <a:r>
                <a:rPr lang="ru-RU" sz="1400" b="1" u="heavy" spc="-3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b="1" i="1" u="sng" spc="-3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Су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нци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600" b="1" u="sng" spc="9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-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а,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 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ц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spc="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к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8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ам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9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 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РФ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484470" y="2786571"/>
              <a:ext cx="6774160" cy="13066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52400" lvl="0" algn="just">
                <a:lnSpc>
                  <a:spcPct val="105900"/>
                </a:lnSpc>
              </a:pP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Субсидии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- бюджетные средства, пр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 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 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ц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35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25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ир</a:t>
              </a:r>
              <a:r>
                <a:rPr lang="ru-RU" sz="1400" b="1" spc="-6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об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яз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ь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зни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к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лн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по</a:t>
              </a:r>
              <a:r>
                <a:rPr lang="ru-RU" sz="1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ам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я.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468750" y="4331682"/>
              <a:ext cx="6768752" cy="10579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6350" indent="2540" algn="just">
                <a:lnSpc>
                  <a:spcPct val="100000"/>
                </a:lnSpc>
              </a:pPr>
              <a:r>
                <a:rPr lang="ru-RU" sz="1600" b="1" i="1" u="sng" spc="-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Дотации</a:t>
              </a:r>
              <a:r>
                <a:rPr lang="ru-RU" sz="1400" b="1" spc="-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– межбюджетные 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ты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(и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) 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ь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я.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468750" y="5628104"/>
              <a:ext cx="6768752" cy="974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6350" indent="2540">
                <a:lnSpc>
                  <a:spcPct val="100000"/>
                </a:lnSpc>
              </a:pPr>
              <a:endPara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6350" indent="2540">
                <a:lnSpc>
                  <a:spcPct val="100000"/>
                </a:lnSpc>
              </a:pPr>
              <a:endPara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6350" indent="2540">
                <a:lnSpc>
                  <a:spcPct val="100000"/>
                </a:lnSpc>
              </a:pPr>
              <a:r>
                <a:rPr lang="ru-RU" sz="16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межбюджетные трансферты </a:t>
              </a:r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средство межбюджетного контроля, которое заключается в передаче средств в бюджетной системе страны, из одного бюджета в другой.</a:t>
              </a: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600" dirty="0"/>
                <a:t/>
              </a:r>
              <a:br>
                <a:rPr lang="ru-RU" sz="1600" dirty="0"/>
              </a:b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614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752184" y="980729"/>
            <a:ext cx="2376264" cy="1628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1624" y="980729"/>
            <a:ext cx="4392488" cy="1905650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 ст</a:t>
            </a:r>
            <a:r>
              <a:rPr b="1" i="1" spc="-2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b="1" i="1" spc="-3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b="1" i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овых</a:t>
            </a:r>
            <a:r>
              <a:rPr b="1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ена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овых</a:t>
            </a:r>
            <a:r>
              <a:rPr b="1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i="1" spc="-25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3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b="1" i="1" spc="-5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дов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районного  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b="1" i="1" spc="-55" dirty="0" err="1">
                <a:latin typeface="Times New Roman" pitchFamily="18" charset="0"/>
                <a:cs typeface="Times New Roman" pitchFamily="18" charset="0"/>
              </a:rPr>
              <a:t>ю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дж</a:t>
            </a:r>
            <a:r>
              <a:rPr b="1" i="1" spc="-6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25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0" dirty="0">
                <a:latin typeface="Times New Roman" pitchFamily="18" charset="0"/>
                <a:cs typeface="Times New Roman" pitchFamily="18" charset="0"/>
              </a:rPr>
              <a:t>Хохольского района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5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i="1" spc="-65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ос</a:t>
            </a:r>
            <a:r>
              <a:rPr b="1" i="1" spc="-25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45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ля</a:t>
            </a:r>
            <a:r>
              <a:rPr b="1" i="1" spc="-6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5" dirty="0" smtClean="0">
                <a:latin typeface="Times New Roman" pitchFamily="18" charset="0"/>
                <a:cs typeface="Times New Roman" pitchFamily="18" charset="0"/>
              </a:rPr>
              <a:t> 69,9</a:t>
            </a:r>
            <a:r>
              <a:rPr b="1" i="1" spc="-15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spcBef>
                <a:spcPts val="21"/>
              </a:spcBef>
            </a:pPr>
            <a:endParaRPr b="1" i="1" dirty="0">
              <a:latin typeface="Times New Roman" pitchFamily="18" charset="0"/>
              <a:cs typeface="Times New Roman" pitchFamily="18" charset="0"/>
            </a:endParaRPr>
          </a:p>
          <a:p>
            <a:pPr marL="12700" marR="55244"/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Доля других налоговых и неналоговых доходов, пос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-3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пающих</a:t>
            </a:r>
            <a:r>
              <a:rPr lang="ru-RU" b="1" i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районный 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spc="-55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b="1" i="1" spc="-6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b="1" i="1" spc="-25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-1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45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b="1" i="1" spc="-6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5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spc="-15" dirty="0" smtClean="0">
                <a:latin typeface="Times New Roman" pitchFamily="18" charset="0"/>
                <a:cs typeface="Times New Roman" pitchFamily="18" charset="0"/>
              </a:rPr>
              <a:t>30,1</a:t>
            </a:r>
            <a:r>
              <a:rPr b="1" i="1" spc="-15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10395712" y="6585948"/>
            <a:ext cx="20637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/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592" y="0"/>
            <a:ext cx="82444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600" b="1" i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бюджетообразующий</a:t>
            </a:r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доходный источник – </a:t>
            </a:r>
          </a:p>
          <a:p>
            <a:pPr algn="ctr"/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015480892"/>
              </p:ext>
            </p:extLst>
          </p:nvPr>
        </p:nvGraphicFramePr>
        <p:xfrm>
          <a:off x="2711624" y="2924944"/>
          <a:ext cx="7416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9259" y="116632"/>
            <a:ext cx="8282652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районный </a:t>
            </a:r>
          </a:p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Хохольского муниципального района</a:t>
            </a:r>
          </a:p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14" y="4887310"/>
            <a:ext cx="3593917" cy="160347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4597040"/>
              </p:ext>
            </p:extLst>
          </p:nvPr>
        </p:nvGraphicFramePr>
        <p:xfrm>
          <a:off x="1286634" y="1560785"/>
          <a:ext cx="9864191" cy="315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218"/>
                <a:gridCol w="1664707"/>
                <a:gridCol w="1775498"/>
                <a:gridCol w="1913856"/>
                <a:gridCol w="1676912"/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поступлений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оценка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безвозмездных поступлений,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556 159,3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501 196,1</a:t>
                      </a:r>
                    </a:p>
                    <a:p>
                      <a:pPr algn="ctr"/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401 651,3</a:t>
                      </a:r>
                    </a:p>
                    <a:p>
                      <a:pPr algn="ctr"/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453 575,4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59 007,0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875</a:t>
                      </a:r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53  154,0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52 579,0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186 576,6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129 581,0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77 493,2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111 854,2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557,6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241 729,5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256 817,4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276 187,7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73 018,1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52 010,6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14  186,7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12  954,5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779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608" y="1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Хохольского муниципального района, </a:t>
            </a:r>
            <a:r>
              <a:rPr lang="ru-RU" alt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(тыс.руб.)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711624" y="818594"/>
            <a:ext cx="4608512" cy="2106350"/>
            <a:chOff x="1597489" y="818594"/>
            <a:chExt cx="3733503" cy="223224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489" y="818594"/>
              <a:ext cx="3733503" cy="22322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88076" y="1611334"/>
              <a:ext cx="2952328" cy="75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и областной бюджет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738562"/>
            <a:ext cx="7347018" cy="1771397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12" name="Стрелка вверх 11"/>
          <p:cNvSpPr/>
          <p:nvPr/>
        </p:nvSpPr>
        <p:spPr>
          <a:xfrm>
            <a:off x="9197998" y="2841200"/>
            <a:ext cx="1218483" cy="1806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 89 871,3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016149" y="2816281"/>
            <a:ext cx="934333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129 581,0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529313" y="891328"/>
            <a:ext cx="2878061" cy="1960140"/>
            <a:chOff x="6005312" y="891327"/>
            <a:chExt cx="2944114" cy="238236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312" y="891327"/>
              <a:ext cx="2841404" cy="23823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81850" y="1585600"/>
              <a:ext cx="2767576" cy="860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 городского </a:t>
              </a:r>
            </a:p>
            <a:p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сельских поселений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35760" y="6469289"/>
            <a:ext cx="590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Хохольского муниципального района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017048" y="2824001"/>
            <a:ext cx="975035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241 729,5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047904" y="2824001"/>
            <a:ext cx="967160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77 875,0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044027" y="2824001"/>
            <a:ext cx="984665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52 010,6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7896352" y="2816281"/>
            <a:ext cx="1229789" cy="184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11 170,0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91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1624" y="260648"/>
            <a:ext cx="7483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Налоговые доходы районного бюджета </a:t>
            </a:r>
          </a:p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гг. (тыс. 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1051819"/>
              </p:ext>
            </p:extLst>
          </p:nvPr>
        </p:nvGraphicFramePr>
        <p:xfrm>
          <a:off x="756744" y="1316783"/>
          <a:ext cx="10972800" cy="5051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839"/>
                <a:gridCol w="1830310"/>
                <a:gridCol w="1726108"/>
                <a:gridCol w="1780477"/>
                <a:gridCol w="1794066"/>
              </a:tblGrid>
              <a:tr h="108114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35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153 360,00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165 962,00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177 553,00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191 694,00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03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119 050,00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130 973,00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141 411,00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153 836,00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03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17 693,00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19 417,00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19 903,00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20 982,00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65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558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20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налогооблажения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5917,00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7 012,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7 156,00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05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4 232,00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2 425,00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2 672,00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20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алог, взимаемый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применением патентной системы налогообложения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3 012,0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3250,0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3 347,0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8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701,00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226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9616" y="11663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Неналоговые доходы районного бюджета </a:t>
            </a:r>
          </a:p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гг.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5491805"/>
              </p:ext>
            </p:extLst>
          </p:nvPr>
        </p:nvGraphicFramePr>
        <p:xfrm>
          <a:off x="614853" y="1430306"/>
          <a:ext cx="11067394" cy="527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866"/>
                <a:gridCol w="1494632"/>
                <a:gridCol w="1494632"/>
                <a:gridCol w="1494632"/>
                <a:gridCol w="1494632"/>
              </a:tblGrid>
              <a:tr h="51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55 140,0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21 461,0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21 349,0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21 581,0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аренды земельных участков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20 630,0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13 286,0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8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аренды муниципального  имущества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,санкции, возмещение ущерба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Присмотр и уход в детских садах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1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 государственных и муниципальных унитарных предприятий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продажи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29 531,0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4107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1597" y="151318"/>
            <a:ext cx="854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«БЮДЖЕТ ДЛЯ ГРАЖДАН»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22492" y="1006371"/>
            <a:ext cx="10568198" cy="5418940"/>
            <a:chOff x="827584" y="1039322"/>
            <a:chExt cx="7920880" cy="5418940"/>
          </a:xfrm>
        </p:grpSpPr>
        <p:sp>
          <p:nvSpPr>
            <p:cNvPr id="6" name="TextBox 5"/>
            <p:cNvSpPr txBox="1"/>
            <p:nvPr/>
          </p:nvSpPr>
          <p:spPr>
            <a:xfrm>
              <a:off x="827584" y="1039322"/>
              <a:ext cx="792088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«Бюджет для граждан»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познакомит Вас с положениями проекта основного финансового документа Хохольского муниципального района – решение о районном бюджете на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год и плановый период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2023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гг. </a:t>
              </a:r>
            </a:p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Граждане — и как налогоплательщики, и как потребители общественных благ — должны быть уверены в том, что передаваемые ими в распоряжение муниципалитета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Мы постарались в доступной и понятной для граждан форме показать основные параметры районного бюджета.</a:t>
              </a:r>
            </a:p>
          </p:txBody>
        </p:sp>
        <p:pic>
          <p:nvPicPr>
            <p:cNvPr id="7" name="Рисунок 6" descr="byudzhet-dlya-grazhdan_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719" y="4370030"/>
              <a:ext cx="3072515" cy="2088232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pic>
          <p:nvPicPr>
            <p:cNvPr id="8" name="Рисунок 7" descr="Prezentaziya155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8766" y="4370030"/>
              <a:ext cx="4104456" cy="2079873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131775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616" y="11663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436220216"/>
              </p:ext>
            </p:extLst>
          </p:nvPr>
        </p:nvGraphicFramePr>
        <p:xfrm>
          <a:off x="3071664" y="1700808"/>
          <a:ext cx="4392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493046"/>
              </p:ext>
            </p:extLst>
          </p:nvPr>
        </p:nvGraphicFramePr>
        <p:xfrm>
          <a:off x="7608169" y="1772816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241,8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129,6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681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7728" y="0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624609632"/>
              </p:ext>
            </p:extLst>
          </p:nvPr>
        </p:nvGraphicFramePr>
        <p:xfrm>
          <a:off x="3215680" y="191683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0772696"/>
              </p:ext>
            </p:extLst>
          </p:nvPr>
        </p:nvGraphicFramePr>
        <p:xfrm>
          <a:off x="7608169" y="1916832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256,8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млн.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302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7728" y="0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597223184"/>
              </p:ext>
            </p:extLst>
          </p:nvPr>
        </p:nvGraphicFramePr>
        <p:xfrm>
          <a:off x="3215680" y="191683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4677501"/>
              </p:ext>
            </p:extLst>
          </p:nvPr>
        </p:nvGraphicFramePr>
        <p:xfrm>
          <a:off x="7608169" y="1916832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52,6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276,1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млн.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961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90580180"/>
              </p:ext>
            </p:extLst>
          </p:nvPr>
        </p:nvGraphicFramePr>
        <p:xfrm>
          <a:off x="614857" y="174625"/>
          <a:ext cx="10878206" cy="6373282"/>
        </p:xfrm>
        <a:graphic>
          <a:graphicData uri="http://schemas.openxmlformats.org/drawingml/2006/table">
            <a:tbl>
              <a:tblPr/>
              <a:tblGrid>
                <a:gridCol w="86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4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9849">
                <a:tc gridSpan="3"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районного бюджета Хохольского муниципального района в разрезе муниципальных целевых программ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66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86">
                <a:tc>
                  <a:txBody>
                    <a:bodyPr/>
                    <a:lstStyle/>
                    <a:p>
                      <a:pPr marL="100013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целевой программы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  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«Муниципальное управление на 2019-2024 гг.»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39 933,2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41 142,1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41 250,2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«Развитие образования, молодежной политики и спорта в Хохольском муниципальном районе на 2019-2024 годы».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424 970,5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443 492,1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456 329,0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«Обеспечение доступным и комфортным жильем и коммунальными услугами населения Хохольского муниципального района на 2019-2024 годы».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3 639,1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"Повышение энергоэффективности и развитие энергетики Хохольского муниципального района на 2019-2024 годы."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«Управление муниципальными финансами на 2019-2024 годы"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59 188,0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27 887,5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29 193,7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4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«Развитие сельского хозяйства, земельных отношений, муниципального имущества и экологии Хохольского муниципального района Воронежской области на 2019-2024 </a:t>
                      </a:r>
                      <a:r>
                        <a:rPr kumimoji="0" 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10 680,6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984,9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11 158,9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«Экономическое развитие Хохольского муниципального района на 2019-2024 гг.»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7 012,0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7 156,0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«Защита населения и территории Хохольского муниципального района от чрезвычайных ситуаций природного и техногенного характера» на 2019-2024 гг.»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3 096,3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3 549,4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«Создание условий для развития транспортной системы и дорожного хозяйства».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54 575,4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62 673,3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63 752,3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6117">
                <a:tc>
                  <a:txBody>
                    <a:bodyPr/>
                    <a:lstStyle/>
                    <a:p>
                      <a:pPr marL="1063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«Развитие культуры и туризма в Хохольском муниципальном районе на 2019-2024 годы».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102 785,4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12 339,0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58 466,2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8011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3BAE5BD-CB7D-47EE-B0F7-4E014074D093}"/>
              </a:ext>
            </a:extLst>
          </p:cNvPr>
          <p:cNvGrpSpPr/>
          <p:nvPr/>
        </p:nvGrpSpPr>
        <p:grpSpPr>
          <a:xfrm>
            <a:off x="1702677" y="0"/>
            <a:ext cx="9853446" cy="6487133"/>
            <a:chOff x="1969476" y="-145222"/>
            <a:chExt cx="9618051" cy="648713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67608" y="-145222"/>
              <a:ext cx="82809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i="1" kern="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Всего по муниципальным программам </a:t>
              </a:r>
              <a:r>
                <a:rPr lang="ru-RU" sz="3200" b="1" i="1" kern="0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           в 2022 </a:t>
              </a:r>
              <a:r>
                <a:rPr lang="ru-RU" sz="3200" b="1" i="1" kern="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г., тыс. руб.</a:t>
              </a:r>
              <a:endParaRPr lang="ru-RU" sz="3200" kern="0" dirty="0">
                <a:solidFill>
                  <a:srgbClr val="3366FF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969476" y="485399"/>
              <a:ext cx="9618051" cy="5727051"/>
              <a:chOff x="602613" y="337905"/>
              <a:chExt cx="9618051" cy="5727051"/>
            </a:xfrm>
            <a:solidFill>
              <a:srgbClr val="00B050"/>
            </a:solidFill>
          </p:grpSpPr>
          <p:sp>
            <p:nvSpPr>
              <p:cNvPr id="7" name="Овал 6"/>
              <p:cNvSpPr/>
              <p:nvPr/>
            </p:nvSpPr>
            <p:spPr>
              <a:xfrm>
                <a:off x="5072554" y="4691561"/>
                <a:ext cx="1553735" cy="13733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Защита населения и территории от ЧС природного и техногенного характера</a:t>
                </a:r>
                <a:endParaRPr lang="ru-RU" sz="105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b="1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3 837,2 </a:t>
                </a:r>
                <a:r>
                  <a:rPr lang="ru-RU" sz="1200" b="1" i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200" b="1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0,5%)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8327832" y="3934512"/>
                <a:ext cx="1862359" cy="17321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Развитие сельского хозяйства, земельных отношений, муниципального имущества</a:t>
                </a:r>
              </a:p>
              <a:p>
                <a:pPr algn="ctr"/>
                <a:r>
                  <a:rPr lang="ru-RU" sz="16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10 680,6 (1,5%)</a:t>
                </a:r>
                <a:endParaRPr lang="ru-RU" sz="1600" b="1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6661840" y="4481848"/>
                <a:ext cx="1536613" cy="1500112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Экономическое развитие района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400" b="1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6 750(1,0%)</a:t>
                </a:r>
                <a:endParaRPr lang="ru-RU" sz="14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7871729" y="337905"/>
                <a:ext cx="2128345" cy="187942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11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1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условий для развития транспортной системы и дорожного хозяйства  </a:t>
                </a:r>
              </a:p>
              <a:p>
                <a:pPr algn="ctr"/>
                <a:r>
                  <a:rPr lang="ru-RU" sz="1200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54 575,4 (7,7%)</a:t>
                </a:r>
                <a:endParaRPr lang="ru-RU" sz="1200" b="1" i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602613" y="1725268"/>
                <a:ext cx="2970054" cy="2554015"/>
                <a:chOff x="677966" y="1758371"/>
                <a:chExt cx="2959646" cy="2572484"/>
              </a:xfrm>
              <a:grpFill/>
            </p:grpSpPr>
            <p:sp>
              <p:nvSpPr>
                <p:cNvPr id="6" name="Овал 5"/>
                <p:cNvSpPr/>
                <p:nvPr/>
              </p:nvSpPr>
              <p:spPr>
                <a:xfrm>
                  <a:off x="677966" y="1758371"/>
                  <a:ext cx="2959646" cy="257248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b="1" i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Развитие образования, молодежной политики и  спорта </a:t>
                  </a:r>
                </a:p>
                <a:p>
                  <a:pPr algn="ctr"/>
                  <a:r>
                    <a:rPr lang="ru-RU" sz="1600" b="1" i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424 970,5(60,2%)</a:t>
                  </a:r>
                  <a:endParaRPr lang="ru-RU" sz="16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8862" y="1876870"/>
                  <a:ext cx="933240" cy="633298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7" name="Группа 16"/>
              <p:cNvGrpSpPr/>
              <p:nvPr/>
            </p:nvGrpSpPr>
            <p:grpSpPr>
              <a:xfrm>
                <a:off x="5721761" y="653215"/>
                <a:ext cx="2164572" cy="2349061"/>
                <a:chOff x="6153851" y="582687"/>
                <a:chExt cx="2172659" cy="2382121"/>
              </a:xfrm>
              <a:grpFill/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6153851" y="582687"/>
                  <a:ext cx="2172659" cy="23821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Управление муниципальными финансами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59 188,0(8,4%)</a:t>
                  </a:r>
                  <a:endParaRPr lang="ru-RU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54417" y="1081900"/>
                  <a:ext cx="927200" cy="622399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19" name="Группа 18"/>
              <p:cNvGrpSpPr/>
              <p:nvPr/>
            </p:nvGrpSpPr>
            <p:grpSpPr>
              <a:xfrm>
                <a:off x="8125095" y="2324360"/>
                <a:ext cx="2095569" cy="1655083"/>
                <a:chOff x="8029950" y="2106487"/>
                <a:chExt cx="1977987" cy="1655083"/>
              </a:xfrm>
              <a:grpFill/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8029950" y="2106487"/>
                  <a:ext cx="1977987" cy="1655083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1400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Муниципальное управление 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39 933,2(5,6</a:t>
                  </a:r>
                  <a:r>
                    <a:rPr lang="ru-RU" sz="1600" b="1" i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%)</a:t>
                  </a:r>
                  <a:endParaRPr lang="ru-RU" sz="16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6487" y="2275578"/>
                  <a:ext cx="663464" cy="43490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3638" y="412436"/>
                <a:ext cx="635260" cy="422544"/>
              </a:xfrm>
              <a:prstGeom prst="rect">
                <a:avLst/>
              </a:prstGeom>
              <a:grpFill/>
            </p:spPr>
          </p:pic>
        </p:grp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7AFAAE84-47A7-4F3D-97D4-59A4CE0AE5CD}"/>
                </a:ext>
              </a:extLst>
            </p:cNvPr>
            <p:cNvSpPr/>
            <p:nvPr/>
          </p:nvSpPr>
          <p:spPr>
            <a:xfrm>
              <a:off x="4801030" y="1085387"/>
              <a:ext cx="2331792" cy="24585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культуры и туризма</a:t>
              </a:r>
            </a:p>
            <a:p>
              <a:pPr algn="ctr"/>
              <a:r>
                <a:rPr lang="ru-RU" sz="16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102 785,4(14,6%)</a:t>
              </a:r>
              <a:endPara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651E17A5-62BB-4D11-8CD6-9EA8C170C7D6}"/>
                </a:ext>
              </a:extLst>
            </p:cNvPr>
            <p:cNvSpPr/>
            <p:nvPr/>
          </p:nvSpPr>
          <p:spPr>
            <a:xfrm>
              <a:off x="4713699" y="4978404"/>
              <a:ext cx="1686438" cy="1363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доступным и комфортным жильем и </a:t>
              </a:r>
              <a:r>
                <a:rPr lang="ru-RU" sz="105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коммунальными услугами</a:t>
              </a:r>
            </a:p>
            <a:p>
              <a:pPr algn="ctr"/>
              <a:r>
                <a:rPr lang="ru-RU" sz="1200" b="1" i="1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1 867,3(0,3%)</a:t>
              </a:r>
              <a:endParaRPr lang="ru-RU" sz="1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2742229" y="5061989"/>
            <a:ext cx="1733927" cy="15102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энергоэффективности и развития энергетики</a:t>
            </a:r>
            <a:endParaRPr lang="ru-RU" sz="12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1 667,6(0,2%)</a:t>
            </a:r>
            <a:endParaRPr lang="ru-RU" sz="1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861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51784" y="2996952"/>
            <a:ext cx="55446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выполнения переданных государственных полномочий от городского и сельских поселений»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3712" y="4761148"/>
            <a:ext cx="676875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реализации муниципальной программы»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на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2019-2024 </a:t>
            </a:r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75793" y="1041008"/>
            <a:ext cx="0" cy="44762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75793" y="3609020"/>
            <a:ext cx="1191940" cy="1542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75794" y="5517232"/>
            <a:ext cx="5279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89644" y="1979689"/>
            <a:ext cx="20982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069632" y="1294325"/>
            <a:ext cx="3708920" cy="1193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деятельности администрации района»</a:t>
            </a:r>
          </a:p>
        </p:txBody>
      </p:sp>
    </p:spTree>
    <p:extLst>
      <p:ext uri="{BB962C8B-B14F-4D97-AF65-F5344CB8AC3E}">
        <p14:creationId xmlns="" xmlns:p14="http://schemas.microsoft.com/office/powerpoint/2010/main" val="107884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развития транспортной системы и дорожного хозяйства»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672" y="2780928"/>
            <a:ext cx="6912768" cy="2304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дорожного хозяйства</a:t>
            </a: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632" y="1124744"/>
            <a:ext cx="2857500" cy="160020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37nov_ot_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1" y="5157193"/>
            <a:ext cx="2765719" cy="149282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160" y="1124744"/>
            <a:ext cx="2724150" cy="160439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654188" y="5136977"/>
            <a:ext cx="3923325" cy="14661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54 575,4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62 673,3 тыс.руб.;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63 752,3тыс.руб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Хохольского муниципального района» на 2019-2024 годы»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7608" y="1268760"/>
            <a:ext cx="2880320" cy="16561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Формирование благоприятной инвестиционной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08168" y="1268760"/>
            <a:ext cx="2880320" cy="16561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</a:t>
            </a:r>
          </a:p>
        </p:txBody>
      </p:sp>
      <p:pic>
        <p:nvPicPr>
          <p:cNvPr id="7" name="Рисунок 6" descr="1425299528_vtorichnyy-rynok-ak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017" y="4293096"/>
            <a:ext cx="3074741" cy="2016224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a959ede6ac6e2ac8b01b1f19f2077f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0" y="4365104"/>
            <a:ext cx="2952328" cy="1872208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727848" y="2852936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6 750,0тыс.руб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7 012,0тыс.руб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7 156,0тыс.руб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30735" y="0"/>
            <a:ext cx="8136904" cy="1124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молодежной политики и спорта в Хохольском муниципальном районе на 2019-2024 гг.»</a:t>
            </a:r>
            <a:endParaRPr lang="ru-RU" sz="2400" b="1" i="1" dirty="0">
              <a:solidFill>
                <a:srgbClr val="3366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11624" y="1268760"/>
            <a:ext cx="7956376" cy="5589240"/>
            <a:chOff x="1187624" y="1268760"/>
            <a:chExt cx="7956376" cy="5040560"/>
          </a:xfrm>
        </p:grpSpPr>
        <p:sp>
          <p:nvSpPr>
            <p:cNvPr id="5" name="Ромб 4"/>
            <p:cNvSpPr/>
            <p:nvPr/>
          </p:nvSpPr>
          <p:spPr>
            <a:xfrm>
              <a:off x="1187624" y="1268760"/>
              <a:ext cx="3960440" cy="2016224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Социализация детей-сирот</a:t>
              </a:r>
              <a:endPara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11 568,1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Ромб 5"/>
            <p:cNvSpPr/>
            <p:nvPr/>
          </p:nvSpPr>
          <p:spPr>
            <a:xfrm>
              <a:off x="5076056" y="1268760"/>
              <a:ext cx="4067944" cy="2078054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Развитие дошкольного и общего образования</a:t>
              </a:r>
            </a:p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337 792,3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Ромб 8"/>
            <p:cNvSpPr/>
            <p:nvPr/>
          </p:nvSpPr>
          <p:spPr>
            <a:xfrm>
              <a:off x="1187624" y="3284984"/>
              <a:ext cx="3888432" cy="2016224"/>
            </a:xfrm>
            <a:prstGeom prst="diamond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Обеспечение условий реализации программы</a:t>
              </a:r>
            </a:p>
            <a:p>
              <a:pPr algn="ctr"/>
              <a:r>
                <a:rPr lang="ru-RU" sz="20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15 387,6</a:t>
              </a:r>
              <a:endParaRPr lang="ru-RU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Ромб 9"/>
            <p:cNvSpPr/>
            <p:nvPr/>
          </p:nvSpPr>
          <p:spPr>
            <a:xfrm>
              <a:off x="3203848" y="4293096"/>
              <a:ext cx="3888432" cy="201622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27 799,5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Ромб 10"/>
            <p:cNvSpPr/>
            <p:nvPr/>
          </p:nvSpPr>
          <p:spPr>
            <a:xfrm>
              <a:off x="5076056" y="3284984"/>
              <a:ext cx="3888432" cy="2016224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Молодежь и организация летнего отдыха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6 682,7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Ромб 12"/>
            <p:cNvSpPr/>
            <p:nvPr/>
          </p:nvSpPr>
          <p:spPr>
            <a:xfrm>
              <a:off x="3131840" y="2276872"/>
              <a:ext cx="3888432" cy="2016224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дополнительного образования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25 740,3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79977" y="1268760"/>
            <a:ext cx="138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2022год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8368" y="1268760"/>
            <a:ext cx="117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272853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и коммунальными услугами»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655840" y="2924944"/>
            <a:ext cx="3600400" cy="201622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.–1 867,3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.–2 912,6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.–2 885,3 тыс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2924944"/>
            <a:ext cx="2044452" cy="2016224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498514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9" y="5085185"/>
            <a:ext cx="5704309" cy="1522065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 descr="69731a5d38067b3769f6d69ca4e06f4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1904" y="1196753"/>
            <a:ext cx="2463298" cy="162803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6240" y="2852937"/>
            <a:ext cx="2232248" cy="208823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3.jpg"/>
          <p:cNvPicPr>
            <a:picLocks noChangeAspect="1"/>
          </p:cNvPicPr>
          <p:nvPr/>
        </p:nvPicPr>
        <p:blipFill>
          <a:blip r:embed="rId2" cstate="print"/>
          <a:srcRect l="4311" r="5267" b="11434"/>
          <a:stretch>
            <a:fillRect/>
          </a:stretch>
        </p:blipFill>
        <p:spPr>
          <a:xfrm>
            <a:off x="873940" y="188844"/>
            <a:ext cx="10228333" cy="630503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76764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хозяйства, земельных отношений, муниципального имущества и экологии на 2019-2024 гг.»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87788D1-90D7-43CD-8A69-771AD4452FD6}"/>
              </a:ext>
            </a:extLst>
          </p:cNvPr>
          <p:cNvSpPr/>
          <p:nvPr/>
        </p:nvSpPr>
        <p:spPr>
          <a:xfrm>
            <a:off x="4775917" y="3266723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10 680,6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9 984,9тыс.руб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11 158,9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411ABF-E7A1-4353-9F77-530C3AA35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1830323"/>
            <a:ext cx="3467436" cy="19148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385C4C6-AF64-4457-8667-723F6E013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4553744"/>
            <a:ext cx="3467436" cy="207333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B8D8076-7EE4-4E6C-84C0-C83485294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14" y="4625485"/>
            <a:ext cx="3290048" cy="20733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CA2C82A-D1D4-4BE6-815B-131377E49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14" y="1830323"/>
            <a:ext cx="3290048" cy="19148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1705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от чрезвычайных ситуаций природного и техногенного характера на 2019-2024 гг.»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87788D1-90D7-43CD-8A69-771AD4452FD6}"/>
              </a:ext>
            </a:extLst>
          </p:cNvPr>
          <p:cNvSpPr/>
          <p:nvPr/>
        </p:nvSpPr>
        <p:spPr>
          <a:xfrm>
            <a:off x="4775917" y="3266723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3 837,2,0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3 096,3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3 549,4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BA3FED-141C-49DA-8E45-F006B5B30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2070208"/>
            <a:ext cx="3615096" cy="18472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8A21CD-3696-4FF9-B645-27602CE28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2" y="4787792"/>
            <a:ext cx="3397385" cy="1911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42A3571-D4DC-4A64-9F55-E8247097C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787792"/>
            <a:ext cx="3615097" cy="1911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2F56638-6D30-49F2-A44B-DDB7D45EB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2" y="2006413"/>
            <a:ext cx="3397385" cy="191102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44598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««Развитие культуры и туризма 2019-2024 гг.»</a:t>
            </a:r>
            <a:endParaRPr lang="ru-RU" sz="2800" b="1" i="1" dirty="0" smtClean="0">
              <a:solidFill>
                <a:srgbClr val="3366FF"/>
              </a:solidFill>
            </a:endParaRPr>
          </a:p>
          <a:p>
            <a:pPr lvl="0" algn="ctr"/>
            <a:endParaRPr lang="ru-RU" sz="2800" b="1" i="1" dirty="0">
              <a:solidFill>
                <a:srgbClr val="3366FF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F7264BCE-CD7E-4FD3-AB96-BB060727D148}"/>
              </a:ext>
            </a:extLst>
          </p:cNvPr>
          <p:cNvGrpSpPr/>
          <p:nvPr/>
        </p:nvGrpSpPr>
        <p:grpSpPr>
          <a:xfrm>
            <a:off x="1739787" y="1998733"/>
            <a:ext cx="10018711" cy="4793007"/>
            <a:chOff x="-1044038" y="2522503"/>
            <a:chExt cx="10523890" cy="474820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987788D1-90D7-43CD-8A69-771AD4452FD6}"/>
                </a:ext>
              </a:extLst>
            </p:cNvPr>
            <p:cNvSpPr/>
            <p:nvPr/>
          </p:nvSpPr>
          <p:spPr>
            <a:xfrm>
              <a:off x="2144014" y="3907971"/>
              <a:ext cx="3960440" cy="1700808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реализацию программы запланировано: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2022 году:102 785,0 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тыс.руб.;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2023 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году: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12 339,0 тыс.руб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.;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году: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58 446,2 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  <a:p>
              <a:pPr algn="ctr"/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874A51C4-E678-4FA6-8C7E-6D40A649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108" y="2522503"/>
              <a:ext cx="3562743" cy="17780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3DC21C84-C8B1-4D1A-9220-8E5639773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038" y="5314214"/>
              <a:ext cx="3415185" cy="19564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51912306-4583-4834-ADC1-34FCE9FB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038" y="2562509"/>
              <a:ext cx="3415185" cy="1738026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6897684E-D9AA-4D87-BEF8-A7563AEE2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109" y="5314214"/>
              <a:ext cx="3562743" cy="19510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3117358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227798" y="0"/>
            <a:ext cx="94025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/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sz="1600" b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в ра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ках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 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07.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012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иях</a:t>
            </a:r>
            <a:r>
              <a:rPr sz="16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 п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и»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508597" y="659129"/>
          <a:ext cx="11525810" cy="191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8597" y="2646169"/>
          <a:ext cx="11525810" cy="1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94557" y="4734135"/>
          <a:ext cx="11597443" cy="212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52500" cy="120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119" y="763479"/>
            <a:ext cx="9341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Средняя заработная плата работников культуры в 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2014-2021 </a:t>
            </a: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гг.</a:t>
            </a:r>
            <a:endParaRPr kumimoji="0" lang="ru-RU" sz="36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196414378"/>
              </p:ext>
            </p:extLst>
          </p:nvPr>
        </p:nvGraphicFramePr>
        <p:xfrm>
          <a:off x="1282237" y="2123865"/>
          <a:ext cx="10677824" cy="345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52500" cy="120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153761"/>
              </p:ext>
            </p:extLst>
          </p:nvPr>
        </p:nvGraphicFramePr>
        <p:xfrm>
          <a:off x="1229988" y="1839121"/>
          <a:ext cx="9998329" cy="4089279"/>
        </p:xfrm>
        <a:graphic>
          <a:graphicData uri="http://schemas.openxmlformats.org/drawingml/2006/table">
            <a:tbl>
              <a:tblPr/>
              <a:tblGrid>
                <a:gridCol w="7359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5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7055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Дорожный фонд Хохольского муниципального района, в том числе: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53 875,4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61 973,3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63 052,3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3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Хохольского муниципального района «Создание условий для развития транспортной системы и дорожного хозяйства»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53 875,4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61 973,3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63 052,3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"Развитие транспортной системы и дорожного хозяйства Хохольского муниципального района"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53 875,4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61 973,3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63 052,3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"Строительство автомобильных дорог общего пользования местного значения"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местным бюджетам на проектирование, строительство, реконструкцию автомобильных дорог общего пользования местного значения с твердым покрытием до сельских населенных пунктов, не имеющих круглогодичной связи с сетью автомобильных дорог общего пользования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9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мероприятие "Ремонт автомобильных дорог общего пользования местного значения"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48 875,4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61 973,3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61 973,3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0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 автомобильных  дорог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417,0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19 903,0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20 982,0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местным бюджетам на капитальный ремонт и ремонт автомобильных дорог общего пользования местного значения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34 458,4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42 070,3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42 070,3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"Содержание автомобильных дорог общего пользования местного значения"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 автомобильных  дорог  в рамках подпрограммы "Развитие транспортной системы и дорожного хозяйства Хохольского муниципального района" программы "Создание условий для развития транспортной системы и дорожно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хозяйства" (Межбюджетные трансферты)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/>
                        </a:rPr>
                        <a:t>5</a:t>
                      </a:r>
                      <a:r>
                        <a:rPr lang="ru-RU" sz="1100" b="0" i="1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>
                          <a:latin typeface="Times New Roman"/>
                        </a:rPr>
                        <a:t>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464907" y="141345"/>
            <a:ext cx="10807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дорожный фонд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Хохольского муниципального района 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(тыс. рублей)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343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608" y="1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районного бюджета </a:t>
            </a:r>
            <a:b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классификации расходов бюджетов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3742383"/>
              </p:ext>
            </p:extLst>
          </p:nvPr>
        </p:nvGraphicFramePr>
        <p:xfrm>
          <a:off x="679448" y="1241429"/>
          <a:ext cx="10870867" cy="5396008"/>
        </p:xfrm>
        <a:graphic>
          <a:graphicData uri="http://schemas.openxmlformats.org/drawingml/2006/table">
            <a:tbl>
              <a:tblPr/>
              <a:tblGrid>
                <a:gridCol w="5266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2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4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1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 (подраздела)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(без учета условно утвержденных)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706 255,1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612 933,9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675 408,6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60  367,3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53 896,9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54 825,7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837,2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096,3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549,4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69 954,5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79 140,5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80 569,9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1 667,6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1 667,6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070,9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400 518,6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411 440,3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785,4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12 339,0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58 466,2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19 372,7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22 626,0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24 942,8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27 799,5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28 939,0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28 837,6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7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10 710,0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11 109,0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1879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533802"/>
              </p:ext>
            </p:extLst>
          </p:nvPr>
        </p:nvGraphicFramePr>
        <p:xfrm>
          <a:off x="2330507" y="1909015"/>
          <a:ext cx="7297143" cy="3949626"/>
        </p:xfrm>
        <a:graphic>
          <a:graphicData uri="http://schemas.openxmlformats.org/drawingml/2006/table">
            <a:tbl>
              <a:tblPr/>
              <a:tblGrid>
                <a:gridCol w="598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5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5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0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1 629,0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1 548,0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2 153,0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2 284,0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1 060,0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6 177,0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2 299,0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2 224,0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20 378,0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4"/>
          <p:cNvSpPr txBox="1">
            <a:spLocks/>
          </p:cNvSpPr>
          <p:nvPr/>
        </p:nvSpPr>
        <p:spPr>
          <a:xfrm>
            <a:off x="2318212" y="762093"/>
            <a:ext cx="8215312" cy="7811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Прочие межбюджетные трансферты, 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передаваемые бюджетам поселений  за счет средств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районного бюджета на </a:t>
            </a:r>
            <a:r>
              <a:rPr lang="ru-RU" sz="2000" b="1" i="1" dirty="0" smtClean="0">
                <a:solidFill>
                  <a:srgbClr val="3366FF"/>
                </a:solidFill>
                <a:effectLst/>
                <a:latin typeface="Times New Roman" pitchFamily="18" charset="0"/>
              </a:rPr>
              <a:t>2022 </a:t>
            </a: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год,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913919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135560" y="1"/>
            <a:ext cx="8229600" cy="729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br>
              <a:rPr lang="ru-RU" sz="28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Хохольского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9974333"/>
              </p:ext>
            </p:extLst>
          </p:nvPr>
        </p:nvGraphicFramePr>
        <p:xfrm>
          <a:off x="1140977" y="941973"/>
          <a:ext cx="10115044" cy="4914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0131"/>
                <a:gridCol w="1085596"/>
                <a:gridCol w="1118493"/>
                <a:gridCol w="930824"/>
              </a:tblGrid>
              <a:tr h="1992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8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0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101 041,3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51 856,9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08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8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уровня бюджетной обеспеченности из районного фонда финансовой поддержки поселений за счет средств областного бюджета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5 490,0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5 490,0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8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уровня бюджетной обеспеченности  из районного фонда финансовой поддержки поселений за счет средств районного бюджета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1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поселений  за счет средств районного бюджета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32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 Хохольского муниципального района за счет средств районного бюджета для обеспечения  части своих полномочий  в области дорожной деятельности в границах населенных пунктов поселения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40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80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на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софинсирование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капитального строительства муниципальной собственности в рамках ОАИП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60 949,4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40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, тепло-, газоснабжения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1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 на реализацию мероприятий областной 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адрестной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капитального ремонта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40 747,9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1443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1084" y="653653"/>
            <a:ext cx="8229600" cy="1068307"/>
          </a:xfrm>
        </p:spPr>
        <p:txBody>
          <a:bodyPr>
            <a:normAutofit fontScale="90000"/>
          </a:bodyPr>
          <a:lstStyle/>
          <a:p>
            <a:pPr algn="ctr" defTabSz="773674" fontAlgn="ctr"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 на </a:t>
            </a:r>
            <a:r>
              <a:rPr lang="ru-RU" sz="1800" b="1" i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2022 </a:t>
            </a:r>
            <a:r>
              <a:rPr lang="ru-RU" sz="18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год, тыс. рублей</a:t>
            </a:r>
            <a: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6145998"/>
              </p:ext>
            </p:extLst>
          </p:nvPr>
        </p:nvGraphicFramePr>
        <p:xfrm>
          <a:off x="2840304" y="1278545"/>
          <a:ext cx="7286112" cy="4379709"/>
        </p:xfrm>
        <a:graphic>
          <a:graphicData uri="http://schemas.openxmlformats.org/drawingml/2006/table">
            <a:tbl>
              <a:tblPr/>
              <a:tblGrid>
                <a:gridCol w="492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1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2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Архангельское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Семидесятское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3 472,0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575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40563" y="72299"/>
            <a:ext cx="10203288" cy="6607677"/>
            <a:chOff x="1043608" y="-46971"/>
            <a:chExt cx="7979781" cy="6607677"/>
          </a:xfrm>
        </p:grpSpPr>
        <p:sp>
          <p:nvSpPr>
            <p:cNvPr id="5" name="TextBox 4"/>
            <p:cNvSpPr txBox="1"/>
            <p:nvPr/>
          </p:nvSpPr>
          <p:spPr>
            <a:xfrm>
              <a:off x="1115616" y="-46971"/>
              <a:ext cx="79077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Общие сведения о Хохольском муниципальном районе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1276468"/>
              <a:ext cx="792088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Общая площадь Хохольского муниципального района составляет 1451 кв.м., общая протяженность границ 246361 м. В районе 36 населенных пунктов, объединенных в одно городское и 11 сельских поселений с общей численностью населения на 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01.01.2021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29,6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тыс.человек.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системе образования района функционируют: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общеобразовательных школ, из них 1 лицей, 9 средних, 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основных, в которых обучается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3524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уч-ся; 10 дошкольных общеобразовательных учреждений, в которых воспитываются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1095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дошкольников (из них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являются самостоятельными учреждениями,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– структурными подразделениями общеобразовательных школ); 4 учреждения дополнительного образования: Детско-юношеская спортивная школа, Дом детского творчества, Хохольская ДШИ,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Гремяченская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ДШИ, в которых занимается 2437 детей.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 descr="chislennos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516" y="4363368"/>
              <a:ext cx="3165837" cy="2197338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pic>
          <p:nvPicPr>
            <p:cNvPr id="8" name="Рисунок 7" descr="02051718-640x48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8818" y="4370168"/>
              <a:ext cx="3208470" cy="2186723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733686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984" y="837283"/>
            <a:ext cx="8229600" cy="1432192"/>
          </a:xfrm>
        </p:spPr>
        <p:txBody>
          <a:bodyPr>
            <a:normAutofit fontScale="90000"/>
          </a:bodyPr>
          <a:lstStyle/>
          <a:p>
            <a:pPr algn="ctr" defTabSz="773674" fontAlgn="ctr">
              <a:spcBef>
                <a:spcPts val="0"/>
              </a:spcBef>
              <a:defRPr/>
            </a:pP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Прочие межбюджетные трансферты, </a:t>
            </a:r>
            <a:b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передаваемые бюджетам сельских поселений за счет средств районного бюджета для обеспечения  части своих полномочий  в области дорожной деятельности в границах населенных пунктов поселения на </a:t>
            </a:r>
            <a:r>
              <a:rPr lang="ru-RU" sz="2200" b="1" i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2022 </a:t>
            </a: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год, тыс. рублей</a:t>
            </a:r>
            <a: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1165661"/>
              </p:ext>
            </p:extLst>
          </p:nvPr>
        </p:nvGraphicFramePr>
        <p:xfrm>
          <a:off x="2532807" y="1982551"/>
          <a:ext cx="7555462" cy="3859389"/>
        </p:xfrm>
        <a:graphic>
          <a:graphicData uri="http://schemas.openxmlformats.org/drawingml/2006/table">
            <a:tbl>
              <a:tblPr/>
              <a:tblGrid>
                <a:gridCol w="445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90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93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518,1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678,7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642,7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444,3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437,5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613,9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617,2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5000,0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5900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1818968" y="568630"/>
            <a:ext cx="9111116" cy="51746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Дотация на выравнивание бюджетной обеспеченности </a:t>
            </a:r>
            <a:b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за счет районного бюджета на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</a:rPr>
              <a:t>2022-2024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годы, </a:t>
            </a:r>
            <a:b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тыс. рублей</a:t>
            </a:r>
            <a:endParaRPr lang="ru-RU" sz="4000" b="1" i="1" dirty="0">
              <a:solidFill>
                <a:srgbClr val="3366FF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4600718"/>
              </p:ext>
            </p:extLst>
          </p:nvPr>
        </p:nvGraphicFramePr>
        <p:xfrm>
          <a:off x="2427611" y="1181438"/>
          <a:ext cx="8102736" cy="4491081"/>
        </p:xfrm>
        <a:graphic>
          <a:graphicData uri="http://schemas.openxmlformats.org/drawingml/2006/table">
            <a:tbl>
              <a:tblPr/>
              <a:tblGrid>
                <a:gridCol w="462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8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8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9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295,1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325,0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350,0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563,6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609,0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628,0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75,4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318,0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436,0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827,5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878,0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557,7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552,0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547,8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563,0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583,0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1 036,7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975,0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1 016,0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582,2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573,0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403,9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427,0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463,0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4 890,0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5 220,0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5 619,0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3773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5"/>
          <p:cNvSpPr>
            <a:spLocks noChangeArrowheads="1"/>
          </p:cNvSpPr>
          <p:nvPr/>
        </p:nvSpPr>
        <p:spPr bwMode="auto">
          <a:xfrm>
            <a:off x="2060229" y="127751"/>
            <a:ext cx="8801931" cy="11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89" tIns="43544" rIns="87089" bIns="43544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на 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 </a:t>
            </a:r>
            <a:r>
              <a:rPr lang="ru-RU" sz="2400" b="1" i="1" dirty="0">
                <a:solidFill>
                  <a:srgbClr val="3366FF"/>
                </a:solidFill>
                <a:latin typeface="Arial" pitchFamily="34" charset="0"/>
              </a:rPr>
              <a:t>                                                                                                   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0258858"/>
              </p:ext>
            </p:extLst>
          </p:nvPr>
        </p:nvGraphicFramePr>
        <p:xfrm>
          <a:off x="2249586" y="1728192"/>
          <a:ext cx="8484674" cy="4170900"/>
        </p:xfrm>
        <a:graphic>
          <a:graphicData uri="http://schemas.openxmlformats.org/drawingml/2006/table">
            <a:tbl>
              <a:tblPr/>
              <a:tblGrid>
                <a:gridCol w="501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0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4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40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40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6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Хохольское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2 119,4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1 852,8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1 852,8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1 131,9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989,5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989,5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423,8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925,2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494,1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81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6 280,0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5 490,0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5 490,0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3964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5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624110"/>
            <a:ext cx="8911687" cy="17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89" tIns="43544" rIns="87089" bIns="43544">
            <a:spAutoFit/>
          </a:bodyPr>
          <a:lstStyle/>
          <a:p>
            <a:pPr algn="ctr">
              <a:defRPr/>
            </a:pP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</a:t>
            </a:r>
            <a:r>
              <a:rPr lang="ru-RU" sz="1800" b="1" i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тепло-, газоснабжения для муниципальных нужд Хохольского муниципального района на 2022 год. </a:t>
            </a:r>
            <a:endParaRPr lang="ru-RU" sz="1800" b="1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тыс</a:t>
            </a:r>
            <a:r>
              <a:rPr lang="ru-RU" sz="1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  <a:r>
              <a:rPr lang="ru-RU" sz="1800" b="1" i="1" dirty="0">
                <a:solidFill>
                  <a:srgbClr val="3366FF"/>
                </a:solidFill>
                <a:latin typeface="Arial" pitchFamily="34" charset="0"/>
              </a:rPr>
              <a:t>     </a:t>
            </a:r>
            <a:r>
              <a:rPr lang="ru-RU" sz="1400" b="1" i="1" dirty="0">
                <a:solidFill>
                  <a:srgbClr val="3366FF"/>
                </a:solidFill>
                <a:latin typeface="Arial" pitchFamily="34" charset="0"/>
              </a:rPr>
              <a:t>                                                                                     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0495" y="2565174"/>
          <a:ext cx="5165790" cy="1920956"/>
        </p:xfrm>
        <a:graphic>
          <a:graphicData uri="http://schemas.openxmlformats.org/drawingml/2006/table">
            <a:tbl>
              <a:tblPr/>
              <a:tblGrid>
                <a:gridCol w="423915"/>
                <a:gridCol w="3741870"/>
                <a:gridCol w="1000005"/>
              </a:tblGrid>
              <a:tr h="244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7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Хохольское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2055813" y="878011"/>
            <a:ext cx="7797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/>
              <a:t>44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23412" y="27160"/>
            <a:ext cx="8229600" cy="9807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внутреннего финансирования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дефицита бюджета в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гг. (тыс. руб.)</a:t>
            </a: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7939780"/>
              </p:ext>
            </p:extLst>
          </p:nvPr>
        </p:nvGraphicFramePr>
        <p:xfrm>
          <a:off x="1545579" y="1169675"/>
          <a:ext cx="9474518" cy="4737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9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9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19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5964">
                <a:tc rowSpan="2">
                  <a:txBody>
                    <a:bodyPr/>
                    <a:lstStyle/>
                    <a:p>
                      <a:pPr marL="56642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sz="12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12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2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sz="12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169">
                <a:tc>
                  <a:txBody>
                    <a:bodyPr/>
                    <a:lstStyle/>
                    <a:p>
                      <a:pPr marL="41910" marR="3619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 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200" spc="-4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</a:t>
                      </a:r>
                      <a:r>
                        <a:rPr lang="ru-RU" sz="120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района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</a:t>
                      </a:r>
                      <a:r>
                        <a:rPr sz="12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ации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169">
                <a:tc>
                  <a:txBody>
                    <a:bodyPr/>
                    <a:lstStyle/>
                    <a:p>
                      <a:pPr marL="113664" marR="1066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200" spc="-4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етами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lang="ru-RU" sz="120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районов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 орга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</a:t>
                      </a:r>
                      <a:r>
                        <a:rPr sz="12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ации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419">
                <a:tc>
                  <a:txBody>
                    <a:bodyPr/>
                    <a:lstStyle/>
                    <a:p>
                      <a:pPr marL="43815" marR="3810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от других бюджетов бюджетной системы Российской Федерации бюджетами муниципальных районов в валюте Российской Федерации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1447">
                <a:tc>
                  <a:txBody>
                    <a:bodyPr/>
                    <a:lstStyle/>
                    <a:p>
                      <a:pPr marL="110489" marR="10413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муниципальных районов  кредитов от других бюджетов бюджетной системы  Российской Федерации в валюте Российской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-10 000,0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683">
                <a:tc>
                  <a:txBody>
                    <a:bodyPr/>
                    <a:lstStyle/>
                    <a:p>
                      <a:pPr marL="610870" marR="237490" indent="-367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четах по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учету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2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17 636,0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16 906,0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18 128,0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5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бюджетных кредитов, предоставленных  другим бюджетам бюджетной системы Российской  Федерации из бюджетов муниципальных районов  в валюте Российской Федерации</a:t>
                      </a:r>
                    </a:p>
                  </a:txBody>
                  <a:tcPr marL="9525" marR="9525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</a:tr>
              <a:tr h="5933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бюджетных кредитов другим  бюджетам бюджетной системы Российской  Федерации из бюджетов муниципальных районов в  валюте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-5 000,0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</a:tr>
              <a:tr h="327714">
                <a:tc>
                  <a:txBody>
                    <a:bodyPr/>
                    <a:lstStyle/>
                    <a:p>
                      <a:pPr marL="1165225" marR="269240" indent="-85851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очни</a:t>
                      </a:r>
                      <a:r>
                        <a:rPr sz="12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нсиро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r>
                        <a:rPr sz="12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фицита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17 636,0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16 906,0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18 128,0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9576" y="116633"/>
            <a:ext cx="8229600" cy="729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Бюджетные ограничения в </a:t>
            </a:r>
            <a:b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соответствии с БК РФ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567610" y="1268761"/>
            <a:ext cx="8389006" cy="4063890"/>
            <a:chOff x="1043609" y="1052736"/>
            <a:chExt cx="7941567" cy="310717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203848" y="1052736"/>
              <a:ext cx="3960440" cy="1008112"/>
            </a:xfrm>
            <a:prstGeom prst="rect">
              <a:avLst/>
            </a:prstGeom>
            <a:solidFill>
              <a:srgbClr val="00FFFF">
                <a:alpha val="98822"/>
              </a:srgb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>
                <a:lnSpc>
                  <a:spcPct val="70000"/>
                </a:lnSpc>
                <a:spcAft>
                  <a:spcPct val="60000"/>
                </a:spcAft>
              </a:pPr>
              <a:r>
                <a:rPr lang="ru-RU" sz="2000" b="1" i="1" dirty="0">
                  <a:solidFill>
                    <a:srgbClr val="000000"/>
                  </a:solidFill>
                  <a:latin typeface="Times New Roman" pitchFamily="18" charset="0"/>
                </a:rPr>
                <a:t>Муниципальный </a:t>
              </a:r>
            </a:p>
            <a:p>
              <a:pPr algn="ctr">
                <a:lnSpc>
                  <a:spcPct val="70000"/>
                </a:lnSpc>
                <a:spcAft>
                  <a:spcPct val="60000"/>
                </a:spcAft>
              </a:pPr>
              <a:r>
                <a:rPr lang="ru-RU" sz="2000" b="1" i="1" dirty="0">
                  <a:solidFill>
                    <a:srgbClr val="000000"/>
                  </a:solidFill>
                  <a:latin typeface="Times New Roman" pitchFamily="18" charset="0"/>
                </a:rPr>
                <a:t>Внутренний долг на </a:t>
              </a:r>
              <a:r>
                <a:rPr lang="ru-RU" sz="20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01.01.2022</a:t>
              </a:r>
              <a:endParaRPr lang="ru-RU" sz="20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43609" y="2996952"/>
              <a:ext cx="2952328" cy="116295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Верхний предел 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Муниципального долга</a:t>
              </a: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</a:rPr>
                <a:t>0,0 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</a:rPr>
                <a:t>тысяч рублей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56175" y="3020883"/>
              <a:ext cx="2829001" cy="113902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Объем расходов на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Обслуживание долга</a:t>
              </a: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0,0 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тысяч рублей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2699792" y="2060848"/>
              <a:ext cx="1584176" cy="936104"/>
            </a:xfrm>
            <a:prstGeom prst="straightConnector1">
              <a:avLst/>
            </a:prstGeom>
            <a:ln w="38100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6156176" y="2072813"/>
              <a:ext cx="1656184" cy="948070"/>
            </a:xfrm>
            <a:prstGeom prst="straightConnector1">
              <a:avLst/>
            </a:prstGeom>
            <a:ln w="38100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92700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79576" y="116633"/>
            <a:ext cx="8229600" cy="729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Бюджетные ограничения в </a:t>
            </a:r>
            <a:br>
              <a:rPr lang="ru-RU" sz="32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соответствии с БК РФ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67610" y="1268761"/>
            <a:ext cx="8308086" cy="3999154"/>
            <a:chOff x="1043609" y="1052736"/>
            <a:chExt cx="7941567" cy="310717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203848" y="1052736"/>
              <a:ext cx="3960440" cy="1008112"/>
            </a:xfrm>
            <a:prstGeom prst="rect">
              <a:avLst/>
            </a:prstGeom>
            <a:solidFill>
              <a:srgbClr val="00FFFF">
                <a:alpha val="98822"/>
              </a:srgb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>
                <a:lnSpc>
                  <a:spcPct val="70000"/>
                </a:lnSpc>
                <a:spcAft>
                  <a:spcPct val="60000"/>
                </a:spcAft>
              </a:pPr>
              <a:r>
                <a:rPr lang="ru-RU" sz="2000" b="1" i="1" dirty="0">
                  <a:solidFill>
                    <a:srgbClr val="000000"/>
                  </a:solidFill>
                  <a:latin typeface="Times New Roman" pitchFamily="18" charset="0"/>
                </a:rPr>
                <a:t>Муниципальный </a:t>
              </a:r>
            </a:p>
            <a:p>
              <a:pPr algn="ctr">
                <a:lnSpc>
                  <a:spcPct val="70000"/>
                </a:lnSpc>
                <a:spcAft>
                  <a:spcPct val="60000"/>
                </a:spcAft>
              </a:pPr>
              <a:r>
                <a:rPr lang="ru-RU" sz="2000" b="1" i="1" dirty="0">
                  <a:solidFill>
                    <a:srgbClr val="000000"/>
                  </a:solidFill>
                  <a:latin typeface="Times New Roman" pitchFamily="18" charset="0"/>
                </a:rPr>
                <a:t>Внутренний долг на </a:t>
              </a:r>
              <a:r>
                <a:rPr lang="ru-RU" sz="20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01.01.2023</a:t>
              </a:r>
              <a:endParaRPr lang="ru-RU" sz="20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043609" y="2996952"/>
              <a:ext cx="2952328" cy="116295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Верхний предел 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Муниципального долга</a:t>
              </a: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</a:rPr>
                <a:t>0,0 тысяч рублей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6156175" y="3020883"/>
              <a:ext cx="2829001" cy="113902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Объем расходов на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Обслуживание долга</a:t>
              </a: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,0 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тысячи рублей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2699792" y="2060848"/>
              <a:ext cx="1584176" cy="936104"/>
            </a:xfrm>
            <a:prstGeom prst="straightConnector1">
              <a:avLst/>
            </a:prstGeom>
            <a:ln w="38100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156176" y="2072813"/>
              <a:ext cx="1656184" cy="948070"/>
            </a:xfrm>
            <a:prstGeom prst="straightConnector1">
              <a:avLst/>
            </a:prstGeom>
            <a:ln w="38100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20729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9576" y="116633"/>
            <a:ext cx="8229600" cy="729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Бюджетные ограничения в </a:t>
            </a:r>
            <a:br>
              <a:rPr lang="ru-RU" sz="32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соответствии с БК РФ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67610" y="1268761"/>
            <a:ext cx="8567031" cy="4436124"/>
            <a:chOff x="1043609" y="1052736"/>
            <a:chExt cx="7941567" cy="310717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203848" y="1052736"/>
              <a:ext cx="3960440" cy="1008112"/>
            </a:xfrm>
            <a:prstGeom prst="rect">
              <a:avLst/>
            </a:prstGeom>
            <a:solidFill>
              <a:srgbClr val="00FFFF">
                <a:alpha val="98822"/>
              </a:srgb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>
                <a:lnSpc>
                  <a:spcPct val="70000"/>
                </a:lnSpc>
                <a:spcAft>
                  <a:spcPct val="60000"/>
                </a:spcAft>
              </a:pPr>
              <a:r>
                <a:rPr lang="ru-RU" sz="2000" b="1" i="1" dirty="0">
                  <a:solidFill>
                    <a:srgbClr val="000000"/>
                  </a:solidFill>
                  <a:latin typeface="Times New Roman" pitchFamily="18" charset="0"/>
                </a:rPr>
                <a:t>Муниципальный </a:t>
              </a:r>
            </a:p>
            <a:p>
              <a:pPr algn="ctr">
                <a:lnSpc>
                  <a:spcPct val="70000"/>
                </a:lnSpc>
                <a:spcAft>
                  <a:spcPct val="60000"/>
                </a:spcAft>
              </a:pPr>
              <a:r>
                <a:rPr lang="ru-RU" sz="2000" b="1" i="1" dirty="0">
                  <a:solidFill>
                    <a:srgbClr val="000000"/>
                  </a:solidFill>
                  <a:latin typeface="Times New Roman" pitchFamily="18" charset="0"/>
                </a:rPr>
                <a:t>Внутренний долг на </a:t>
              </a:r>
              <a:r>
                <a:rPr lang="ru-RU" sz="20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01.01.2024</a:t>
              </a:r>
              <a:endParaRPr lang="ru-RU" sz="20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043609" y="2996952"/>
              <a:ext cx="2952328" cy="116295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Верхний предел 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Муниципального долга</a:t>
              </a: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</a:rPr>
                <a:t>0,0 тысяч рублей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6156175" y="3020883"/>
              <a:ext cx="2829001" cy="113902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102934" tIns="51467" rIns="102934" bIns="51467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Объем расходов на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Обслуживание долга</a:t>
              </a: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0,0 тысяч рублей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2699792" y="2060848"/>
              <a:ext cx="1584176" cy="936104"/>
            </a:xfrm>
            <a:prstGeom prst="straightConnector1">
              <a:avLst/>
            </a:prstGeom>
            <a:ln w="38100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156176" y="2072813"/>
              <a:ext cx="1656184" cy="948070"/>
            </a:xfrm>
            <a:prstGeom prst="straightConnector1">
              <a:avLst/>
            </a:prstGeom>
            <a:ln w="38100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66690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548" y="1132506"/>
            <a:ext cx="10097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47" y="4221122"/>
            <a:ext cx="1009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547" y="5144452"/>
            <a:ext cx="10097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Обоснование бюджетных ассигнований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содержащий информацию о бюджетных средствах в очередном финансовом году (очередном финансовом году и плановом периоде).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Отчетный финансовый год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год, предшествующий текущему финансовому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 noGrp="1"/>
          </p:cNvSpPr>
          <p:nvPr>
            <p:ph type="title"/>
          </p:nvPr>
        </p:nvSpPr>
        <p:spPr>
          <a:xfrm>
            <a:off x="3318399" y="31689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="" xmlns:p14="http://schemas.microsoft.com/office/powerpoint/2010/main" val="2178335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4861" y="687823"/>
            <a:ext cx="105439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фонд денежных средств, предназначенный для финансирования функций, отнесенных к предметам ведения местного самоуправления. Основной финансовый документ муниципального образования, поселения на текущий финансовый год, принимаемый представительным органом местного самоуправления.</a:t>
            </a: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который составляется и ведется: - Главным распорядителем бюджетных средств –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 </a:t>
            </a: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год, следующий за текущим финансовым годом.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два финансовых года, следующие за очередным финансовым годом.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расходные обязательства, не включенные в государственные программы.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11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78631" y="103658"/>
            <a:ext cx="9980578" cy="6550853"/>
            <a:chOff x="1022039" y="-5672"/>
            <a:chExt cx="8121961" cy="655085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3967" y="1071546"/>
              <a:ext cx="1820315" cy="1961148"/>
            </a:xfrm>
            <a:prstGeom prst="roundRect">
              <a:avLst/>
            </a:prstGeom>
            <a:solidFill>
              <a:srgbClr val="92D050">
                <a:alpha val="41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РАЙОННЫЙ БЮДЖЕТ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283967" y="4415592"/>
              <a:ext cx="1820315" cy="2129589"/>
            </a:xfrm>
            <a:prstGeom prst="roundRect">
              <a:avLst/>
            </a:prstGeom>
            <a:solidFill>
              <a:srgbClr val="92D050">
                <a:alpha val="44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МЕСТНЫЙ БЮДЖЕТ ГОРОДСКОГО ПОСЕЛЕНИЯ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156176" y="1071547"/>
              <a:ext cx="2987824" cy="5473634"/>
            </a:xfrm>
            <a:prstGeom prst="roundRect">
              <a:avLst/>
            </a:prstGeom>
            <a:solidFill>
              <a:srgbClr val="92D050">
                <a:alpha val="37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11 МЕСТНЫХ БЮДЖЕТОВ СЕЛЬСКИЙ ПОСЕЛЕНИЙ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04564" indent="-304564">
                <a:buAutoNum type="arabicPeriod"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Архангельского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Борщевского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Гремяченского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Кочетовского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Костенского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Новогремяченского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Оськинского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Петинского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Семидесятского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Староникольского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Яблоченского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2" descr="C:\Documents and Settings\Buh1\Мои документы\Мои рисунки\карт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2039" y="1552519"/>
              <a:ext cx="3225505" cy="451169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2064" y="-5672"/>
              <a:ext cx="8101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Консолидированный бюджет </a:t>
              </a:r>
            </a:p>
            <a:p>
              <a:pPr algn="ctr"/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Хохольского муниципального района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76919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2009" y="449821"/>
            <a:ext cx="10126894" cy="4800600"/>
          </a:xfrm>
        </p:spPr>
        <p:txBody>
          <a:bodyPr>
            <a:normAutofit fontScale="92500" lnSpcReduction="10000"/>
          </a:bodyPr>
          <a:lstStyle/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предусмотренные в соответствующем финансовом году для исполнения бюджетных обязательств.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6755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96" y="506469"/>
            <a:ext cx="10950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поступающие 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Единый счет бюджета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счет (совокупность счетов), открытый (открытых)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Казенное учреждение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государственное (муниципальное) учреждение, финансовое обеспечение деятельности которого осуществляется за счет средств соответствующего бюджета на основании бюджетной сметы.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Corbel" panose="020B0503020204020204" pitchFamily="34" charset="0"/>
              </a:rPr>
              <a:t> </a:t>
            </a:r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574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260648"/>
            <a:ext cx="78900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9248" y="1536174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Подготовлено</a:t>
            </a:r>
            <a:b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Финансовым отделом Администрации Хохольского муниципального района Воронежской области </a:t>
            </a:r>
            <a:endParaRPr lang="ru-RU" sz="4800" b="1" i="1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262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116632"/>
            <a:ext cx="789008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/>
              <a:t> </a:t>
            </a:r>
            <a:endParaRPr lang="ru-RU" sz="72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9529" y="671160"/>
            <a:ext cx="9624245" cy="50167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Финансовый отдел Администрации Хохольского муниципального </a:t>
            </a:r>
            <a:r>
              <a:rPr lang="ru-RU" sz="3200" b="1" i="1" kern="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lvl="0" algn="ctr"/>
            <a:r>
              <a:rPr lang="ru-RU" sz="36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Хохольский</a:t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ул. Ленина, 8</a:t>
            </a:r>
          </a:p>
          <a:p>
            <a:pPr lvl="0" algn="ctr"/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24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руководителя: </a:t>
            </a:r>
            <a:r>
              <a:rPr lang="ru-RU" sz="2400" b="1" i="1" kern="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Кострубова </a:t>
            </a:r>
            <a:r>
              <a:rPr lang="ru-RU" sz="2400" b="1" i="1" kern="0" dirty="0" err="1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Елезавета</a:t>
            </a:r>
            <a:r>
              <a:rPr lang="ru-RU" sz="2400" b="1" i="1" kern="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Петровна</a:t>
            </a:r>
            <a:endParaRPr lang="ru-RU" sz="2400" b="1" i="1" kern="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Телефон: 8 /47341/ 41-5-30 </a:t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факс. 8 /47371/ 41-5-80</a:t>
            </a:r>
            <a: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common@hohol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gfu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vrn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b="1" i="1" u="sng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93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9696" y="2708921"/>
            <a:ext cx="664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800" b="1" i="1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80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9654305" y="6783656"/>
            <a:ext cx="2595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6814" y="314340"/>
            <a:ext cx="23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100" b="1" i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376" y="101218"/>
            <a:ext cx="9185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 Хохольского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726" y="1060057"/>
            <a:ext cx="92168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КФХ ИП Князев А.В.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ВОКПНД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«ЭФКО КОСМЕТИК»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БУЗ ВО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«Хохольский сахарный комбинат»</a:t>
            </a:r>
          </a:p>
          <a:p>
            <a:pPr marL="342900" indent="-342900">
              <a:buAutoNum type="arabicPeriod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Гремяченский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ПТК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МВД России по Хохольскому району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«Авангард-Агро-Воронеж»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колодец»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«Большевик»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ОАО «Газпром газораспределение Воронеж»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Хохольский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«Ряба»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«Юбилейное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«Дон»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Староникольский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«Хохольский лицей»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Центра»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Хохольский почтамт УФПС Воронежской области – ФГУП «Почта России»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Хохольский районный суд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КУВО «УСЗН Хохольского района»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Региондорсервис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«УРЭП»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«СОК Хохольский»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3" y="2387898"/>
            <a:ext cx="2309293" cy="96863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3" y="1183794"/>
            <a:ext cx="2309293" cy="93067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89" y="3842732"/>
            <a:ext cx="2305477" cy="109806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4" y="5514745"/>
            <a:ext cx="2273076" cy="116614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136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88591" y="1058530"/>
            <a:ext cx="7525121" cy="3890771"/>
            <a:chOff x="693419" y="608076"/>
            <a:chExt cx="7898929" cy="3890771"/>
          </a:xfrm>
        </p:grpSpPr>
        <p:sp>
          <p:nvSpPr>
            <p:cNvPr id="6" name="object 3"/>
            <p:cNvSpPr/>
            <p:nvPr/>
          </p:nvSpPr>
          <p:spPr>
            <a:xfrm>
              <a:off x="693419" y="608076"/>
              <a:ext cx="2026920" cy="812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742950" y="636651"/>
              <a:ext cx="1928876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742950" y="636651"/>
              <a:ext cx="1929130" cy="714375"/>
            </a:xfrm>
            <a:custGeom>
              <a:avLst/>
              <a:gdLst/>
              <a:ahLst/>
              <a:cxnLst/>
              <a:rect l="l" t="t" r="r" b="b"/>
              <a:pathLst>
                <a:path w="1929130" h="714375">
                  <a:moveTo>
                    <a:pt x="0" y="714375"/>
                  </a:moveTo>
                  <a:lnTo>
                    <a:pt x="1928876" y="714375"/>
                  </a:lnTo>
                  <a:lnTo>
                    <a:pt x="1928876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BD4A47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785786" y="768858"/>
              <a:ext cx="185738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340" marR="6350" indent="-167640" algn="ctr">
                <a:lnSpc>
                  <a:spcPct val="100000"/>
                </a:lnSpc>
              </a:pP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Налог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щ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тво фи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ич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ес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400" b="1" spc="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лиц</a:t>
              </a:r>
            </a:p>
          </p:txBody>
        </p:sp>
        <p:sp>
          <p:nvSpPr>
            <p:cNvPr id="10" name="object 7"/>
            <p:cNvSpPr/>
            <p:nvPr/>
          </p:nvSpPr>
          <p:spPr>
            <a:xfrm>
              <a:off x="3575303" y="608076"/>
              <a:ext cx="1975103" cy="763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8"/>
            <p:cNvSpPr txBox="1"/>
            <p:nvPr/>
          </p:nvSpPr>
          <p:spPr>
            <a:xfrm>
              <a:off x="3571868" y="661670"/>
              <a:ext cx="1928826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ctr">
                <a:lnSpc>
                  <a:spcPct val="100000"/>
                </a:lnSpc>
              </a:pP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Налог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 д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600" b="1" spc="-35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ды фи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ич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ес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600" b="1" spc="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лиц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sz="1600" b="1" spc="-30" dirty="0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sz="1600" b="1" spc="-55" dirty="0">
                  <a:latin typeface="Times New Roman" pitchFamily="18" charset="0"/>
                  <a:cs typeface="Times New Roman" pitchFamily="18" charset="0"/>
                </a:rPr>
                <a:t>Ф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2" name="object 9"/>
            <p:cNvSpPr/>
            <p:nvPr/>
          </p:nvSpPr>
          <p:spPr>
            <a:xfrm>
              <a:off x="6336791" y="608076"/>
              <a:ext cx="2026919" cy="8122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6386576" y="636651"/>
              <a:ext cx="1928749" cy="714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6386576" y="636651"/>
              <a:ext cx="1929130" cy="714375"/>
            </a:xfrm>
            <a:custGeom>
              <a:avLst/>
              <a:gdLst/>
              <a:ahLst/>
              <a:cxnLst/>
              <a:rect l="l" t="t" r="r" b="b"/>
              <a:pathLst>
                <a:path w="1929129" h="714375">
                  <a:moveTo>
                    <a:pt x="0" y="714375"/>
                  </a:moveTo>
                  <a:lnTo>
                    <a:pt x="1928749" y="714375"/>
                  </a:lnTo>
                  <a:lnTo>
                    <a:pt x="1928749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2"/>
            <p:cNvSpPr txBox="1"/>
            <p:nvPr/>
          </p:nvSpPr>
          <p:spPr>
            <a:xfrm>
              <a:off x="6740217" y="680084"/>
              <a:ext cx="1356995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b="1" spc="-20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b="1" spc="-30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ль</a:t>
              </a:r>
              <a:r>
                <a:rPr b="1" spc="5" dirty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ый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нал</a:t>
              </a:r>
              <a:r>
                <a:rPr b="1" spc="5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г</a:t>
              </a:r>
            </a:p>
          </p:txBody>
        </p:sp>
        <p:sp>
          <p:nvSpPr>
            <p:cNvPr id="16" name="object 13"/>
            <p:cNvSpPr/>
            <p:nvPr/>
          </p:nvSpPr>
          <p:spPr>
            <a:xfrm>
              <a:off x="3437509" y="2035936"/>
              <a:ext cx="2119630" cy="736600"/>
            </a:xfrm>
            <a:custGeom>
              <a:avLst/>
              <a:gdLst/>
              <a:ahLst/>
              <a:cxnLst/>
              <a:rect l="l" t="t" r="r" b="b"/>
              <a:pathLst>
                <a:path w="2119629" h="736600">
                  <a:moveTo>
                    <a:pt x="1059814" y="0"/>
                  </a:moveTo>
                  <a:lnTo>
                    <a:pt x="972890" y="1220"/>
                  </a:lnTo>
                  <a:lnTo>
                    <a:pt x="887901" y="4818"/>
                  </a:lnTo>
                  <a:lnTo>
                    <a:pt x="805121" y="10700"/>
                  </a:lnTo>
                  <a:lnTo>
                    <a:pt x="724822" y="18769"/>
                  </a:lnTo>
                  <a:lnTo>
                    <a:pt x="647277" y="28932"/>
                  </a:lnTo>
                  <a:lnTo>
                    <a:pt x="572758" y="41093"/>
                  </a:lnTo>
                  <a:lnTo>
                    <a:pt x="501539" y="55157"/>
                  </a:lnTo>
                  <a:lnTo>
                    <a:pt x="433891" y="71030"/>
                  </a:lnTo>
                  <a:lnTo>
                    <a:pt x="370089" y="88617"/>
                  </a:lnTo>
                  <a:lnTo>
                    <a:pt x="310403" y="107823"/>
                  </a:lnTo>
                  <a:lnTo>
                    <a:pt x="255108" y="128552"/>
                  </a:lnTo>
                  <a:lnTo>
                    <a:pt x="204476" y="150711"/>
                  </a:lnTo>
                  <a:lnTo>
                    <a:pt x="158779" y="174204"/>
                  </a:lnTo>
                  <a:lnTo>
                    <a:pt x="118290" y="198936"/>
                  </a:lnTo>
                  <a:lnTo>
                    <a:pt x="83282" y="224813"/>
                  </a:lnTo>
                  <a:lnTo>
                    <a:pt x="54027" y="251740"/>
                  </a:lnTo>
                  <a:lnTo>
                    <a:pt x="13870" y="308363"/>
                  </a:lnTo>
                  <a:lnTo>
                    <a:pt x="0" y="368046"/>
                  </a:lnTo>
                  <a:lnTo>
                    <a:pt x="3513" y="398239"/>
                  </a:lnTo>
                  <a:lnTo>
                    <a:pt x="30799" y="456511"/>
                  </a:lnTo>
                  <a:lnTo>
                    <a:pt x="83282" y="511331"/>
                  </a:lnTo>
                  <a:lnTo>
                    <a:pt x="118290" y="537211"/>
                  </a:lnTo>
                  <a:lnTo>
                    <a:pt x="158779" y="561943"/>
                  </a:lnTo>
                  <a:lnTo>
                    <a:pt x="204476" y="585435"/>
                  </a:lnTo>
                  <a:lnTo>
                    <a:pt x="255108" y="607591"/>
                  </a:lnTo>
                  <a:lnTo>
                    <a:pt x="310403" y="628316"/>
                  </a:lnTo>
                  <a:lnTo>
                    <a:pt x="370089" y="647517"/>
                  </a:lnTo>
                  <a:lnTo>
                    <a:pt x="433891" y="665097"/>
                  </a:lnTo>
                  <a:lnTo>
                    <a:pt x="501539" y="680964"/>
                  </a:lnTo>
                  <a:lnTo>
                    <a:pt x="572758" y="695022"/>
                  </a:lnTo>
                  <a:lnTo>
                    <a:pt x="647277" y="707177"/>
                  </a:lnTo>
                  <a:lnTo>
                    <a:pt x="724822" y="717334"/>
                  </a:lnTo>
                  <a:lnTo>
                    <a:pt x="805121" y="725399"/>
                  </a:lnTo>
                  <a:lnTo>
                    <a:pt x="887901" y="731276"/>
                  </a:lnTo>
                  <a:lnTo>
                    <a:pt x="972890" y="734872"/>
                  </a:lnTo>
                  <a:lnTo>
                    <a:pt x="1059814" y="736091"/>
                  </a:lnTo>
                  <a:lnTo>
                    <a:pt x="1146721" y="734872"/>
                  </a:lnTo>
                  <a:lnTo>
                    <a:pt x="1231693" y="731276"/>
                  </a:lnTo>
                  <a:lnTo>
                    <a:pt x="1314459" y="725399"/>
                  </a:lnTo>
                  <a:lnTo>
                    <a:pt x="1394745" y="717334"/>
                  </a:lnTo>
                  <a:lnTo>
                    <a:pt x="1472279" y="707177"/>
                  </a:lnTo>
                  <a:lnTo>
                    <a:pt x="1546787" y="695022"/>
                  </a:lnTo>
                  <a:lnTo>
                    <a:pt x="1617998" y="680964"/>
                  </a:lnTo>
                  <a:lnTo>
                    <a:pt x="1685638" y="665097"/>
                  </a:lnTo>
                  <a:lnTo>
                    <a:pt x="1749434" y="647517"/>
                  </a:lnTo>
                  <a:lnTo>
                    <a:pt x="1809114" y="628316"/>
                  </a:lnTo>
                  <a:lnTo>
                    <a:pt x="1864405" y="607591"/>
                  </a:lnTo>
                  <a:lnTo>
                    <a:pt x="1915035" y="585435"/>
                  </a:lnTo>
                  <a:lnTo>
                    <a:pt x="1960729" y="561943"/>
                  </a:lnTo>
                  <a:lnTo>
                    <a:pt x="2001216" y="537211"/>
                  </a:lnTo>
                  <a:lnTo>
                    <a:pt x="2036222" y="511331"/>
                  </a:lnTo>
                  <a:lnTo>
                    <a:pt x="2065476" y="484400"/>
                  </a:lnTo>
                  <a:lnTo>
                    <a:pt x="2105632" y="427759"/>
                  </a:lnTo>
                  <a:lnTo>
                    <a:pt x="2119503" y="368046"/>
                  </a:lnTo>
                  <a:lnTo>
                    <a:pt x="2115989" y="337869"/>
                  </a:lnTo>
                  <a:lnTo>
                    <a:pt x="2088703" y="279621"/>
                  </a:lnTo>
                  <a:lnTo>
                    <a:pt x="2036222" y="224813"/>
                  </a:lnTo>
                  <a:lnTo>
                    <a:pt x="2001216" y="198936"/>
                  </a:lnTo>
                  <a:lnTo>
                    <a:pt x="1960729" y="174204"/>
                  </a:lnTo>
                  <a:lnTo>
                    <a:pt x="1915035" y="150711"/>
                  </a:lnTo>
                  <a:lnTo>
                    <a:pt x="1864405" y="128552"/>
                  </a:lnTo>
                  <a:lnTo>
                    <a:pt x="1809114" y="107823"/>
                  </a:lnTo>
                  <a:lnTo>
                    <a:pt x="1749434" y="88617"/>
                  </a:lnTo>
                  <a:lnTo>
                    <a:pt x="1685638" y="71030"/>
                  </a:lnTo>
                  <a:lnTo>
                    <a:pt x="1617998" y="55157"/>
                  </a:lnTo>
                  <a:lnTo>
                    <a:pt x="1546787" y="41093"/>
                  </a:lnTo>
                  <a:lnTo>
                    <a:pt x="1472279" y="28932"/>
                  </a:lnTo>
                  <a:lnTo>
                    <a:pt x="1394745" y="18769"/>
                  </a:lnTo>
                  <a:lnTo>
                    <a:pt x="1314459" y="10700"/>
                  </a:lnTo>
                  <a:lnTo>
                    <a:pt x="1231693" y="4818"/>
                  </a:lnTo>
                  <a:lnTo>
                    <a:pt x="1146721" y="1220"/>
                  </a:lnTo>
                  <a:lnTo>
                    <a:pt x="1059814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4369689" y="3372358"/>
              <a:ext cx="410845" cy="262890"/>
            </a:xfrm>
            <a:custGeom>
              <a:avLst/>
              <a:gdLst/>
              <a:ahLst/>
              <a:cxnLst/>
              <a:rect l="l" t="t" r="r" b="b"/>
              <a:pathLst>
                <a:path w="410845" h="262889">
                  <a:moveTo>
                    <a:pt x="410718" y="131444"/>
                  </a:moveTo>
                  <a:lnTo>
                    <a:pt x="0" y="131444"/>
                  </a:lnTo>
                  <a:lnTo>
                    <a:pt x="205359" y="262889"/>
                  </a:lnTo>
                  <a:lnTo>
                    <a:pt x="410718" y="131444"/>
                  </a:lnTo>
                  <a:close/>
                </a:path>
                <a:path w="410845" h="262889">
                  <a:moveTo>
                    <a:pt x="308101" y="0"/>
                  </a:moveTo>
                  <a:lnTo>
                    <a:pt x="102615" y="0"/>
                  </a:lnTo>
                  <a:lnTo>
                    <a:pt x="102615" y="131444"/>
                  </a:lnTo>
                  <a:lnTo>
                    <a:pt x="308101" y="131444"/>
                  </a:lnTo>
                  <a:lnTo>
                    <a:pt x="308101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4369689" y="3372358"/>
              <a:ext cx="410845" cy="262890"/>
            </a:xfrm>
            <a:custGeom>
              <a:avLst/>
              <a:gdLst/>
              <a:ahLst/>
              <a:cxnLst/>
              <a:rect l="l" t="t" r="r" b="b"/>
              <a:pathLst>
                <a:path w="410845" h="262889">
                  <a:moveTo>
                    <a:pt x="0" y="131444"/>
                  </a:moveTo>
                  <a:lnTo>
                    <a:pt x="102615" y="131444"/>
                  </a:lnTo>
                  <a:lnTo>
                    <a:pt x="102615" y="0"/>
                  </a:lnTo>
                  <a:lnTo>
                    <a:pt x="308101" y="0"/>
                  </a:lnTo>
                  <a:lnTo>
                    <a:pt x="308101" y="131444"/>
                  </a:lnTo>
                  <a:lnTo>
                    <a:pt x="410718" y="131444"/>
                  </a:lnTo>
                  <a:lnTo>
                    <a:pt x="205359" y="262889"/>
                  </a:lnTo>
                  <a:lnTo>
                    <a:pt x="0" y="131444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143375" y="2314955"/>
              <a:ext cx="739394" cy="739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4143375" y="2314955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37" y="309720"/>
                  </a:lnTo>
                  <a:lnTo>
                    <a:pt x="18843" y="252829"/>
                  </a:lnTo>
                  <a:lnTo>
                    <a:pt x="41257" y="199783"/>
                  </a:lnTo>
                  <a:lnTo>
                    <a:pt x="71319" y="151342"/>
                  </a:lnTo>
                  <a:lnTo>
                    <a:pt x="108267" y="108267"/>
                  </a:lnTo>
                  <a:lnTo>
                    <a:pt x="151342" y="71319"/>
                  </a:lnTo>
                  <a:lnTo>
                    <a:pt x="199783" y="41257"/>
                  </a:lnTo>
                  <a:lnTo>
                    <a:pt x="252829" y="18843"/>
                  </a:lnTo>
                  <a:lnTo>
                    <a:pt x="309720" y="4837"/>
                  </a:lnTo>
                  <a:lnTo>
                    <a:pt x="369697" y="0"/>
                  </a:lnTo>
                  <a:lnTo>
                    <a:pt x="400023" y="1225"/>
                  </a:lnTo>
                  <a:lnTo>
                    <a:pt x="429673" y="4837"/>
                  </a:lnTo>
                  <a:lnTo>
                    <a:pt x="486564" y="18843"/>
                  </a:lnTo>
                  <a:lnTo>
                    <a:pt x="539610" y="41257"/>
                  </a:lnTo>
                  <a:lnTo>
                    <a:pt x="588051" y="71319"/>
                  </a:lnTo>
                  <a:lnTo>
                    <a:pt x="631126" y="108267"/>
                  </a:lnTo>
                  <a:lnTo>
                    <a:pt x="668074" y="151342"/>
                  </a:lnTo>
                  <a:lnTo>
                    <a:pt x="698136" y="199783"/>
                  </a:lnTo>
                  <a:lnTo>
                    <a:pt x="720550" y="252829"/>
                  </a:lnTo>
                  <a:lnTo>
                    <a:pt x="734556" y="309720"/>
                  </a:lnTo>
                  <a:lnTo>
                    <a:pt x="739394" y="369697"/>
                  </a:lnTo>
                  <a:lnTo>
                    <a:pt x="738168" y="400023"/>
                  </a:lnTo>
                  <a:lnTo>
                    <a:pt x="734556" y="429673"/>
                  </a:lnTo>
                  <a:lnTo>
                    <a:pt x="720550" y="486564"/>
                  </a:lnTo>
                  <a:lnTo>
                    <a:pt x="698136" y="539610"/>
                  </a:lnTo>
                  <a:lnTo>
                    <a:pt x="668074" y="588051"/>
                  </a:lnTo>
                  <a:lnTo>
                    <a:pt x="631126" y="631126"/>
                  </a:lnTo>
                  <a:lnTo>
                    <a:pt x="588051" y="668074"/>
                  </a:lnTo>
                  <a:lnTo>
                    <a:pt x="539610" y="698136"/>
                  </a:lnTo>
                  <a:lnTo>
                    <a:pt x="486564" y="720550"/>
                  </a:lnTo>
                  <a:lnTo>
                    <a:pt x="429673" y="734556"/>
                  </a:lnTo>
                  <a:lnTo>
                    <a:pt x="369697" y="739394"/>
                  </a:lnTo>
                  <a:lnTo>
                    <a:pt x="339370" y="738168"/>
                  </a:lnTo>
                  <a:lnTo>
                    <a:pt x="309720" y="734556"/>
                  </a:lnTo>
                  <a:lnTo>
                    <a:pt x="252829" y="720550"/>
                  </a:lnTo>
                  <a:lnTo>
                    <a:pt x="199783" y="698136"/>
                  </a:lnTo>
                  <a:lnTo>
                    <a:pt x="151342" y="668074"/>
                  </a:lnTo>
                  <a:lnTo>
                    <a:pt x="108267" y="631126"/>
                  </a:lnTo>
                  <a:lnTo>
                    <a:pt x="71319" y="588051"/>
                  </a:lnTo>
                  <a:lnTo>
                    <a:pt x="41257" y="539610"/>
                  </a:lnTo>
                  <a:lnTo>
                    <a:pt x="18843" y="486564"/>
                  </a:lnTo>
                  <a:lnTo>
                    <a:pt x="4837" y="429673"/>
                  </a:lnTo>
                  <a:lnTo>
                    <a:pt x="0" y="3696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18"/>
            <p:cNvSpPr txBox="1"/>
            <p:nvPr/>
          </p:nvSpPr>
          <p:spPr>
            <a:xfrm>
              <a:off x="4071934" y="2539746"/>
              <a:ext cx="107157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600" b="1" spc="-20" dirty="0">
                  <a:latin typeface="Calibri"/>
                  <a:cs typeface="Calibri"/>
                </a:rPr>
                <a:t>От 2 до 10</a:t>
              </a:r>
              <a:r>
                <a:rPr sz="1600" b="1" spc="-20" dirty="0">
                  <a:latin typeface="Calibri"/>
                  <a:cs typeface="Calibri"/>
                </a:rPr>
                <a:t>%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3736847" y="1751076"/>
              <a:ext cx="853439" cy="853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770376" y="1938527"/>
              <a:ext cx="787908" cy="3931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793616" y="1788160"/>
              <a:ext cx="739394" cy="7393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793616" y="1788160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37" y="309751"/>
                  </a:lnTo>
                  <a:lnTo>
                    <a:pt x="18843" y="252878"/>
                  </a:lnTo>
                  <a:lnTo>
                    <a:pt x="41257" y="199839"/>
                  </a:lnTo>
                  <a:lnTo>
                    <a:pt x="71319" y="151397"/>
                  </a:lnTo>
                  <a:lnTo>
                    <a:pt x="108267" y="108315"/>
                  </a:lnTo>
                  <a:lnTo>
                    <a:pt x="151342" y="71355"/>
                  </a:lnTo>
                  <a:lnTo>
                    <a:pt x="199783" y="41281"/>
                  </a:lnTo>
                  <a:lnTo>
                    <a:pt x="252829" y="18855"/>
                  </a:lnTo>
                  <a:lnTo>
                    <a:pt x="309720" y="4841"/>
                  </a:lnTo>
                  <a:lnTo>
                    <a:pt x="369697" y="0"/>
                  </a:lnTo>
                  <a:lnTo>
                    <a:pt x="400005" y="1226"/>
                  </a:lnTo>
                  <a:lnTo>
                    <a:pt x="429642" y="4841"/>
                  </a:lnTo>
                  <a:lnTo>
                    <a:pt x="486515" y="18855"/>
                  </a:lnTo>
                  <a:lnTo>
                    <a:pt x="539554" y="41281"/>
                  </a:lnTo>
                  <a:lnTo>
                    <a:pt x="587996" y="71355"/>
                  </a:lnTo>
                  <a:lnTo>
                    <a:pt x="631078" y="108315"/>
                  </a:lnTo>
                  <a:lnTo>
                    <a:pt x="668038" y="151397"/>
                  </a:lnTo>
                  <a:lnTo>
                    <a:pt x="698112" y="199839"/>
                  </a:lnTo>
                  <a:lnTo>
                    <a:pt x="720538" y="252878"/>
                  </a:lnTo>
                  <a:lnTo>
                    <a:pt x="734552" y="309751"/>
                  </a:lnTo>
                  <a:lnTo>
                    <a:pt x="739394" y="369697"/>
                  </a:lnTo>
                  <a:lnTo>
                    <a:pt x="738167" y="400023"/>
                  </a:lnTo>
                  <a:lnTo>
                    <a:pt x="734552" y="429673"/>
                  </a:lnTo>
                  <a:lnTo>
                    <a:pt x="720538" y="486564"/>
                  </a:lnTo>
                  <a:lnTo>
                    <a:pt x="698112" y="539610"/>
                  </a:lnTo>
                  <a:lnTo>
                    <a:pt x="668038" y="588051"/>
                  </a:lnTo>
                  <a:lnTo>
                    <a:pt x="631078" y="631126"/>
                  </a:lnTo>
                  <a:lnTo>
                    <a:pt x="587996" y="668074"/>
                  </a:lnTo>
                  <a:lnTo>
                    <a:pt x="539554" y="698136"/>
                  </a:lnTo>
                  <a:lnTo>
                    <a:pt x="486515" y="720550"/>
                  </a:lnTo>
                  <a:lnTo>
                    <a:pt x="429642" y="734556"/>
                  </a:lnTo>
                  <a:lnTo>
                    <a:pt x="369697" y="739393"/>
                  </a:lnTo>
                  <a:lnTo>
                    <a:pt x="339370" y="738168"/>
                  </a:lnTo>
                  <a:lnTo>
                    <a:pt x="309720" y="734556"/>
                  </a:lnTo>
                  <a:lnTo>
                    <a:pt x="252829" y="720550"/>
                  </a:lnTo>
                  <a:lnTo>
                    <a:pt x="199783" y="698136"/>
                  </a:lnTo>
                  <a:lnTo>
                    <a:pt x="151342" y="668074"/>
                  </a:lnTo>
                  <a:lnTo>
                    <a:pt x="108267" y="631126"/>
                  </a:lnTo>
                  <a:lnTo>
                    <a:pt x="71319" y="588051"/>
                  </a:lnTo>
                  <a:lnTo>
                    <a:pt x="41257" y="539610"/>
                  </a:lnTo>
                  <a:lnTo>
                    <a:pt x="18843" y="486564"/>
                  </a:lnTo>
                  <a:lnTo>
                    <a:pt x="4837" y="429673"/>
                  </a:lnTo>
                  <a:lnTo>
                    <a:pt x="0" y="369697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3"/>
            <p:cNvSpPr txBox="1"/>
            <p:nvPr/>
          </p:nvSpPr>
          <p:spPr>
            <a:xfrm>
              <a:off x="3924046" y="2012696"/>
              <a:ext cx="47942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5" dirty="0">
                  <a:latin typeface="Calibri"/>
                  <a:cs typeface="Calibri"/>
                </a:rPr>
                <a:t>100%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7" name="object 24"/>
            <p:cNvSpPr/>
            <p:nvPr/>
          </p:nvSpPr>
          <p:spPr>
            <a:xfrm>
              <a:off x="4456176" y="1758695"/>
              <a:ext cx="853439" cy="8534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4489703" y="1946148"/>
              <a:ext cx="787908" cy="3931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4513071" y="1714488"/>
              <a:ext cx="739393" cy="2769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4513071" y="1795652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41" y="309720"/>
                  </a:lnTo>
                  <a:lnTo>
                    <a:pt x="18855" y="252829"/>
                  </a:lnTo>
                  <a:lnTo>
                    <a:pt x="41281" y="199783"/>
                  </a:lnTo>
                  <a:lnTo>
                    <a:pt x="71355" y="151342"/>
                  </a:lnTo>
                  <a:lnTo>
                    <a:pt x="108315" y="108267"/>
                  </a:lnTo>
                  <a:lnTo>
                    <a:pt x="151397" y="71319"/>
                  </a:lnTo>
                  <a:lnTo>
                    <a:pt x="199839" y="41257"/>
                  </a:lnTo>
                  <a:lnTo>
                    <a:pt x="252878" y="18843"/>
                  </a:lnTo>
                  <a:lnTo>
                    <a:pt x="309751" y="4837"/>
                  </a:lnTo>
                  <a:lnTo>
                    <a:pt x="369697" y="0"/>
                  </a:lnTo>
                  <a:lnTo>
                    <a:pt x="400023" y="1225"/>
                  </a:lnTo>
                  <a:lnTo>
                    <a:pt x="429673" y="4837"/>
                  </a:lnTo>
                  <a:lnTo>
                    <a:pt x="486564" y="18843"/>
                  </a:lnTo>
                  <a:lnTo>
                    <a:pt x="539610" y="41257"/>
                  </a:lnTo>
                  <a:lnTo>
                    <a:pt x="588051" y="71319"/>
                  </a:lnTo>
                  <a:lnTo>
                    <a:pt x="631126" y="108267"/>
                  </a:lnTo>
                  <a:lnTo>
                    <a:pt x="668074" y="151342"/>
                  </a:lnTo>
                  <a:lnTo>
                    <a:pt x="698136" y="199783"/>
                  </a:lnTo>
                  <a:lnTo>
                    <a:pt x="720550" y="252829"/>
                  </a:lnTo>
                  <a:lnTo>
                    <a:pt x="734556" y="309720"/>
                  </a:lnTo>
                  <a:lnTo>
                    <a:pt x="739393" y="369697"/>
                  </a:lnTo>
                  <a:lnTo>
                    <a:pt x="738168" y="400005"/>
                  </a:lnTo>
                  <a:lnTo>
                    <a:pt x="734556" y="429642"/>
                  </a:lnTo>
                  <a:lnTo>
                    <a:pt x="720550" y="486515"/>
                  </a:lnTo>
                  <a:lnTo>
                    <a:pt x="698136" y="539554"/>
                  </a:lnTo>
                  <a:lnTo>
                    <a:pt x="668074" y="587996"/>
                  </a:lnTo>
                  <a:lnTo>
                    <a:pt x="631126" y="631078"/>
                  </a:lnTo>
                  <a:lnTo>
                    <a:pt x="588051" y="668038"/>
                  </a:lnTo>
                  <a:lnTo>
                    <a:pt x="539610" y="698112"/>
                  </a:lnTo>
                  <a:lnTo>
                    <a:pt x="486564" y="720538"/>
                  </a:lnTo>
                  <a:lnTo>
                    <a:pt x="429673" y="734552"/>
                  </a:lnTo>
                  <a:lnTo>
                    <a:pt x="369697" y="739394"/>
                  </a:lnTo>
                  <a:lnTo>
                    <a:pt x="339388" y="738167"/>
                  </a:lnTo>
                  <a:lnTo>
                    <a:pt x="309751" y="734552"/>
                  </a:lnTo>
                  <a:lnTo>
                    <a:pt x="252878" y="720538"/>
                  </a:lnTo>
                  <a:lnTo>
                    <a:pt x="199839" y="698112"/>
                  </a:lnTo>
                  <a:lnTo>
                    <a:pt x="151397" y="668038"/>
                  </a:lnTo>
                  <a:lnTo>
                    <a:pt x="108315" y="631078"/>
                  </a:lnTo>
                  <a:lnTo>
                    <a:pt x="71355" y="587996"/>
                  </a:lnTo>
                  <a:lnTo>
                    <a:pt x="41281" y="539554"/>
                  </a:lnTo>
                  <a:lnTo>
                    <a:pt x="18855" y="486515"/>
                  </a:lnTo>
                  <a:lnTo>
                    <a:pt x="4841" y="429642"/>
                  </a:lnTo>
                  <a:lnTo>
                    <a:pt x="0" y="369697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28"/>
            <p:cNvSpPr txBox="1"/>
            <p:nvPr/>
          </p:nvSpPr>
          <p:spPr>
            <a:xfrm>
              <a:off x="4643754" y="2020061"/>
              <a:ext cx="47942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5" dirty="0">
                  <a:latin typeface="Calibri"/>
                  <a:cs typeface="Calibri"/>
                </a:rPr>
                <a:t>100%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32" name="object 29"/>
            <p:cNvSpPr/>
            <p:nvPr/>
          </p:nvSpPr>
          <p:spPr>
            <a:xfrm>
              <a:off x="3577633" y="1644213"/>
              <a:ext cx="2280251" cy="276999"/>
            </a:xfrm>
            <a:custGeom>
              <a:avLst/>
              <a:gdLst/>
              <a:ahLst/>
              <a:cxnLst/>
              <a:rect l="l" t="t" r="r" b="b"/>
              <a:pathLst>
                <a:path w="1971675" h="1670685">
                  <a:moveTo>
                    <a:pt x="962757" y="0"/>
                  </a:moveTo>
                  <a:lnTo>
                    <a:pt x="884321" y="2073"/>
                  </a:lnTo>
                  <a:lnTo>
                    <a:pt x="807354" y="6738"/>
                  </a:lnTo>
                  <a:lnTo>
                    <a:pt x="732143" y="13904"/>
                  </a:lnTo>
                  <a:lnTo>
                    <a:pt x="658974" y="23479"/>
                  </a:lnTo>
                  <a:lnTo>
                    <a:pt x="588133" y="35372"/>
                  </a:lnTo>
                  <a:lnTo>
                    <a:pt x="519908" y="49493"/>
                  </a:lnTo>
                  <a:lnTo>
                    <a:pt x="454585" y="65749"/>
                  </a:lnTo>
                  <a:lnTo>
                    <a:pt x="392449" y="84050"/>
                  </a:lnTo>
                  <a:lnTo>
                    <a:pt x="333789" y="104304"/>
                  </a:lnTo>
                  <a:lnTo>
                    <a:pt x="278890" y="126421"/>
                  </a:lnTo>
                  <a:lnTo>
                    <a:pt x="228038" y="150309"/>
                  </a:lnTo>
                  <a:lnTo>
                    <a:pt x="181521" y="175877"/>
                  </a:lnTo>
                  <a:lnTo>
                    <a:pt x="139624" y="203035"/>
                  </a:lnTo>
                  <a:lnTo>
                    <a:pt x="102635" y="231690"/>
                  </a:lnTo>
                  <a:lnTo>
                    <a:pt x="70839" y="261752"/>
                  </a:lnTo>
                  <a:lnTo>
                    <a:pt x="44524" y="293129"/>
                  </a:lnTo>
                  <a:lnTo>
                    <a:pt x="23976" y="325730"/>
                  </a:lnTo>
                  <a:lnTo>
                    <a:pt x="5847" y="371811"/>
                  </a:lnTo>
                  <a:lnTo>
                    <a:pt x="0" y="421463"/>
                  </a:lnTo>
                  <a:lnTo>
                    <a:pt x="709" y="433901"/>
                  </a:lnTo>
                  <a:lnTo>
                    <a:pt x="9481" y="475670"/>
                  </a:lnTo>
                  <a:lnTo>
                    <a:pt x="741636" y="1580443"/>
                  </a:lnTo>
                  <a:lnTo>
                    <a:pt x="745255" y="1588864"/>
                  </a:lnTo>
                  <a:lnTo>
                    <a:pt x="774148" y="1619513"/>
                  </a:lnTo>
                  <a:lnTo>
                    <a:pt x="808950" y="1638666"/>
                  </a:lnTo>
                  <a:lnTo>
                    <a:pt x="852859" y="1653837"/>
                  </a:lnTo>
                  <a:lnTo>
                    <a:pt x="903942" y="1664403"/>
                  </a:lnTo>
                  <a:lnTo>
                    <a:pt x="960265" y="1669737"/>
                  </a:lnTo>
                  <a:lnTo>
                    <a:pt x="979869" y="1670245"/>
                  </a:lnTo>
                  <a:lnTo>
                    <a:pt x="999769" y="1670079"/>
                  </a:lnTo>
                  <a:lnTo>
                    <a:pt x="1037890" y="1667859"/>
                  </a:lnTo>
                  <a:lnTo>
                    <a:pt x="1088766" y="1660670"/>
                  </a:lnTo>
                  <a:lnTo>
                    <a:pt x="1133956" y="1649234"/>
                  </a:lnTo>
                  <a:lnTo>
                    <a:pt x="1172150" y="1634109"/>
                  </a:lnTo>
                  <a:lnTo>
                    <a:pt x="1209933" y="1609163"/>
                  </a:lnTo>
                  <a:lnTo>
                    <a:pt x="1226718" y="1587591"/>
                  </a:lnTo>
                  <a:lnTo>
                    <a:pt x="1779301" y="751641"/>
                  </a:lnTo>
                  <a:lnTo>
                    <a:pt x="985603" y="751641"/>
                  </a:lnTo>
                  <a:lnTo>
                    <a:pt x="911615" y="750533"/>
                  </a:lnTo>
                  <a:lnTo>
                    <a:pt x="839273" y="747268"/>
                  </a:lnTo>
                  <a:lnTo>
                    <a:pt x="768810" y="741930"/>
                  </a:lnTo>
                  <a:lnTo>
                    <a:pt x="700456" y="734606"/>
                  </a:lnTo>
                  <a:lnTo>
                    <a:pt x="634446" y="725382"/>
                  </a:lnTo>
                  <a:lnTo>
                    <a:pt x="571010" y="714344"/>
                  </a:lnTo>
                  <a:lnTo>
                    <a:pt x="510382" y="701578"/>
                  </a:lnTo>
                  <a:lnTo>
                    <a:pt x="452794" y="687170"/>
                  </a:lnTo>
                  <a:lnTo>
                    <a:pt x="398478" y="671206"/>
                  </a:lnTo>
                  <a:lnTo>
                    <a:pt x="347666" y="653772"/>
                  </a:lnTo>
                  <a:lnTo>
                    <a:pt x="300591" y="634954"/>
                  </a:lnTo>
                  <a:lnTo>
                    <a:pt x="257484" y="614838"/>
                  </a:lnTo>
                  <a:lnTo>
                    <a:pt x="218579" y="593510"/>
                  </a:lnTo>
                  <a:lnTo>
                    <a:pt x="184108" y="571056"/>
                  </a:lnTo>
                  <a:lnTo>
                    <a:pt x="129395" y="523114"/>
                  </a:lnTo>
                  <a:lnTo>
                    <a:pt x="95205" y="471701"/>
                  </a:lnTo>
                  <a:lnTo>
                    <a:pt x="83395" y="417504"/>
                  </a:lnTo>
                  <a:lnTo>
                    <a:pt x="86386" y="390119"/>
                  </a:lnTo>
                  <a:lnTo>
                    <a:pt x="109619" y="337259"/>
                  </a:lnTo>
                  <a:lnTo>
                    <a:pt x="154303" y="287519"/>
                  </a:lnTo>
                  <a:lnTo>
                    <a:pt x="218579" y="241590"/>
                  </a:lnTo>
                  <a:lnTo>
                    <a:pt x="257532" y="220248"/>
                  </a:lnTo>
                  <a:lnTo>
                    <a:pt x="300591" y="200160"/>
                  </a:lnTo>
                  <a:lnTo>
                    <a:pt x="347666" y="181347"/>
                  </a:lnTo>
                  <a:lnTo>
                    <a:pt x="398478" y="163918"/>
                  </a:lnTo>
                  <a:lnTo>
                    <a:pt x="452794" y="147957"/>
                  </a:lnTo>
                  <a:lnTo>
                    <a:pt x="510382" y="133552"/>
                  </a:lnTo>
                  <a:lnTo>
                    <a:pt x="571010" y="120788"/>
                  </a:lnTo>
                  <a:lnTo>
                    <a:pt x="634446" y="109751"/>
                  </a:lnTo>
                  <a:lnTo>
                    <a:pt x="700456" y="100528"/>
                  </a:lnTo>
                  <a:lnTo>
                    <a:pt x="768810" y="93205"/>
                  </a:lnTo>
                  <a:lnTo>
                    <a:pt x="839273" y="87867"/>
                  </a:lnTo>
                  <a:lnTo>
                    <a:pt x="911615" y="84602"/>
                  </a:lnTo>
                  <a:lnTo>
                    <a:pt x="985603" y="83494"/>
                  </a:lnTo>
                  <a:lnTo>
                    <a:pt x="1576334" y="83494"/>
                  </a:lnTo>
                  <a:lnTo>
                    <a:pt x="1556102" y="76887"/>
                  </a:lnTo>
                  <a:lnTo>
                    <a:pt x="1492005" y="59136"/>
                  </a:lnTo>
                  <a:lnTo>
                    <a:pt x="1424379" y="43464"/>
                  </a:lnTo>
                  <a:lnTo>
                    <a:pt x="1353438" y="29992"/>
                  </a:lnTo>
                  <a:lnTo>
                    <a:pt x="1279398" y="18841"/>
                  </a:lnTo>
                  <a:lnTo>
                    <a:pt x="1202477" y="10134"/>
                  </a:lnTo>
                  <a:lnTo>
                    <a:pt x="1122890" y="3992"/>
                  </a:lnTo>
                  <a:lnTo>
                    <a:pt x="1042375" y="609"/>
                  </a:lnTo>
                  <a:lnTo>
                    <a:pt x="962757" y="0"/>
                  </a:lnTo>
                  <a:close/>
                </a:path>
                <a:path w="1971675" h="1670685">
                  <a:moveTo>
                    <a:pt x="1576334" y="83494"/>
                  </a:moveTo>
                  <a:lnTo>
                    <a:pt x="985603" y="83494"/>
                  </a:lnTo>
                  <a:lnTo>
                    <a:pt x="1059608" y="84602"/>
                  </a:lnTo>
                  <a:lnTo>
                    <a:pt x="1131963" y="87867"/>
                  </a:lnTo>
                  <a:lnTo>
                    <a:pt x="1202437" y="93205"/>
                  </a:lnTo>
                  <a:lnTo>
                    <a:pt x="1270798" y="100528"/>
                  </a:lnTo>
                  <a:lnTo>
                    <a:pt x="1336813" y="109751"/>
                  </a:lnTo>
                  <a:lnTo>
                    <a:pt x="1400251" y="120788"/>
                  </a:lnTo>
                  <a:lnTo>
                    <a:pt x="1460880" y="133552"/>
                  </a:lnTo>
                  <a:lnTo>
                    <a:pt x="1518466" y="147957"/>
                  </a:lnTo>
                  <a:lnTo>
                    <a:pt x="1572780" y="163918"/>
                  </a:lnTo>
                  <a:lnTo>
                    <a:pt x="1623587" y="181347"/>
                  </a:lnTo>
                  <a:lnTo>
                    <a:pt x="1670657" y="200160"/>
                  </a:lnTo>
                  <a:lnTo>
                    <a:pt x="1713758" y="220270"/>
                  </a:lnTo>
                  <a:lnTo>
                    <a:pt x="1752657" y="241590"/>
                  </a:lnTo>
                  <a:lnTo>
                    <a:pt x="1787122" y="264036"/>
                  </a:lnTo>
                  <a:lnTo>
                    <a:pt x="1841823" y="311956"/>
                  </a:lnTo>
                  <a:lnTo>
                    <a:pt x="1876004" y="363342"/>
                  </a:lnTo>
                  <a:lnTo>
                    <a:pt x="1887811" y="417504"/>
                  </a:lnTo>
                  <a:lnTo>
                    <a:pt x="1884821" y="444907"/>
                  </a:lnTo>
                  <a:lnTo>
                    <a:pt x="1861594" y="497798"/>
                  </a:lnTo>
                  <a:lnTo>
                    <a:pt x="1816921" y="547562"/>
                  </a:lnTo>
                  <a:lnTo>
                    <a:pt x="1752657" y="593510"/>
                  </a:lnTo>
                  <a:lnTo>
                    <a:pt x="1713758" y="614838"/>
                  </a:lnTo>
                  <a:lnTo>
                    <a:pt x="1670657" y="634954"/>
                  </a:lnTo>
                  <a:lnTo>
                    <a:pt x="1623587" y="653772"/>
                  </a:lnTo>
                  <a:lnTo>
                    <a:pt x="1572780" y="671206"/>
                  </a:lnTo>
                  <a:lnTo>
                    <a:pt x="1518466" y="687170"/>
                  </a:lnTo>
                  <a:lnTo>
                    <a:pt x="1460880" y="701578"/>
                  </a:lnTo>
                  <a:lnTo>
                    <a:pt x="1400251" y="714344"/>
                  </a:lnTo>
                  <a:lnTo>
                    <a:pt x="1336813" y="725382"/>
                  </a:lnTo>
                  <a:lnTo>
                    <a:pt x="1270798" y="734606"/>
                  </a:lnTo>
                  <a:lnTo>
                    <a:pt x="1202437" y="741930"/>
                  </a:lnTo>
                  <a:lnTo>
                    <a:pt x="1131963" y="747268"/>
                  </a:lnTo>
                  <a:lnTo>
                    <a:pt x="1059608" y="750533"/>
                  </a:lnTo>
                  <a:lnTo>
                    <a:pt x="985603" y="751641"/>
                  </a:lnTo>
                  <a:lnTo>
                    <a:pt x="1779301" y="751641"/>
                  </a:lnTo>
                  <a:lnTo>
                    <a:pt x="1961725" y="475670"/>
                  </a:lnTo>
                  <a:lnTo>
                    <a:pt x="1969748" y="441567"/>
                  </a:lnTo>
                  <a:lnTo>
                    <a:pt x="1971214" y="407842"/>
                  </a:lnTo>
                  <a:lnTo>
                    <a:pt x="1966341" y="374618"/>
                  </a:lnTo>
                  <a:lnTo>
                    <a:pt x="1938438" y="310155"/>
                  </a:lnTo>
                  <a:lnTo>
                    <a:pt x="1915841" y="279160"/>
                  </a:lnTo>
                  <a:lnTo>
                    <a:pt x="1887769" y="249150"/>
                  </a:lnTo>
                  <a:lnTo>
                    <a:pt x="1854437" y="220248"/>
                  </a:lnTo>
                  <a:lnTo>
                    <a:pt x="1816062" y="192574"/>
                  </a:lnTo>
                  <a:lnTo>
                    <a:pt x="1772860" y="166250"/>
                  </a:lnTo>
                  <a:lnTo>
                    <a:pt x="1725047" y="141398"/>
                  </a:lnTo>
                  <a:lnTo>
                    <a:pt x="1672838" y="118140"/>
                  </a:lnTo>
                  <a:lnTo>
                    <a:pt x="1616451" y="96595"/>
                  </a:lnTo>
                  <a:lnTo>
                    <a:pt x="1576334" y="83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3577633" y="1644213"/>
              <a:ext cx="1971675" cy="1670685"/>
            </a:xfrm>
            <a:custGeom>
              <a:avLst/>
              <a:gdLst/>
              <a:ahLst/>
              <a:cxnLst/>
              <a:rect l="l" t="t" r="r" b="b"/>
              <a:pathLst>
                <a:path w="1971675" h="1670685">
                  <a:moveTo>
                    <a:pt x="1961725" y="475670"/>
                  </a:moveTo>
                  <a:lnTo>
                    <a:pt x="1969748" y="441567"/>
                  </a:lnTo>
                  <a:lnTo>
                    <a:pt x="1971214" y="407842"/>
                  </a:lnTo>
                  <a:lnTo>
                    <a:pt x="1966341" y="374618"/>
                  </a:lnTo>
                  <a:lnTo>
                    <a:pt x="1938438" y="310155"/>
                  </a:lnTo>
                  <a:lnTo>
                    <a:pt x="1915841" y="279160"/>
                  </a:lnTo>
                  <a:lnTo>
                    <a:pt x="1887769" y="249150"/>
                  </a:lnTo>
                  <a:lnTo>
                    <a:pt x="1854437" y="220248"/>
                  </a:lnTo>
                  <a:lnTo>
                    <a:pt x="1816062" y="192574"/>
                  </a:lnTo>
                  <a:lnTo>
                    <a:pt x="1772860" y="166250"/>
                  </a:lnTo>
                  <a:lnTo>
                    <a:pt x="1725047" y="141398"/>
                  </a:lnTo>
                  <a:lnTo>
                    <a:pt x="1672838" y="118140"/>
                  </a:lnTo>
                  <a:lnTo>
                    <a:pt x="1616451" y="96595"/>
                  </a:lnTo>
                  <a:lnTo>
                    <a:pt x="1556102" y="76887"/>
                  </a:lnTo>
                  <a:lnTo>
                    <a:pt x="1492005" y="59136"/>
                  </a:lnTo>
                  <a:lnTo>
                    <a:pt x="1424379" y="43464"/>
                  </a:lnTo>
                  <a:lnTo>
                    <a:pt x="1353438" y="29992"/>
                  </a:lnTo>
                  <a:lnTo>
                    <a:pt x="1279398" y="18841"/>
                  </a:lnTo>
                  <a:lnTo>
                    <a:pt x="1202477" y="10134"/>
                  </a:lnTo>
                  <a:lnTo>
                    <a:pt x="1122890" y="3992"/>
                  </a:lnTo>
                  <a:lnTo>
                    <a:pt x="1042375" y="609"/>
                  </a:lnTo>
                  <a:lnTo>
                    <a:pt x="962757" y="0"/>
                  </a:lnTo>
                  <a:lnTo>
                    <a:pt x="884321" y="2073"/>
                  </a:lnTo>
                  <a:lnTo>
                    <a:pt x="807354" y="6738"/>
                  </a:lnTo>
                  <a:lnTo>
                    <a:pt x="732143" y="13904"/>
                  </a:lnTo>
                  <a:lnTo>
                    <a:pt x="658974" y="23479"/>
                  </a:lnTo>
                  <a:lnTo>
                    <a:pt x="588133" y="35372"/>
                  </a:lnTo>
                  <a:lnTo>
                    <a:pt x="519908" y="49493"/>
                  </a:lnTo>
                  <a:lnTo>
                    <a:pt x="454585" y="65749"/>
                  </a:lnTo>
                  <a:lnTo>
                    <a:pt x="392449" y="84050"/>
                  </a:lnTo>
                  <a:lnTo>
                    <a:pt x="333789" y="104304"/>
                  </a:lnTo>
                  <a:lnTo>
                    <a:pt x="278890" y="126421"/>
                  </a:lnTo>
                  <a:lnTo>
                    <a:pt x="228038" y="150309"/>
                  </a:lnTo>
                  <a:lnTo>
                    <a:pt x="181521" y="175877"/>
                  </a:lnTo>
                  <a:lnTo>
                    <a:pt x="139624" y="203035"/>
                  </a:lnTo>
                  <a:lnTo>
                    <a:pt x="102635" y="231690"/>
                  </a:lnTo>
                  <a:lnTo>
                    <a:pt x="70839" y="261752"/>
                  </a:lnTo>
                  <a:lnTo>
                    <a:pt x="44524" y="293129"/>
                  </a:lnTo>
                  <a:lnTo>
                    <a:pt x="23976" y="325730"/>
                  </a:lnTo>
                  <a:lnTo>
                    <a:pt x="5847" y="371811"/>
                  </a:lnTo>
                  <a:lnTo>
                    <a:pt x="0" y="421463"/>
                  </a:lnTo>
                  <a:lnTo>
                    <a:pt x="709" y="433901"/>
                  </a:lnTo>
                  <a:lnTo>
                    <a:pt x="9481" y="475670"/>
                  </a:lnTo>
                  <a:lnTo>
                    <a:pt x="741636" y="1580443"/>
                  </a:lnTo>
                  <a:lnTo>
                    <a:pt x="764905" y="1612353"/>
                  </a:lnTo>
                  <a:lnTo>
                    <a:pt x="808950" y="1638666"/>
                  </a:lnTo>
                  <a:lnTo>
                    <a:pt x="852859" y="1653837"/>
                  </a:lnTo>
                  <a:lnTo>
                    <a:pt x="903942" y="1664403"/>
                  </a:lnTo>
                  <a:lnTo>
                    <a:pt x="960265" y="1669737"/>
                  </a:lnTo>
                  <a:lnTo>
                    <a:pt x="979869" y="1670245"/>
                  </a:lnTo>
                  <a:lnTo>
                    <a:pt x="999769" y="1670079"/>
                  </a:lnTo>
                  <a:lnTo>
                    <a:pt x="1037890" y="1667859"/>
                  </a:lnTo>
                  <a:lnTo>
                    <a:pt x="1088766" y="1660670"/>
                  </a:lnTo>
                  <a:lnTo>
                    <a:pt x="1133956" y="1649234"/>
                  </a:lnTo>
                  <a:lnTo>
                    <a:pt x="1172150" y="1634109"/>
                  </a:lnTo>
                  <a:lnTo>
                    <a:pt x="1209933" y="1609163"/>
                  </a:lnTo>
                  <a:lnTo>
                    <a:pt x="1226718" y="1587591"/>
                  </a:lnTo>
                  <a:lnTo>
                    <a:pt x="1961725" y="475670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3661028" y="1727707"/>
              <a:ext cx="1804670" cy="668655"/>
            </a:xfrm>
            <a:custGeom>
              <a:avLst/>
              <a:gdLst/>
              <a:ahLst/>
              <a:cxnLst/>
              <a:rect l="l" t="t" r="r" b="b"/>
              <a:pathLst>
                <a:path w="1804670" h="668655">
                  <a:moveTo>
                    <a:pt x="1804416" y="334009"/>
                  </a:moveTo>
                  <a:lnTo>
                    <a:pt x="1792609" y="388206"/>
                  </a:lnTo>
                  <a:lnTo>
                    <a:pt x="1758427" y="439620"/>
                  </a:lnTo>
                  <a:lnTo>
                    <a:pt x="1703726" y="487561"/>
                  </a:lnTo>
                  <a:lnTo>
                    <a:pt x="1669261" y="510015"/>
                  </a:lnTo>
                  <a:lnTo>
                    <a:pt x="1630363" y="531343"/>
                  </a:lnTo>
                  <a:lnTo>
                    <a:pt x="1587262" y="551459"/>
                  </a:lnTo>
                  <a:lnTo>
                    <a:pt x="1540192" y="570277"/>
                  </a:lnTo>
                  <a:lnTo>
                    <a:pt x="1489384" y="587711"/>
                  </a:lnTo>
                  <a:lnTo>
                    <a:pt x="1435071" y="603675"/>
                  </a:lnTo>
                  <a:lnTo>
                    <a:pt x="1377484" y="618083"/>
                  </a:lnTo>
                  <a:lnTo>
                    <a:pt x="1316856" y="630849"/>
                  </a:lnTo>
                  <a:lnTo>
                    <a:pt x="1253418" y="641887"/>
                  </a:lnTo>
                  <a:lnTo>
                    <a:pt x="1187403" y="651111"/>
                  </a:lnTo>
                  <a:lnTo>
                    <a:pt x="1119042" y="658435"/>
                  </a:lnTo>
                  <a:lnTo>
                    <a:pt x="1048568" y="663773"/>
                  </a:lnTo>
                  <a:lnTo>
                    <a:pt x="976212" y="667039"/>
                  </a:lnTo>
                  <a:lnTo>
                    <a:pt x="902208" y="668146"/>
                  </a:lnTo>
                  <a:lnTo>
                    <a:pt x="828220" y="667039"/>
                  </a:lnTo>
                  <a:lnTo>
                    <a:pt x="755878" y="663773"/>
                  </a:lnTo>
                  <a:lnTo>
                    <a:pt x="685414" y="658435"/>
                  </a:lnTo>
                  <a:lnTo>
                    <a:pt x="617061" y="651111"/>
                  </a:lnTo>
                  <a:lnTo>
                    <a:pt x="551051" y="641887"/>
                  </a:lnTo>
                  <a:lnTo>
                    <a:pt x="487615" y="630849"/>
                  </a:lnTo>
                  <a:lnTo>
                    <a:pt x="426987" y="618083"/>
                  </a:lnTo>
                  <a:lnTo>
                    <a:pt x="369399" y="603675"/>
                  </a:lnTo>
                  <a:lnTo>
                    <a:pt x="315083" y="587711"/>
                  </a:lnTo>
                  <a:lnTo>
                    <a:pt x="264271" y="570277"/>
                  </a:lnTo>
                  <a:lnTo>
                    <a:pt x="217195" y="551459"/>
                  </a:lnTo>
                  <a:lnTo>
                    <a:pt x="174089" y="531343"/>
                  </a:lnTo>
                  <a:lnTo>
                    <a:pt x="135184" y="510015"/>
                  </a:lnTo>
                  <a:lnTo>
                    <a:pt x="100713" y="487561"/>
                  </a:lnTo>
                  <a:lnTo>
                    <a:pt x="46000" y="439620"/>
                  </a:lnTo>
                  <a:lnTo>
                    <a:pt x="11809" y="388206"/>
                  </a:lnTo>
                  <a:lnTo>
                    <a:pt x="0" y="334009"/>
                  </a:lnTo>
                  <a:lnTo>
                    <a:pt x="2991" y="306624"/>
                  </a:lnTo>
                  <a:lnTo>
                    <a:pt x="26223" y="253764"/>
                  </a:lnTo>
                  <a:lnTo>
                    <a:pt x="70907" y="204025"/>
                  </a:lnTo>
                  <a:lnTo>
                    <a:pt x="135184" y="158096"/>
                  </a:lnTo>
                  <a:lnTo>
                    <a:pt x="174089" y="136775"/>
                  </a:lnTo>
                  <a:lnTo>
                    <a:pt x="217195" y="116666"/>
                  </a:lnTo>
                  <a:lnTo>
                    <a:pt x="264271" y="97853"/>
                  </a:lnTo>
                  <a:lnTo>
                    <a:pt x="315083" y="80423"/>
                  </a:lnTo>
                  <a:lnTo>
                    <a:pt x="369399" y="64463"/>
                  </a:lnTo>
                  <a:lnTo>
                    <a:pt x="426987" y="50057"/>
                  </a:lnTo>
                  <a:lnTo>
                    <a:pt x="487615" y="37293"/>
                  </a:lnTo>
                  <a:lnTo>
                    <a:pt x="551051" y="26257"/>
                  </a:lnTo>
                  <a:lnTo>
                    <a:pt x="617061" y="17034"/>
                  </a:lnTo>
                  <a:lnTo>
                    <a:pt x="685414" y="9710"/>
                  </a:lnTo>
                  <a:lnTo>
                    <a:pt x="755878" y="4373"/>
                  </a:lnTo>
                  <a:lnTo>
                    <a:pt x="828220" y="1107"/>
                  </a:lnTo>
                  <a:lnTo>
                    <a:pt x="902208" y="0"/>
                  </a:lnTo>
                  <a:lnTo>
                    <a:pt x="976212" y="1107"/>
                  </a:lnTo>
                  <a:lnTo>
                    <a:pt x="1048568" y="4373"/>
                  </a:lnTo>
                  <a:lnTo>
                    <a:pt x="1119042" y="9710"/>
                  </a:lnTo>
                  <a:lnTo>
                    <a:pt x="1187403" y="17034"/>
                  </a:lnTo>
                  <a:lnTo>
                    <a:pt x="1253418" y="26257"/>
                  </a:lnTo>
                  <a:lnTo>
                    <a:pt x="1316856" y="37293"/>
                  </a:lnTo>
                  <a:lnTo>
                    <a:pt x="1377484" y="50057"/>
                  </a:lnTo>
                  <a:lnTo>
                    <a:pt x="1435071" y="64463"/>
                  </a:lnTo>
                  <a:lnTo>
                    <a:pt x="1489384" y="80423"/>
                  </a:lnTo>
                  <a:lnTo>
                    <a:pt x="1540192" y="97853"/>
                  </a:lnTo>
                  <a:lnTo>
                    <a:pt x="1587262" y="116666"/>
                  </a:lnTo>
                  <a:lnTo>
                    <a:pt x="1630363" y="136775"/>
                  </a:lnTo>
                  <a:lnTo>
                    <a:pt x="1669261" y="158096"/>
                  </a:lnTo>
                  <a:lnTo>
                    <a:pt x="1703726" y="180541"/>
                  </a:lnTo>
                  <a:lnTo>
                    <a:pt x="1758427" y="228461"/>
                  </a:lnTo>
                  <a:lnTo>
                    <a:pt x="1792609" y="279847"/>
                  </a:lnTo>
                  <a:lnTo>
                    <a:pt x="1804416" y="334009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32"/>
            <p:cNvSpPr/>
            <p:nvPr/>
          </p:nvSpPr>
          <p:spPr>
            <a:xfrm>
              <a:off x="2729483" y="1380744"/>
              <a:ext cx="896112" cy="5852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33"/>
            <p:cNvSpPr/>
            <p:nvPr/>
          </p:nvSpPr>
          <p:spPr>
            <a:xfrm>
              <a:off x="5468111" y="1380744"/>
              <a:ext cx="896112" cy="5852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34"/>
            <p:cNvSpPr/>
            <p:nvPr/>
          </p:nvSpPr>
          <p:spPr>
            <a:xfrm>
              <a:off x="4441825" y="1355725"/>
              <a:ext cx="101600" cy="1008380"/>
            </a:xfrm>
            <a:custGeom>
              <a:avLst/>
              <a:gdLst/>
              <a:ahLst/>
              <a:cxnLst/>
              <a:rect l="l" t="t" r="r" b="b"/>
              <a:pathLst>
                <a:path w="101600" h="1008380">
                  <a:moveTo>
                    <a:pt x="101600" y="957326"/>
                  </a:moveTo>
                  <a:lnTo>
                    <a:pt x="0" y="957326"/>
                  </a:lnTo>
                  <a:lnTo>
                    <a:pt x="50800" y="1008126"/>
                  </a:lnTo>
                  <a:lnTo>
                    <a:pt x="101600" y="957326"/>
                  </a:lnTo>
                  <a:close/>
                </a:path>
                <a:path w="101600" h="1008380">
                  <a:moveTo>
                    <a:pt x="76200" y="0"/>
                  </a:moveTo>
                  <a:lnTo>
                    <a:pt x="25400" y="0"/>
                  </a:lnTo>
                  <a:lnTo>
                    <a:pt x="25400" y="957326"/>
                  </a:lnTo>
                  <a:lnTo>
                    <a:pt x="76200" y="957326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4441825" y="1355725"/>
              <a:ext cx="101600" cy="1008380"/>
            </a:xfrm>
            <a:custGeom>
              <a:avLst/>
              <a:gdLst/>
              <a:ahLst/>
              <a:cxnLst/>
              <a:rect l="l" t="t" r="r" b="b"/>
              <a:pathLst>
                <a:path w="101600" h="1008380">
                  <a:moveTo>
                    <a:pt x="101600" y="957326"/>
                  </a:moveTo>
                  <a:lnTo>
                    <a:pt x="76200" y="957326"/>
                  </a:lnTo>
                  <a:lnTo>
                    <a:pt x="76200" y="0"/>
                  </a:lnTo>
                  <a:lnTo>
                    <a:pt x="25400" y="0"/>
                  </a:lnTo>
                  <a:lnTo>
                    <a:pt x="25400" y="957326"/>
                  </a:lnTo>
                  <a:lnTo>
                    <a:pt x="0" y="957326"/>
                  </a:lnTo>
                  <a:lnTo>
                    <a:pt x="50800" y="1008126"/>
                  </a:lnTo>
                  <a:lnTo>
                    <a:pt x="101600" y="957326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3880103" y="3685032"/>
              <a:ext cx="1383791" cy="8138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3929126" y="3714750"/>
              <a:ext cx="1285875" cy="7143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38"/>
            <p:cNvSpPr/>
            <p:nvPr/>
          </p:nvSpPr>
          <p:spPr>
            <a:xfrm>
              <a:off x="3929126" y="3714750"/>
              <a:ext cx="1285875" cy="714375"/>
            </a:xfrm>
            <a:custGeom>
              <a:avLst/>
              <a:gdLst/>
              <a:ahLst/>
              <a:cxnLst/>
              <a:rect l="l" t="t" r="r" b="b"/>
              <a:pathLst>
                <a:path w="1285875" h="714375">
                  <a:moveTo>
                    <a:pt x="0" y="714375"/>
                  </a:moveTo>
                  <a:lnTo>
                    <a:pt x="1285875" y="714375"/>
                  </a:lnTo>
                  <a:lnTo>
                    <a:pt x="1285875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7C5F9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39"/>
            <p:cNvSpPr txBox="1"/>
            <p:nvPr/>
          </p:nvSpPr>
          <p:spPr>
            <a:xfrm>
              <a:off x="4101588" y="3856493"/>
              <a:ext cx="940820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0960" marR="6350" indent="-48895"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Районный</a:t>
              </a:r>
            </a:p>
            <a:p>
              <a:pPr marL="60960" marR="6350" indent="-48895"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</a:t>
              </a:r>
              <a:endParaRPr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50"/>
            <p:cNvSpPr/>
            <p:nvPr/>
          </p:nvSpPr>
          <p:spPr>
            <a:xfrm>
              <a:off x="6192972" y="1848985"/>
              <a:ext cx="2399376" cy="15262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38100">
              <a:solidFill>
                <a:srgbClr val="3366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ln>
                  <a:solidFill>
                    <a:srgbClr val="3366FF"/>
                  </a:solidFill>
                </a:ln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58111" y="195883"/>
            <a:ext cx="730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Налогоплательщики-физические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87" y="4595251"/>
            <a:ext cx="2992935" cy="193044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91" y="4595251"/>
            <a:ext cx="2561861" cy="1921396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90" y="2299439"/>
            <a:ext cx="2406685" cy="152899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290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63625" y="119269"/>
            <a:ext cx="8072462" cy="6500834"/>
            <a:chOff x="1071538" y="0"/>
            <a:chExt cx="8072462" cy="6500834"/>
          </a:xfrm>
        </p:grpSpPr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/>
            <a:srcRect t="25940" b="17459"/>
            <a:stretch>
              <a:fillRect/>
            </a:stretch>
          </p:blipFill>
          <p:spPr bwMode="auto">
            <a:xfrm>
              <a:off x="5572132" y="188640"/>
              <a:ext cx="1452729" cy="2375520"/>
            </a:xfrm>
            <a:prstGeom prst="rect">
              <a:avLst/>
            </a:prstGeom>
            <a:noFill/>
          </p:spPr>
        </p:pic>
        <p:pic>
          <p:nvPicPr>
            <p:cNvPr id="6" name="Рисунок 15"/>
            <p:cNvPicPr>
              <a:picLocks noChangeAspect="1" noChangeArrowheads="1"/>
            </p:cNvPicPr>
            <p:nvPr/>
          </p:nvPicPr>
          <p:blipFill>
            <a:blip r:embed="rId3" cstate="print"/>
            <a:srcRect t="24059" b="17294"/>
            <a:stretch>
              <a:fillRect/>
            </a:stretch>
          </p:blipFill>
          <p:spPr bwMode="auto">
            <a:xfrm>
              <a:off x="7164288" y="1204354"/>
              <a:ext cx="1693992" cy="1208944"/>
            </a:xfrm>
            <a:prstGeom prst="rect">
              <a:avLst/>
            </a:prstGeom>
            <a:noFill/>
          </p:spPr>
        </p:pic>
        <p:pic>
          <p:nvPicPr>
            <p:cNvPr id="7" name="Рисунок 16"/>
            <p:cNvPicPr>
              <a:picLocks noChangeAspect="1" noChangeArrowheads="1"/>
            </p:cNvPicPr>
            <p:nvPr/>
          </p:nvPicPr>
          <p:blipFill>
            <a:blip r:embed="rId2" cstate="print"/>
            <a:srcRect t="25938" b="17294"/>
            <a:stretch>
              <a:fillRect/>
            </a:stretch>
          </p:blipFill>
          <p:spPr bwMode="auto">
            <a:xfrm>
              <a:off x="1285852" y="1153837"/>
              <a:ext cx="1666878" cy="1346859"/>
            </a:xfrm>
            <a:prstGeom prst="rect">
              <a:avLst/>
            </a:prstGeom>
            <a:noFill/>
          </p:spPr>
        </p:pic>
        <p:pic>
          <p:nvPicPr>
            <p:cNvPr id="8" name="Рисунок 17"/>
            <p:cNvPicPr>
              <a:picLocks noChangeAspect="1" noChangeArrowheads="1"/>
            </p:cNvPicPr>
            <p:nvPr/>
          </p:nvPicPr>
          <p:blipFill>
            <a:blip r:embed="rId3" cstate="print"/>
            <a:srcRect t="24060" b="17461"/>
            <a:stretch>
              <a:fillRect/>
            </a:stretch>
          </p:blipFill>
          <p:spPr bwMode="auto">
            <a:xfrm>
              <a:off x="3059832" y="0"/>
              <a:ext cx="1656184" cy="2443386"/>
            </a:xfrm>
            <a:prstGeom prst="rect">
              <a:avLst/>
            </a:prstGeom>
            <a:noFill/>
          </p:spPr>
        </p:pic>
        <p:pic>
          <p:nvPicPr>
            <p:cNvPr id="9" name="Схема 20"/>
            <p:cNvPicPr>
              <a:picLocks noChangeArrowheads="1"/>
            </p:cNvPicPr>
            <p:nvPr/>
          </p:nvPicPr>
          <p:blipFill>
            <a:blip r:embed="rId4" cstate="print"/>
            <a:srcRect l="-15710" r="-15558"/>
            <a:stretch>
              <a:fillRect/>
            </a:stretch>
          </p:blipFill>
          <p:spPr bwMode="auto">
            <a:xfrm>
              <a:off x="1071538" y="2708920"/>
              <a:ext cx="4286280" cy="3791914"/>
            </a:xfrm>
            <a:prstGeom prst="rect">
              <a:avLst/>
            </a:prstGeom>
            <a:noFill/>
          </p:spPr>
        </p:pic>
        <p:pic>
          <p:nvPicPr>
            <p:cNvPr id="10" name="Схема 21"/>
            <p:cNvPicPr>
              <a:picLocks noChangeArrowheads="1"/>
            </p:cNvPicPr>
            <p:nvPr/>
          </p:nvPicPr>
          <p:blipFill>
            <a:blip r:embed="rId5" cstate="print"/>
            <a:srcRect l="-15710" r="-15558"/>
            <a:stretch>
              <a:fillRect/>
            </a:stretch>
          </p:blipFill>
          <p:spPr bwMode="auto">
            <a:xfrm>
              <a:off x="5143504" y="2780928"/>
              <a:ext cx="4000496" cy="3577030"/>
            </a:xfrm>
            <a:prstGeom prst="rect">
              <a:avLst/>
            </a:prstGeom>
            <a:noFill/>
          </p:spPr>
        </p:pic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1806575" y="22860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31"/>
            <p:cNvSpPr>
              <a:spLocks noChangeArrowheads="1"/>
            </p:cNvSpPr>
            <p:nvPr/>
          </p:nvSpPr>
          <p:spPr bwMode="auto">
            <a:xfrm>
              <a:off x="3082925" y="22860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Расходы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28"/>
            <p:cNvSpPr>
              <a:spLocks noChangeArrowheads="1"/>
            </p:cNvSpPr>
            <p:nvPr/>
          </p:nvSpPr>
          <p:spPr bwMode="auto">
            <a:xfrm>
              <a:off x="5873750" y="23749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29"/>
            <p:cNvSpPr>
              <a:spLocks noChangeArrowheads="1"/>
            </p:cNvSpPr>
            <p:nvPr/>
          </p:nvSpPr>
          <p:spPr bwMode="auto">
            <a:xfrm>
              <a:off x="7150100" y="23749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Расходы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4784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75451" y="0"/>
            <a:ext cx="7848872" cy="6597352"/>
            <a:chOff x="1043608" y="0"/>
            <a:chExt cx="7848872" cy="65973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0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Проект бюджета на </a:t>
              </a:r>
              <a:r>
                <a:rPr lang="ru-RU" sz="2000" b="1" i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годы разработан в соответствии с бюджетным и налоговым законодательством РФ, порядком составления проекта бюджета Хохольского муниципального района </a:t>
              </a:r>
              <a:r>
                <a:rPr lang="ru-RU" sz="2000" b="1" i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очередной финансовый год и плановый период на основе: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763688" y="1556792"/>
              <a:ext cx="6408712" cy="5040560"/>
              <a:chOff x="1907704" y="1628800"/>
              <a:chExt cx="6264696" cy="4896544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907704" y="1628800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Основных направлений бюджетной и налоговой политики Хохольского муниципального района на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2022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2024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годы</a:t>
                </a: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051720" y="2852936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Прогноза социально-экономического развития Хохольского муниципального района на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2022-2024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годы </a:t>
                </a: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051720" y="4077072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Муниципальных программ Хохольского муниципального района </a:t>
                </a: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051720" y="5301208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Ежегодного послания Президента РФ Федеральному Собранию РФ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44979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3949</TotalTime>
  <Words>3936</Words>
  <Application>Microsoft Office PowerPoint</Application>
  <PresentationFormat>Произвольный</PresentationFormat>
  <Paragraphs>1056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Солнцестояние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Этапы бюджетного процесса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Межбюджетные трансферты  Хохольского муниципального района</vt:lpstr>
      <vt:lpstr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 на 2022 год, тыс. рублей  </vt:lpstr>
      <vt:lpstr>Прочие межбюджетные трансферты,  передаваемые бюджетам сельских поселений за счет средств районного бюджета для обеспечения  части своих полномочий  в области дорожной деятельности в границах населенных пунктов поселения на 2022 год, тыс. рублей  </vt:lpstr>
      <vt:lpstr>Дотация на выравнивание бюджетной обеспеченности  за счет районного бюджета на 2022-2024 годы,  тыс. рублей</vt:lpstr>
      <vt:lpstr>Слайд 42</vt:lpstr>
      <vt:lpstr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электро , тепло-, газоснабжения для муниципальных нужд Хохольского муниципального района на 2022 год.                                                                                                                                 тыс. рублей                                                                                                         </vt:lpstr>
      <vt:lpstr>Слайд 44</vt:lpstr>
      <vt:lpstr>Бюджетные ограничения в  соответствии с БК РФ</vt:lpstr>
      <vt:lpstr>Бюджетные ограничения в  соответствии с БК РФ</vt:lpstr>
      <vt:lpstr>Бюджетные ограничения в  соответствии с БК РФ</vt:lpstr>
      <vt:lpstr>Глоссарий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finotd</dc:creator>
  <cp:lastModifiedBy>Нейроновская Мария Сергеевна</cp:lastModifiedBy>
  <cp:revision>382</cp:revision>
  <cp:lastPrinted>2018-12-10T05:33:14Z</cp:lastPrinted>
  <dcterms:created xsi:type="dcterms:W3CDTF">2018-12-05T07:07:38Z</dcterms:created>
  <dcterms:modified xsi:type="dcterms:W3CDTF">2023-03-13T13:23:02Z</dcterms:modified>
</cp:coreProperties>
</file>