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45"/>
  </p:notesMasterIdLst>
  <p:sldIdLst>
    <p:sldId id="256" r:id="rId3"/>
    <p:sldId id="259" r:id="rId4"/>
    <p:sldId id="338" r:id="rId5"/>
    <p:sldId id="313" r:id="rId6"/>
    <p:sldId id="260" r:id="rId7"/>
    <p:sldId id="261" r:id="rId8"/>
    <p:sldId id="353" r:id="rId9"/>
    <p:sldId id="262" r:id="rId10"/>
    <p:sldId id="335" r:id="rId11"/>
    <p:sldId id="308" r:id="rId12"/>
    <p:sldId id="310" r:id="rId13"/>
    <p:sldId id="311" r:id="rId14"/>
    <p:sldId id="312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4" r:id="rId25"/>
    <p:sldId id="333" r:id="rId26"/>
    <p:sldId id="326" r:id="rId27"/>
    <p:sldId id="327" r:id="rId28"/>
    <p:sldId id="328" r:id="rId29"/>
    <p:sldId id="329" r:id="rId30"/>
    <p:sldId id="347" r:id="rId31"/>
    <p:sldId id="350" r:id="rId32"/>
    <p:sldId id="351" r:id="rId33"/>
    <p:sldId id="352" r:id="rId34"/>
    <p:sldId id="330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91" y="-5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4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Лист1!$A$2:$A$4</c15:sqref>
                  </c15:fullRef>
                </c:ext>
              </c:extLst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0">
                  <c:v>81.599999999999994</c:v>
                </c:pt>
                <c:pt idx="1">
                  <c:v>18.399999999999999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Лист1!$B$2:$B$4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>
                <c15:categoryFilterException>
                  <c15:sqref>Лист1!$B$4</c15:sqref>
                  <c15:bubble3D val="0"/>
                </c15:categoryFilterException>
              </c15:categoryFilterExceptions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5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FF33F23C-2A08-470A-8689-12990863752D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63445780-65B9-41A5-B6B0-8DE06302A669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B7D3018-64D7-42AF-8E79-646E98F9CCF3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03A132D2-9A57-4908-B80D-3C1CAA9970CD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B5FFD374-3570-458A-BB6B-E14793261BE9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EA2DC338-BC16-4F6E-8061-29840D158EE7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elete val="1"/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extLst>
              <c:ext xmlns:c15="http://schemas.microsoft.com/office/drawing/2012/chart" uri="{CE6537A1-D6FC-4f65-9D91-7224C49458BB}">
                <c15:layout/>
                <c15:showDataLabelsRange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 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0.68700000000000028</c:v>
                </c:pt>
                <c:pt idx="1">
                  <c:v>6.1000000000000013E-2</c:v>
                </c:pt>
                <c:pt idx="2">
                  <c:v>0.05</c:v>
                </c:pt>
                <c:pt idx="3">
                  <c:v>4.9000000000000016E-2</c:v>
                </c:pt>
                <c:pt idx="4">
                  <c:v>5.9000000000000011E-2</c:v>
                </c:pt>
                <c:pt idx="5">
                  <c:v>2.4E-2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Лист1!$B$2:$B$7</c15:f>
                <c15:dlblRangeCache>
                  <c:ptCount val="6"/>
                  <c:pt idx="0">
                    <c:v>68,7%</c:v>
                  </c:pt>
                  <c:pt idx="1">
                    <c:v>6,1%</c:v>
                  </c:pt>
                  <c:pt idx="2">
                    <c:v>5,0%</c:v>
                  </c:pt>
                  <c:pt idx="3">
                    <c:v>4,9%</c:v>
                  </c:pt>
                  <c:pt idx="4">
                    <c:v>5,9%</c:v>
                  </c:pt>
                  <c:pt idx="5">
                    <c:v>2,4%</c:v>
                  </c:pt>
                </c15:dlblRangeCache>
              </c15:datalabelsRange>
            </c:ext>
          </c:extLst>
        </c:ser>
        <c:dLbls>
          <c:showCatName val="1"/>
          <c:showPercent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055446194225676"/>
          <c:y val="0.11199965598960326"/>
          <c:w val="0.32082484840257064"/>
          <c:h val="0.77079428178273834"/>
        </c:manualLayout>
      </c:layout>
      <c:spPr>
        <a:solidFill>
          <a:schemeClr val="bg2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Единица измерения – тысяча рублей</a:t>
            </a:r>
          </a:p>
        </c:rich>
      </c:tx>
      <c:layout/>
      <c:spPr>
        <a:noFill/>
        <a:ln>
          <a:noFill/>
        </a:ln>
        <a:effectLst/>
      </c:spPr>
    </c:title>
    <c:view3D>
      <c:rotX val="0"/>
      <c:rotY val="0"/>
      <c:depthPercent val="60"/>
      <c:perspective val="100"/>
    </c:view3D>
    <c:floor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cat>
            <c:strRef>
              <c:f>Лист1!$A$2:$A$4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102715</c:v>
                </c:pt>
                <c:pt idx="1">
                  <c:v>110980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cat>
            <c:strRef>
              <c:f>Лист1!$A$2:$A$4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22102</c:v>
                </c:pt>
                <c:pt idx="1">
                  <c:v>24848</c:v>
                </c:pt>
              </c:numCache>
            </c:numRef>
          </c:val>
        </c:ser>
        <c:dLbls/>
        <c:gapWidth val="65"/>
        <c:shape val="box"/>
        <c:axId val="122719232"/>
        <c:axId val="122725120"/>
        <c:axId val="0"/>
      </c:bar3DChart>
      <c:catAx>
        <c:axId val="122719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725120"/>
        <c:crosses val="autoZero"/>
        <c:auto val="1"/>
        <c:lblAlgn val="ctr"/>
        <c:lblOffset val="100"/>
      </c:catAx>
      <c:valAx>
        <c:axId val="1227251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719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20B989-0BB2-44D2-B538-8EB03D5A666C}" type="doc">
      <dgm:prSet loTypeId="urn:microsoft.com/office/officeart/2005/8/layout/balance1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FF4CFD5-86E5-4B4A-922A-07B0537B7C2D}">
      <dgm:prSet phldrT="[Текст]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ru-RU" dirty="0" smtClean="0"/>
            <a:t>Дефицитный</a:t>
          </a:r>
          <a:endParaRPr lang="ru-RU" dirty="0"/>
        </a:p>
      </dgm:t>
    </dgm:pt>
    <dgm:pt modelId="{20C68FC4-20AF-4051-B1AE-E92804380B6A}" type="parTrans" cxnId="{E16A9EDD-9CFC-405F-B394-E7CE0EF64476}">
      <dgm:prSet/>
      <dgm:spPr/>
      <dgm:t>
        <a:bodyPr/>
        <a:lstStyle/>
        <a:p>
          <a:endParaRPr lang="ru-RU"/>
        </a:p>
      </dgm:t>
    </dgm:pt>
    <dgm:pt modelId="{EF282BFE-787B-4FC3-A62E-2D2F31EA0736}" type="sibTrans" cxnId="{E16A9EDD-9CFC-405F-B394-E7CE0EF64476}">
      <dgm:prSet/>
      <dgm:spPr/>
      <dgm:t>
        <a:bodyPr/>
        <a:lstStyle/>
        <a:p>
          <a:endParaRPr lang="ru-RU"/>
        </a:p>
      </dgm:t>
    </dgm:pt>
    <dgm:pt modelId="{20831E6B-47D3-4E28-9952-23B55DDCDDA2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600" b="0" i="0" dirty="0" smtClean="0">
              <a:solidFill>
                <a:schemeClr val="tx1"/>
              </a:solidFill>
              <a:latin typeface="+mn-lt"/>
              <a:cs typeface="Times New Roman"/>
            </a:rPr>
            <a:t>Доходы меньше расходов - недостающие средства берут в долг или из накоплений</a:t>
          </a:r>
          <a:endParaRPr lang="ru-RU" sz="1600" b="0" i="0" dirty="0">
            <a:solidFill>
              <a:schemeClr val="tx1"/>
            </a:solidFill>
            <a:latin typeface="+mn-lt"/>
          </a:endParaRPr>
        </a:p>
      </dgm:t>
    </dgm:pt>
    <dgm:pt modelId="{2667958D-B4A9-43FA-A59D-C22E6CB9BBB9}" type="parTrans" cxnId="{FF5A09D6-78B8-4A70-84F7-D0B08CBA2C1B}">
      <dgm:prSet/>
      <dgm:spPr/>
      <dgm:t>
        <a:bodyPr/>
        <a:lstStyle/>
        <a:p>
          <a:endParaRPr lang="ru-RU"/>
        </a:p>
      </dgm:t>
    </dgm:pt>
    <dgm:pt modelId="{715967CD-901E-47E1-91B4-D90F42FB1398}" type="sibTrans" cxnId="{FF5A09D6-78B8-4A70-84F7-D0B08CBA2C1B}">
      <dgm:prSet/>
      <dgm:spPr/>
      <dgm:t>
        <a:bodyPr/>
        <a:lstStyle/>
        <a:p>
          <a:endParaRPr lang="ru-RU"/>
        </a:p>
      </dgm:t>
    </dgm:pt>
    <dgm:pt modelId="{912EF3EA-C327-4ACB-8098-7F60D87E32CE}">
      <dgm:prSet phldrT="[Текст]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ru-RU" dirty="0" err="1" smtClean="0"/>
            <a:t>Профицитный</a:t>
          </a:r>
          <a:endParaRPr lang="ru-RU" dirty="0"/>
        </a:p>
      </dgm:t>
    </dgm:pt>
    <dgm:pt modelId="{14FA1077-47CA-4089-9A7B-0241ED919BE5}" type="parTrans" cxnId="{54939ABF-5524-4174-AE39-4102DA94E8EF}">
      <dgm:prSet/>
      <dgm:spPr/>
      <dgm:t>
        <a:bodyPr/>
        <a:lstStyle/>
        <a:p>
          <a:endParaRPr lang="ru-RU"/>
        </a:p>
      </dgm:t>
    </dgm:pt>
    <dgm:pt modelId="{8B71D09F-BCAD-4AF3-A070-61B4A95946EB}" type="sibTrans" cxnId="{54939ABF-5524-4174-AE39-4102DA94E8EF}">
      <dgm:prSet/>
      <dgm:spPr/>
      <dgm:t>
        <a:bodyPr/>
        <a:lstStyle/>
        <a:p>
          <a:endParaRPr lang="ru-RU"/>
        </a:p>
      </dgm:t>
    </dgm:pt>
    <dgm:pt modelId="{CE9DE9F2-C1DD-4436-8477-CEB8C1FDEE72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Доходы больше расходов - излишки средств направляют в накопления</a:t>
          </a:r>
          <a:endParaRPr lang="ru-RU" sz="1600" dirty="0">
            <a:solidFill>
              <a:schemeClr val="tx1"/>
            </a:solidFill>
          </a:endParaRPr>
        </a:p>
      </dgm:t>
    </dgm:pt>
    <dgm:pt modelId="{E7549CBC-6134-477B-9A82-5032846C781C}" type="parTrans" cxnId="{E462E43D-948D-4511-8BCA-2B5CB2E439A3}">
      <dgm:prSet/>
      <dgm:spPr/>
      <dgm:t>
        <a:bodyPr/>
        <a:lstStyle/>
        <a:p>
          <a:endParaRPr lang="ru-RU"/>
        </a:p>
      </dgm:t>
    </dgm:pt>
    <dgm:pt modelId="{ACC5AC4B-A2AC-4045-A003-1F501C7DE146}" type="sibTrans" cxnId="{E462E43D-948D-4511-8BCA-2B5CB2E439A3}">
      <dgm:prSet/>
      <dgm:spPr/>
      <dgm:t>
        <a:bodyPr/>
        <a:lstStyle/>
        <a:p>
          <a:endParaRPr lang="ru-RU"/>
        </a:p>
      </dgm:t>
    </dgm:pt>
    <dgm:pt modelId="{D6742D81-CA91-4480-9841-131986C58DC5}" type="pres">
      <dgm:prSet presAssocID="{7820B989-0BB2-44D2-B538-8EB03D5A666C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7DC431-5A4C-4C40-A621-0725FB0F9E7D}" type="pres">
      <dgm:prSet presAssocID="{7820B989-0BB2-44D2-B538-8EB03D5A666C}" presName="dummyMaxCanvas" presStyleCnt="0"/>
      <dgm:spPr/>
    </dgm:pt>
    <dgm:pt modelId="{CEBBA2B4-9B4F-476D-A760-97601365695D}" type="pres">
      <dgm:prSet presAssocID="{7820B989-0BB2-44D2-B538-8EB03D5A666C}" presName="parentComposite" presStyleCnt="0"/>
      <dgm:spPr/>
    </dgm:pt>
    <dgm:pt modelId="{DAE6126F-17AC-4C86-A401-0383AAC3D59B}" type="pres">
      <dgm:prSet presAssocID="{7820B989-0BB2-44D2-B538-8EB03D5A666C}" presName="parent1" presStyleLbl="alignAccFollowNode1" presStyleIdx="0" presStyleCnt="4" custScaleX="168883" custScaleY="57693" custLinFactNeighborX="-15491" custLinFactNeighborY="1923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88749417-6C69-4645-A045-D50C5BE77BEC}" type="pres">
      <dgm:prSet presAssocID="{7820B989-0BB2-44D2-B538-8EB03D5A666C}" presName="parent2" presStyleLbl="alignAccFollowNode1" presStyleIdx="1" presStyleCnt="4" custScaleX="170141" custScaleY="57693" custLinFactNeighborX="14957" custLinFactNeighborY="1922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21201FE2-2324-400B-A611-3E5DCE191647}" type="pres">
      <dgm:prSet presAssocID="{7820B989-0BB2-44D2-B538-8EB03D5A666C}" presName="childrenComposite" presStyleCnt="0"/>
      <dgm:spPr/>
    </dgm:pt>
    <dgm:pt modelId="{3A33FA2B-A593-4902-ABF3-2A571C727ED4}" type="pres">
      <dgm:prSet presAssocID="{7820B989-0BB2-44D2-B538-8EB03D5A666C}" presName="dummyMaxCanvas_ChildArea" presStyleCnt="0"/>
      <dgm:spPr/>
    </dgm:pt>
    <dgm:pt modelId="{01966FBF-B584-4200-972A-739884CDC6C6}" type="pres">
      <dgm:prSet presAssocID="{7820B989-0BB2-44D2-B538-8EB03D5A666C}" presName="fulcrum" presStyleLbl="alignAccFollowNode1" presStyleIdx="2" presStyleCnt="4" custLinFactNeighborX="-1282"/>
      <dgm:spPr>
        <a:solidFill>
          <a:schemeClr val="bg1">
            <a:lumMod val="50000"/>
            <a:alpha val="90000"/>
          </a:schemeClr>
        </a:solidFill>
      </dgm:spPr>
    </dgm:pt>
    <dgm:pt modelId="{543BB059-7761-4D41-A28C-0224A071C8CD}" type="pres">
      <dgm:prSet presAssocID="{7820B989-0BB2-44D2-B538-8EB03D5A666C}" presName="balance_11" presStyleLbl="alignAccFollowNode1" presStyleIdx="3" presStyleCnt="4" custAng="598983">
        <dgm:presLayoutVars>
          <dgm:bulletEnabled val="1"/>
        </dgm:presLayoutVars>
      </dgm:prSet>
      <dgm:spPr/>
    </dgm:pt>
    <dgm:pt modelId="{A31558E5-09AE-4EE0-B302-4AEAE3E830A6}" type="pres">
      <dgm:prSet presAssocID="{7820B989-0BB2-44D2-B538-8EB03D5A666C}" presName="left_11_1" presStyleLbl="node1" presStyleIdx="0" presStyleCnt="2" custAng="642928" custScaleX="114756" custScaleY="71211" custLinFactNeighborX="11218" custLinFactNeighborY="7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24BBC-69D6-4A2D-8C22-CFC9431E7F95}" type="pres">
      <dgm:prSet presAssocID="{7820B989-0BB2-44D2-B538-8EB03D5A666C}" presName="right_11_1" presStyleLbl="node1" presStyleIdx="1" presStyleCnt="2" custAng="592008" custScaleX="118600" custLinFactNeighborX="18162" custLinFactNeighborY="10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9FC2CF-81A7-41C5-91BC-4DCB9B3D8AFD}" type="presOf" srcId="{CE9DE9F2-C1DD-4436-8477-CEB8C1FDEE72}" destId="{A7124BBC-69D6-4A2D-8C22-CFC9431E7F95}" srcOrd="0" destOrd="0" presId="urn:microsoft.com/office/officeart/2005/8/layout/balance1"/>
    <dgm:cxn modelId="{FF5A09D6-78B8-4A70-84F7-D0B08CBA2C1B}" srcId="{3FF4CFD5-86E5-4B4A-922A-07B0537B7C2D}" destId="{20831E6B-47D3-4E28-9952-23B55DDCDDA2}" srcOrd="0" destOrd="0" parTransId="{2667958D-B4A9-43FA-A59D-C22E6CB9BBB9}" sibTransId="{715967CD-901E-47E1-91B4-D90F42FB1398}"/>
    <dgm:cxn modelId="{0CFC1121-D49A-429E-8C07-0C6C5AC8FC13}" type="presOf" srcId="{7820B989-0BB2-44D2-B538-8EB03D5A666C}" destId="{D6742D81-CA91-4480-9841-131986C58DC5}" srcOrd="0" destOrd="0" presId="urn:microsoft.com/office/officeart/2005/8/layout/balance1"/>
    <dgm:cxn modelId="{0B885C61-A525-43E3-8D60-92FE35C2D47B}" type="presOf" srcId="{912EF3EA-C327-4ACB-8098-7F60D87E32CE}" destId="{88749417-6C69-4645-A045-D50C5BE77BEC}" srcOrd="0" destOrd="0" presId="urn:microsoft.com/office/officeart/2005/8/layout/balance1"/>
    <dgm:cxn modelId="{E462E43D-948D-4511-8BCA-2B5CB2E439A3}" srcId="{912EF3EA-C327-4ACB-8098-7F60D87E32CE}" destId="{CE9DE9F2-C1DD-4436-8477-CEB8C1FDEE72}" srcOrd="0" destOrd="0" parTransId="{E7549CBC-6134-477B-9A82-5032846C781C}" sibTransId="{ACC5AC4B-A2AC-4045-A003-1F501C7DE146}"/>
    <dgm:cxn modelId="{54939ABF-5524-4174-AE39-4102DA94E8EF}" srcId="{7820B989-0BB2-44D2-B538-8EB03D5A666C}" destId="{912EF3EA-C327-4ACB-8098-7F60D87E32CE}" srcOrd="1" destOrd="0" parTransId="{14FA1077-47CA-4089-9A7B-0241ED919BE5}" sibTransId="{8B71D09F-BCAD-4AF3-A070-61B4A95946EB}"/>
    <dgm:cxn modelId="{B5309CE8-5AD7-47E7-AE89-A829A9DF2431}" type="presOf" srcId="{3FF4CFD5-86E5-4B4A-922A-07B0537B7C2D}" destId="{DAE6126F-17AC-4C86-A401-0383AAC3D59B}" srcOrd="0" destOrd="0" presId="urn:microsoft.com/office/officeart/2005/8/layout/balance1"/>
    <dgm:cxn modelId="{A3877D06-7FF3-4024-AC0E-489682121B4F}" type="presOf" srcId="{20831E6B-47D3-4E28-9952-23B55DDCDDA2}" destId="{A31558E5-09AE-4EE0-B302-4AEAE3E830A6}" srcOrd="0" destOrd="0" presId="urn:microsoft.com/office/officeart/2005/8/layout/balance1"/>
    <dgm:cxn modelId="{E16A9EDD-9CFC-405F-B394-E7CE0EF64476}" srcId="{7820B989-0BB2-44D2-B538-8EB03D5A666C}" destId="{3FF4CFD5-86E5-4B4A-922A-07B0537B7C2D}" srcOrd="0" destOrd="0" parTransId="{20C68FC4-20AF-4051-B1AE-E92804380B6A}" sibTransId="{EF282BFE-787B-4FC3-A62E-2D2F31EA0736}"/>
    <dgm:cxn modelId="{2C0E471A-3936-4EF0-9526-9D3D06C02935}" type="presParOf" srcId="{D6742D81-CA91-4480-9841-131986C58DC5}" destId="{1C7DC431-5A4C-4C40-A621-0725FB0F9E7D}" srcOrd="0" destOrd="0" presId="urn:microsoft.com/office/officeart/2005/8/layout/balance1"/>
    <dgm:cxn modelId="{04E70128-BAB5-4FFA-8850-6A7C723E6213}" type="presParOf" srcId="{D6742D81-CA91-4480-9841-131986C58DC5}" destId="{CEBBA2B4-9B4F-476D-A760-97601365695D}" srcOrd="1" destOrd="0" presId="urn:microsoft.com/office/officeart/2005/8/layout/balance1"/>
    <dgm:cxn modelId="{3623D5EE-024C-466E-9752-F94F44325D60}" type="presParOf" srcId="{CEBBA2B4-9B4F-476D-A760-97601365695D}" destId="{DAE6126F-17AC-4C86-A401-0383AAC3D59B}" srcOrd="0" destOrd="0" presId="urn:microsoft.com/office/officeart/2005/8/layout/balance1"/>
    <dgm:cxn modelId="{48A76D62-BA7C-4E57-B3E9-C6D36DF404EE}" type="presParOf" srcId="{CEBBA2B4-9B4F-476D-A760-97601365695D}" destId="{88749417-6C69-4645-A045-D50C5BE77BEC}" srcOrd="1" destOrd="0" presId="urn:microsoft.com/office/officeart/2005/8/layout/balance1"/>
    <dgm:cxn modelId="{1AAAAE50-D2EE-4B4F-AE2D-B252822B2C4B}" type="presParOf" srcId="{D6742D81-CA91-4480-9841-131986C58DC5}" destId="{21201FE2-2324-400B-A611-3E5DCE191647}" srcOrd="2" destOrd="0" presId="urn:microsoft.com/office/officeart/2005/8/layout/balance1"/>
    <dgm:cxn modelId="{9DCFC11B-9DF4-429D-9BD4-E4A2D601051E}" type="presParOf" srcId="{21201FE2-2324-400B-A611-3E5DCE191647}" destId="{3A33FA2B-A593-4902-ABF3-2A571C727ED4}" srcOrd="0" destOrd="0" presId="urn:microsoft.com/office/officeart/2005/8/layout/balance1"/>
    <dgm:cxn modelId="{2AD16938-70E6-4A6F-927E-8627A2A92113}" type="presParOf" srcId="{21201FE2-2324-400B-A611-3E5DCE191647}" destId="{01966FBF-B584-4200-972A-739884CDC6C6}" srcOrd="1" destOrd="0" presId="urn:microsoft.com/office/officeart/2005/8/layout/balance1"/>
    <dgm:cxn modelId="{E44C9C5C-A542-4589-896E-B2CD42D72CEC}" type="presParOf" srcId="{21201FE2-2324-400B-A611-3E5DCE191647}" destId="{543BB059-7761-4D41-A28C-0224A071C8CD}" srcOrd="2" destOrd="0" presId="urn:microsoft.com/office/officeart/2005/8/layout/balance1"/>
    <dgm:cxn modelId="{7496443A-E6C2-49E0-A44B-CAD319DCD78F}" type="presParOf" srcId="{21201FE2-2324-400B-A611-3E5DCE191647}" destId="{A31558E5-09AE-4EE0-B302-4AEAE3E830A6}" srcOrd="3" destOrd="0" presId="urn:microsoft.com/office/officeart/2005/8/layout/balance1"/>
    <dgm:cxn modelId="{4B2889B7-54C4-4DE5-B272-2EFC78D99210}" type="presParOf" srcId="{21201FE2-2324-400B-A611-3E5DCE191647}" destId="{A7124BBC-69D6-4A2D-8C22-CFC9431E7F95}" srcOrd="4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03FC1-D957-4AF7-A1A8-7A92AEB1EC98}" type="doc">
      <dgm:prSet loTypeId="urn:microsoft.com/office/officeart/2005/8/layout/hierarchy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ABDB9F5-15EB-48B0-A2A5-B2E33AD9DA28}">
      <dgm:prSet phldrT="[Текст]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0" i="0" dirty="0" smtClean="0">
              <a:effectLst/>
            </a:rPr>
            <a:t>Бюджетная система Российской Федерации</a:t>
          </a:r>
          <a:endParaRPr lang="ru-RU" b="0" i="0" dirty="0">
            <a:effectLst/>
          </a:endParaRPr>
        </a:p>
      </dgm:t>
    </dgm:pt>
    <dgm:pt modelId="{7A957BDA-5BA5-4E62-B7D3-9C2D299FFA9F}" type="parTrans" cxnId="{07C61234-346C-4508-A48E-8D0218373C37}">
      <dgm:prSet/>
      <dgm:spPr/>
      <dgm:t>
        <a:bodyPr/>
        <a:lstStyle/>
        <a:p>
          <a:endParaRPr lang="ru-RU"/>
        </a:p>
      </dgm:t>
    </dgm:pt>
    <dgm:pt modelId="{7882C112-D25A-4E6C-A06E-CE21C51C513C}" type="sibTrans" cxnId="{07C61234-346C-4508-A48E-8D0218373C37}">
      <dgm:prSet/>
      <dgm:spPr/>
      <dgm:t>
        <a:bodyPr/>
        <a:lstStyle/>
        <a:p>
          <a:endParaRPr lang="ru-RU"/>
        </a:p>
      </dgm:t>
    </dgm:pt>
    <dgm:pt modelId="{DEA7B1A3-1996-4F52-9AA3-521CF41B02A1}">
      <dgm:prSet phldrT="[Текст]"/>
      <dgm:spPr>
        <a:ln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Федеральный бюджет</a:t>
          </a:r>
          <a:endParaRPr lang="ru-RU" dirty="0"/>
        </a:p>
      </dgm:t>
    </dgm:pt>
    <dgm:pt modelId="{3E60BE9C-3C21-442A-8D05-100D0BF65B26}" type="parTrans" cxnId="{7A4E4130-C721-482E-AB3D-E225CA9C86A5}">
      <dgm:prSet/>
      <dgm:spPr/>
      <dgm:t>
        <a:bodyPr/>
        <a:lstStyle/>
        <a:p>
          <a:endParaRPr lang="ru-RU"/>
        </a:p>
      </dgm:t>
    </dgm:pt>
    <dgm:pt modelId="{B10872C9-BE1B-451F-B9B9-6E1C6FBDB621}" type="sibTrans" cxnId="{7A4E4130-C721-482E-AB3D-E225CA9C86A5}">
      <dgm:prSet/>
      <dgm:spPr/>
      <dgm:t>
        <a:bodyPr/>
        <a:lstStyle/>
        <a:p>
          <a:endParaRPr lang="ru-RU"/>
        </a:p>
      </dgm:t>
    </dgm:pt>
    <dgm:pt modelId="{F80F9E35-9D87-4B30-8F56-1F96A7B8B690}">
      <dgm:prSet phldrT="[Текст]"/>
      <dgm:spPr>
        <a:ln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Бюджет государственных внебюджетных фондов Российской Федерации</a:t>
          </a:r>
          <a:endParaRPr lang="ru-RU" dirty="0"/>
        </a:p>
      </dgm:t>
    </dgm:pt>
    <dgm:pt modelId="{DDC86868-307C-4F81-9C03-B2BD5F7CBCF0}" type="parTrans" cxnId="{4140A1F4-2C6F-4A14-9DBF-A7EC2166A972}">
      <dgm:prSet/>
      <dgm:spPr/>
      <dgm:t>
        <a:bodyPr/>
        <a:lstStyle/>
        <a:p>
          <a:endParaRPr lang="ru-RU"/>
        </a:p>
      </dgm:t>
    </dgm:pt>
    <dgm:pt modelId="{957414BF-1175-40A5-8A3E-F4428F936122}" type="sibTrans" cxnId="{4140A1F4-2C6F-4A14-9DBF-A7EC2166A972}">
      <dgm:prSet/>
      <dgm:spPr/>
      <dgm:t>
        <a:bodyPr/>
        <a:lstStyle/>
        <a:p>
          <a:endParaRPr lang="ru-RU"/>
        </a:p>
      </dgm:t>
    </dgm:pt>
    <dgm:pt modelId="{041C634E-012C-48A2-BA6A-5FCFA832EB0D}">
      <dgm:prSet/>
      <dgm:spPr>
        <a:ln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Бюджет субъектов Российской Федерации</a:t>
          </a:r>
        </a:p>
      </dgm:t>
    </dgm:pt>
    <dgm:pt modelId="{8888B734-A050-4447-A1B5-5943C5681BCC}" type="parTrans" cxnId="{06C59179-BB81-41B7-964F-4FC7FD3E66B9}">
      <dgm:prSet/>
      <dgm:spPr/>
      <dgm:t>
        <a:bodyPr/>
        <a:lstStyle/>
        <a:p>
          <a:endParaRPr lang="ru-RU"/>
        </a:p>
      </dgm:t>
    </dgm:pt>
    <dgm:pt modelId="{8954CE4D-D886-4927-A9D1-73714DB6C4CA}" type="sibTrans" cxnId="{06C59179-BB81-41B7-964F-4FC7FD3E66B9}">
      <dgm:prSet/>
      <dgm:spPr/>
      <dgm:t>
        <a:bodyPr/>
        <a:lstStyle/>
        <a:p>
          <a:endParaRPr lang="ru-RU"/>
        </a:p>
      </dgm:t>
    </dgm:pt>
    <dgm:pt modelId="{E77E1767-6F78-48E3-B28E-A60D02020332}">
      <dgm:prSet/>
      <dgm:spPr>
        <a:ln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Бюджет территориальных государственных внебюджетных фондов </a:t>
          </a:r>
          <a:endParaRPr lang="ru-RU" dirty="0"/>
        </a:p>
      </dgm:t>
    </dgm:pt>
    <dgm:pt modelId="{CE152E12-332C-4561-9391-3672DBC50554}" type="parTrans" cxnId="{A97B9B06-2742-437A-B6D3-921146FCC10C}">
      <dgm:prSet/>
      <dgm:spPr/>
      <dgm:t>
        <a:bodyPr/>
        <a:lstStyle/>
        <a:p>
          <a:endParaRPr lang="ru-RU"/>
        </a:p>
      </dgm:t>
    </dgm:pt>
    <dgm:pt modelId="{ADE1E777-4C56-4407-87BC-06C7DAA20205}" type="sibTrans" cxnId="{A97B9B06-2742-437A-B6D3-921146FCC10C}">
      <dgm:prSet/>
      <dgm:spPr/>
      <dgm:t>
        <a:bodyPr/>
        <a:lstStyle/>
        <a:p>
          <a:endParaRPr lang="ru-RU"/>
        </a:p>
      </dgm:t>
    </dgm:pt>
    <dgm:pt modelId="{9972E7D9-40BD-45FE-B4C5-B70BACD59486}">
      <dgm:prSet/>
      <dgm:spPr>
        <a:ln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Местный бюджет</a:t>
          </a:r>
          <a:endParaRPr lang="ru-RU" dirty="0"/>
        </a:p>
      </dgm:t>
    </dgm:pt>
    <dgm:pt modelId="{0D2FF559-3399-4C10-8B77-924FF9F1BB20}" type="parTrans" cxnId="{B0EAD675-C59C-4938-B39C-0D7C093062F8}">
      <dgm:prSet/>
      <dgm:spPr/>
      <dgm:t>
        <a:bodyPr/>
        <a:lstStyle/>
        <a:p>
          <a:endParaRPr lang="ru-RU"/>
        </a:p>
      </dgm:t>
    </dgm:pt>
    <dgm:pt modelId="{0ADF6435-889C-41F4-A4F9-6F60F9BFF6AE}" type="sibTrans" cxnId="{B0EAD675-C59C-4938-B39C-0D7C093062F8}">
      <dgm:prSet/>
      <dgm:spPr/>
      <dgm:t>
        <a:bodyPr/>
        <a:lstStyle/>
        <a:p>
          <a:endParaRPr lang="ru-RU"/>
        </a:p>
      </dgm:t>
    </dgm:pt>
    <dgm:pt modelId="{9ACF19A3-13A2-4766-95C6-DD6497FFE75D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/>
            <a:t>Бюджет муниципальных районов </a:t>
          </a:r>
          <a:endParaRPr lang="ru-RU" dirty="0"/>
        </a:p>
      </dgm:t>
    </dgm:pt>
    <dgm:pt modelId="{052915B7-0432-4879-959E-F12AA34E81E9}" type="parTrans" cxnId="{4DA528B0-4B97-4D4B-A519-BB40D2A04E83}">
      <dgm:prSet/>
      <dgm:spPr/>
      <dgm:t>
        <a:bodyPr/>
        <a:lstStyle/>
        <a:p>
          <a:endParaRPr lang="ru-RU"/>
        </a:p>
      </dgm:t>
    </dgm:pt>
    <dgm:pt modelId="{080E00AD-BD88-48C2-AE02-8CBBF8B8DCF9}" type="sibTrans" cxnId="{4DA528B0-4B97-4D4B-A519-BB40D2A04E83}">
      <dgm:prSet/>
      <dgm:spPr/>
      <dgm:t>
        <a:bodyPr/>
        <a:lstStyle/>
        <a:p>
          <a:endParaRPr lang="ru-RU"/>
        </a:p>
      </dgm:t>
    </dgm:pt>
    <dgm:pt modelId="{2B71CA1E-1992-4EC2-9120-831E74B47C47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/>
            <a:t>Бюджет городских округов</a:t>
          </a:r>
          <a:endParaRPr lang="ru-RU" dirty="0"/>
        </a:p>
      </dgm:t>
    </dgm:pt>
    <dgm:pt modelId="{D74728A7-A3C0-43C6-8F3D-D50AB84127AA}" type="parTrans" cxnId="{CF2CAA52-24BD-4077-9BB7-86BF8CA7173E}">
      <dgm:prSet/>
      <dgm:spPr/>
      <dgm:t>
        <a:bodyPr/>
        <a:lstStyle/>
        <a:p>
          <a:endParaRPr lang="ru-RU"/>
        </a:p>
      </dgm:t>
    </dgm:pt>
    <dgm:pt modelId="{0D5C3420-C5F6-4EC3-B36A-0725713A9516}" type="sibTrans" cxnId="{CF2CAA52-24BD-4077-9BB7-86BF8CA7173E}">
      <dgm:prSet/>
      <dgm:spPr/>
      <dgm:t>
        <a:bodyPr/>
        <a:lstStyle/>
        <a:p>
          <a:endParaRPr lang="ru-RU"/>
        </a:p>
      </dgm:t>
    </dgm:pt>
    <dgm:pt modelId="{1C811AD7-1012-4680-8CA9-5EB41319807A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/>
            <a:t>Бюджеты городских поселений</a:t>
          </a:r>
          <a:endParaRPr lang="ru-RU" dirty="0"/>
        </a:p>
      </dgm:t>
    </dgm:pt>
    <dgm:pt modelId="{EF1F0D90-8558-4ED3-900E-17E4439AE6F2}" type="parTrans" cxnId="{8D8E2C50-E681-4C9D-99E2-51AEBBCB3331}">
      <dgm:prSet/>
      <dgm:spPr/>
      <dgm:t>
        <a:bodyPr/>
        <a:lstStyle/>
        <a:p>
          <a:endParaRPr lang="ru-RU"/>
        </a:p>
      </dgm:t>
    </dgm:pt>
    <dgm:pt modelId="{89B29810-2632-44BA-B59B-BC7714B0A28B}" type="sibTrans" cxnId="{8D8E2C50-E681-4C9D-99E2-51AEBBCB3331}">
      <dgm:prSet/>
      <dgm:spPr/>
      <dgm:t>
        <a:bodyPr/>
        <a:lstStyle/>
        <a:p>
          <a:endParaRPr lang="ru-RU"/>
        </a:p>
      </dgm:t>
    </dgm:pt>
    <dgm:pt modelId="{5C4719A4-CD39-4DDE-BE44-9C3192039C59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/>
            <a:t>Бюджеты сельских поселений</a:t>
          </a:r>
          <a:endParaRPr lang="ru-RU" dirty="0"/>
        </a:p>
      </dgm:t>
    </dgm:pt>
    <dgm:pt modelId="{9B8F7C2E-5FB7-452A-AB5D-1FDC4EB142D7}" type="parTrans" cxnId="{E7A460C6-491B-4BF8-9628-FAA0C49857B0}">
      <dgm:prSet/>
      <dgm:spPr/>
      <dgm:t>
        <a:bodyPr/>
        <a:lstStyle/>
        <a:p>
          <a:endParaRPr lang="ru-RU"/>
        </a:p>
      </dgm:t>
    </dgm:pt>
    <dgm:pt modelId="{1578D6A1-85D8-440D-9394-EA874A2255C7}" type="sibTrans" cxnId="{E7A460C6-491B-4BF8-9628-FAA0C49857B0}">
      <dgm:prSet/>
      <dgm:spPr/>
      <dgm:t>
        <a:bodyPr/>
        <a:lstStyle/>
        <a:p>
          <a:endParaRPr lang="ru-RU"/>
        </a:p>
      </dgm:t>
    </dgm:pt>
    <dgm:pt modelId="{C71C2D06-009A-491A-81BD-A7A1028764A0}" type="pres">
      <dgm:prSet presAssocID="{30E03FC1-D957-4AF7-A1A8-7A92AEB1EC9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B64EE83-28A6-4764-ACE4-51BD6D8E8D16}" type="pres">
      <dgm:prSet presAssocID="{3ABDB9F5-15EB-48B0-A2A5-B2E33AD9DA28}" presName="hierRoot1" presStyleCnt="0"/>
      <dgm:spPr/>
    </dgm:pt>
    <dgm:pt modelId="{7F7A165B-AE7D-4990-BFD4-E42C7F266AC4}" type="pres">
      <dgm:prSet presAssocID="{3ABDB9F5-15EB-48B0-A2A5-B2E33AD9DA28}" presName="composite" presStyleCnt="0"/>
      <dgm:spPr/>
    </dgm:pt>
    <dgm:pt modelId="{69708680-C95A-4A45-85E0-9E97681CEC89}" type="pres">
      <dgm:prSet presAssocID="{3ABDB9F5-15EB-48B0-A2A5-B2E33AD9DA28}" presName="background" presStyleLbl="node0" presStyleIdx="0" presStyleCnt="2"/>
      <dgm:spPr>
        <a:solidFill>
          <a:srgbClr val="00B0F0"/>
        </a:solidFill>
      </dgm:spPr>
    </dgm:pt>
    <dgm:pt modelId="{6751AEB1-17DE-41C1-8CD4-5638F4648D77}" type="pres">
      <dgm:prSet presAssocID="{3ABDB9F5-15EB-48B0-A2A5-B2E33AD9DA28}" presName="text" presStyleLbl="fgAcc0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603D07-E568-40E9-8A90-15C88DEB3641}" type="pres">
      <dgm:prSet presAssocID="{3ABDB9F5-15EB-48B0-A2A5-B2E33AD9DA28}" presName="hierChild2" presStyleCnt="0"/>
      <dgm:spPr/>
    </dgm:pt>
    <dgm:pt modelId="{5DFED52B-A79F-45A0-8CE9-2356D3F30CFD}" type="pres">
      <dgm:prSet presAssocID="{3E60BE9C-3C21-442A-8D05-100D0BF65B26}" presName="Name10" presStyleLbl="parChTrans1D2" presStyleIdx="0" presStyleCnt="5"/>
      <dgm:spPr/>
      <dgm:t>
        <a:bodyPr/>
        <a:lstStyle/>
        <a:p>
          <a:endParaRPr lang="ru-RU"/>
        </a:p>
      </dgm:t>
    </dgm:pt>
    <dgm:pt modelId="{E52706D0-8BAB-4EC7-95F3-EE55F17FAF1F}" type="pres">
      <dgm:prSet presAssocID="{DEA7B1A3-1996-4F52-9AA3-521CF41B02A1}" presName="hierRoot2" presStyleCnt="0"/>
      <dgm:spPr/>
    </dgm:pt>
    <dgm:pt modelId="{714D6A12-C008-4776-BCAC-BABE39CD397A}" type="pres">
      <dgm:prSet presAssocID="{DEA7B1A3-1996-4F52-9AA3-521CF41B02A1}" presName="composite2" presStyleCnt="0"/>
      <dgm:spPr/>
    </dgm:pt>
    <dgm:pt modelId="{93E588BD-3A92-46F0-B40E-2993FA42F411}" type="pres">
      <dgm:prSet presAssocID="{DEA7B1A3-1996-4F52-9AA3-521CF41B02A1}" presName="background2" presStyleLbl="node2" presStyleIdx="0" presStyleCnt="5"/>
      <dgm:spPr>
        <a:solidFill>
          <a:srgbClr val="00B050"/>
        </a:solidFill>
      </dgm:spPr>
    </dgm:pt>
    <dgm:pt modelId="{FE8BCD33-9644-4BCD-84B5-ACF54BD024A8}" type="pres">
      <dgm:prSet presAssocID="{DEA7B1A3-1996-4F52-9AA3-521CF41B02A1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10406F-F3CA-4CE8-86C9-BCC2CD91FBD9}" type="pres">
      <dgm:prSet presAssocID="{DEA7B1A3-1996-4F52-9AA3-521CF41B02A1}" presName="hierChild3" presStyleCnt="0"/>
      <dgm:spPr/>
    </dgm:pt>
    <dgm:pt modelId="{37D02EC1-6F88-4228-BED7-8198487A4F98}" type="pres">
      <dgm:prSet presAssocID="{DDC86868-307C-4F81-9C03-B2BD5F7CBCF0}" presName="Name10" presStyleLbl="parChTrans1D2" presStyleIdx="1" presStyleCnt="5"/>
      <dgm:spPr/>
      <dgm:t>
        <a:bodyPr/>
        <a:lstStyle/>
        <a:p>
          <a:endParaRPr lang="ru-RU"/>
        </a:p>
      </dgm:t>
    </dgm:pt>
    <dgm:pt modelId="{6EA3C8F2-04F3-45B4-BC46-ACD59ECE85F6}" type="pres">
      <dgm:prSet presAssocID="{F80F9E35-9D87-4B30-8F56-1F96A7B8B690}" presName="hierRoot2" presStyleCnt="0"/>
      <dgm:spPr/>
    </dgm:pt>
    <dgm:pt modelId="{9E09422D-A4BA-4E1B-8D9D-54C764776665}" type="pres">
      <dgm:prSet presAssocID="{F80F9E35-9D87-4B30-8F56-1F96A7B8B690}" presName="composite2" presStyleCnt="0"/>
      <dgm:spPr/>
    </dgm:pt>
    <dgm:pt modelId="{EC75A804-74CB-4802-AC95-22521841A110}" type="pres">
      <dgm:prSet presAssocID="{F80F9E35-9D87-4B30-8F56-1F96A7B8B690}" presName="background2" presStyleLbl="node2" presStyleIdx="1" presStyleCnt="5"/>
      <dgm:spPr>
        <a:solidFill>
          <a:srgbClr val="00B050"/>
        </a:solidFill>
      </dgm:spPr>
    </dgm:pt>
    <dgm:pt modelId="{2F021A4B-A10B-4495-A7E6-787510B1E997}" type="pres">
      <dgm:prSet presAssocID="{F80F9E35-9D87-4B30-8F56-1F96A7B8B690}" presName="text2" presStyleLbl="fgAcc2" presStyleIdx="1" presStyleCnt="5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78A3A-903B-40FA-A641-10646EE813B8}" type="pres">
      <dgm:prSet presAssocID="{F80F9E35-9D87-4B30-8F56-1F96A7B8B690}" presName="hierChild3" presStyleCnt="0"/>
      <dgm:spPr/>
    </dgm:pt>
    <dgm:pt modelId="{B86BDC10-922B-4A89-94EC-06116168263F}" type="pres">
      <dgm:prSet presAssocID="{8888B734-A050-4447-A1B5-5943C5681BCC}" presName="Name10" presStyleLbl="parChTrans1D2" presStyleIdx="2" presStyleCnt="5"/>
      <dgm:spPr/>
      <dgm:t>
        <a:bodyPr/>
        <a:lstStyle/>
        <a:p>
          <a:endParaRPr lang="ru-RU"/>
        </a:p>
      </dgm:t>
    </dgm:pt>
    <dgm:pt modelId="{3EA66587-D2DC-4688-B0D0-A7437C121F2A}" type="pres">
      <dgm:prSet presAssocID="{041C634E-012C-48A2-BA6A-5FCFA832EB0D}" presName="hierRoot2" presStyleCnt="0"/>
      <dgm:spPr/>
    </dgm:pt>
    <dgm:pt modelId="{8A2CE78C-EB14-4033-8ACD-3376B033E7F8}" type="pres">
      <dgm:prSet presAssocID="{041C634E-012C-48A2-BA6A-5FCFA832EB0D}" presName="composite2" presStyleCnt="0"/>
      <dgm:spPr/>
    </dgm:pt>
    <dgm:pt modelId="{C1F14B33-B608-4542-9B44-5B35E6310476}" type="pres">
      <dgm:prSet presAssocID="{041C634E-012C-48A2-BA6A-5FCFA832EB0D}" presName="background2" presStyleLbl="node2" presStyleIdx="2" presStyleCnt="5"/>
      <dgm:spPr>
        <a:solidFill>
          <a:srgbClr val="00B050"/>
        </a:solidFill>
      </dgm:spPr>
    </dgm:pt>
    <dgm:pt modelId="{98F73D52-9B1E-459F-85A9-C6FA3A4E5C99}" type="pres">
      <dgm:prSet presAssocID="{041C634E-012C-48A2-BA6A-5FCFA832EB0D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CC5D0C-88E2-41E8-8BBC-B5C7AA0F7082}" type="pres">
      <dgm:prSet presAssocID="{041C634E-012C-48A2-BA6A-5FCFA832EB0D}" presName="hierChild3" presStyleCnt="0"/>
      <dgm:spPr/>
    </dgm:pt>
    <dgm:pt modelId="{02A030B3-96B8-4721-958D-42C5ED155C69}" type="pres">
      <dgm:prSet presAssocID="{CE152E12-332C-4561-9391-3672DBC50554}" presName="Name10" presStyleLbl="parChTrans1D2" presStyleIdx="3" presStyleCnt="5"/>
      <dgm:spPr/>
      <dgm:t>
        <a:bodyPr/>
        <a:lstStyle/>
        <a:p>
          <a:endParaRPr lang="ru-RU"/>
        </a:p>
      </dgm:t>
    </dgm:pt>
    <dgm:pt modelId="{8C819722-D089-48C1-ACC2-0AEA290CA9F8}" type="pres">
      <dgm:prSet presAssocID="{E77E1767-6F78-48E3-B28E-A60D02020332}" presName="hierRoot2" presStyleCnt="0"/>
      <dgm:spPr/>
    </dgm:pt>
    <dgm:pt modelId="{DC744B64-E14D-413B-9E1D-AED49C8980B7}" type="pres">
      <dgm:prSet presAssocID="{E77E1767-6F78-48E3-B28E-A60D02020332}" presName="composite2" presStyleCnt="0"/>
      <dgm:spPr/>
    </dgm:pt>
    <dgm:pt modelId="{66F78234-FE7E-44DB-B350-31D5C4FE35CA}" type="pres">
      <dgm:prSet presAssocID="{E77E1767-6F78-48E3-B28E-A60D02020332}" presName="background2" presStyleLbl="node2" presStyleIdx="3" presStyleCnt="5"/>
      <dgm:spPr>
        <a:solidFill>
          <a:srgbClr val="00B050"/>
        </a:solidFill>
      </dgm:spPr>
    </dgm:pt>
    <dgm:pt modelId="{582FE387-9F9C-4334-AB9A-0888BC99CB93}" type="pres">
      <dgm:prSet presAssocID="{E77E1767-6F78-48E3-B28E-A60D02020332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A2ABCE-7856-4089-A392-3D344A5CB54A}" type="pres">
      <dgm:prSet presAssocID="{E77E1767-6F78-48E3-B28E-A60D02020332}" presName="hierChild3" presStyleCnt="0"/>
      <dgm:spPr/>
    </dgm:pt>
    <dgm:pt modelId="{8648A242-39B8-4F6F-B1C9-780897092C55}" type="pres">
      <dgm:prSet presAssocID="{0D2FF559-3399-4C10-8B77-924FF9F1BB20}" presName="Name10" presStyleLbl="parChTrans1D2" presStyleIdx="4" presStyleCnt="5"/>
      <dgm:spPr/>
      <dgm:t>
        <a:bodyPr/>
        <a:lstStyle/>
        <a:p>
          <a:endParaRPr lang="ru-RU"/>
        </a:p>
      </dgm:t>
    </dgm:pt>
    <dgm:pt modelId="{318F6745-B408-48AA-98F6-84EBEE0FAF0D}" type="pres">
      <dgm:prSet presAssocID="{9972E7D9-40BD-45FE-B4C5-B70BACD59486}" presName="hierRoot2" presStyleCnt="0"/>
      <dgm:spPr/>
    </dgm:pt>
    <dgm:pt modelId="{38EEE2C8-9DFD-496C-98AA-3304F39B7E71}" type="pres">
      <dgm:prSet presAssocID="{9972E7D9-40BD-45FE-B4C5-B70BACD59486}" presName="composite2" presStyleCnt="0"/>
      <dgm:spPr/>
    </dgm:pt>
    <dgm:pt modelId="{40C5DE50-C5EA-4897-8AAA-299DAC4F58DA}" type="pres">
      <dgm:prSet presAssocID="{9972E7D9-40BD-45FE-B4C5-B70BACD59486}" presName="background2" presStyleLbl="node2" presStyleIdx="4" presStyleCnt="5"/>
      <dgm:spPr>
        <a:solidFill>
          <a:srgbClr val="00B050"/>
        </a:solidFill>
      </dgm:spPr>
    </dgm:pt>
    <dgm:pt modelId="{E96F148E-7620-45DA-9F57-1503885A32FC}" type="pres">
      <dgm:prSet presAssocID="{9972E7D9-40BD-45FE-B4C5-B70BACD59486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AB1A3F-63AC-4134-B201-42FD1415DB8D}" type="pres">
      <dgm:prSet presAssocID="{9972E7D9-40BD-45FE-B4C5-B70BACD59486}" presName="hierChild3" presStyleCnt="0"/>
      <dgm:spPr/>
    </dgm:pt>
    <dgm:pt modelId="{01A3368E-6252-451F-A7C8-71C84387E774}" type="pres">
      <dgm:prSet presAssocID="{052915B7-0432-4879-959E-F12AA34E81E9}" presName="Name17" presStyleLbl="parChTrans1D3" presStyleIdx="0" presStyleCnt="3"/>
      <dgm:spPr/>
      <dgm:t>
        <a:bodyPr/>
        <a:lstStyle/>
        <a:p>
          <a:endParaRPr lang="ru-RU"/>
        </a:p>
      </dgm:t>
    </dgm:pt>
    <dgm:pt modelId="{38AEB122-6E86-46C3-9F89-F51DC1A265D9}" type="pres">
      <dgm:prSet presAssocID="{9ACF19A3-13A2-4766-95C6-DD6497FFE75D}" presName="hierRoot3" presStyleCnt="0"/>
      <dgm:spPr/>
    </dgm:pt>
    <dgm:pt modelId="{147A9A2D-37E9-4C1F-ADBF-466DB77646A5}" type="pres">
      <dgm:prSet presAssocID="{9ACF19A3-13A2-4766-95C6-DD6497FFE75D}" presName="composite3" presStyleCnt="0"/>
      <dgm:spPr/>
    </dgm:pt>
    <dgm:pt modelId="{C29C2944-917A-44B7-BC6C-7755ACBB48BE}" type="pres">
      <dgm:prSet presAssocID="{9ACF19A3-13A2-4766-95C6-DD6497FFE75D}" presName="background3" presStyleLbl="node3" presStyleIdx="0" presStyleCnt="3"/>
      <dgm:spPr>
        <a:solidFill>
          <a:srgbClr val="FFC000"/>
        </a:solidFill>
      </dgm:spPr>
    </dgm:pt>
    <dgm:pt modelId="{814F9AD6-81A3-444E-97C7-9BEE33AFF741}" type="pres">
      <dgm:prSet presAssocID="{9ACF19A3-13A2-4766-95C6-DD6497FFE75D}" presName="text3" presStyleLbl="fgAcc3" presStyleIdx="0" presStyleCnt="3" custLinFactX="-100000" custLinFactNeighborX="-143959" custLinFactNeighborY="-49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71DAAB-BB1E-4091-B35E-6EAC1EF940EA}" type="pres">
      <dgm:prSet presAssocID="{9ACF19A3-13A2-4766-95C6-DD6497FFE75D}" presName="hierChild4" presStyleCnt="0"/>
      <dgm:spPr/>
    </dgm:pt>
    <dgm:pt modelId="{BCB6C42F-13B0-4C20-A8C1-FC2B278E5672}" type="pres">
      <dgm:prSet presAssocID="{D74728A7-A3C0-43C6-8F3D-D50AB84127AA}" presName="Name17" presStyleLbl="parChTrans1D3" presStyleIdx="1" presStyleCnt="3"/>
      <dgm:spPr/>
      <dgm:t>
        <a:bodyPr/>
        <a:lstStyle/>
        <a:p>
          <a:endParaRPr lang="ru-RU"/>
        </a:p>
      </dgm:t>
    </dgm:pt>
    <dgm:pt modelId="{BA6E3E83-249E-447F-BA68-3EE96EF6C544}" type="pres">
      <dgm:prSet presAssocID="{2B71CA1E-1992-4EC2-9120-831E74B47C47}" presName="hierRoot3" presStyleCnt="0"/>
      <dgm:spPr/>
    </dgm:pt>
    <dgm:pt modelId="{10D4E71F-F1D6-494E-9844-013F3D6359F1}" type="pres">
      <dgm:prSet presAssocID="{2B71CA1E-1992-4EC2-9120-831E74B47C47}" presName="composite3" presStyleCnt="0"/>
      <dgm:spPr/>
    </dgm:pt>
    <dgm:pt modelId="{820E48E5-DF01-49BB-A2F0-11F47BF02AF5}" type="pres">
      <dgm:prSet presAssocID="{2B71CA1E-1992-4EC2-9120-831E74B47C47}" presName="background3" presStyleLbl="node3" presStyleIdx="1" presStyleCnt="3"/>
      <dgm:spPr>
        <a:solidFill>
          <a:srgbClr val="FFC000"/>
        </a:solidFill>
      </dgm:spPr>
    </dgm:pt>
    <dgm:pt modelId="{F401E8F0-3C83-4E41-A524-C106CCBE1A04}" type="pres">
      <dgm:prSet presAssocID="{2B71CA1E-1992-4EC2-9120-831E74B47C47}" presName="text3" presStyleLbl="fgAcc3" presStyleIdx="1" presStyleCnt="3" custLinFactX="-100000" custLinFactNeighborX="-144592" custLinFactNeighborY="-49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B3CDD3-4FAF-475E-B2F7-DFB655644CD1}" type="pres">
      <dgm:prSet presAssocID="{2B71CA1E-1992-4EC2-9120-831E74B47C47}" presName="hierChild4" presStyleCnt="0"/>
      <dgm:spPr/>
    </dgm:pt>
    <dgm:pt modelId="{BC2AA58C-6367-4425-97EE-AC222BC47551}" type="pres">
      <dgm:prSet presAssocID="{EF1F0D90-8558-4ED3-900E-17E4439AE6F2}" presName="Name17" presStyleLbl="parChTrans1D3" presStyleIdx="2" presStyleCnt="3"/>
      <dgm:spPr/>
      <dgm:t>
        <a:bodyPr/>
        <a:lstStyle/>
        <a:p>
          <a:endParaRPr lang="ru-RU"/>
        </a:p>
      </dgm:t>
    </dgm:pt>
    <dgm:pt modelId="{2356811F-3B77-4216-87D1-63D0F5FEB5AC}" type="pres">
      <dgm:prSet presAssocID="{1C811AD7-1012-4680-8CA9-5EB41319807A}" presName="hierRoot3" presStyleCnt="0"/>
      <dgm:spPr/>
    </dgm:pt>
    <dgm:pt modelId="{F1CED0B3-3C54-4186-AF72-66C034B342D3}" type="pres">
      <dgm:prSet presAssocID="{1C811AD7-1012-4680-8CA9-5EB41319807A}" presName="composite3" presStyleCnt="0"/>
      <dgm:spPr/>
    </dgm:pt>
    <dgm:pt modelId="{D6376256-340F-475A-94CE-F26D52D0BBA1}" type="pres">
      <dgm:prSet presAssocID="{1C811AD7-1012-4680-8CA9-5EB41319807A}" presName="background3" presStyleLbl="node3" presStyleIdx="2" presStyleCnt="3"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97B88230-599A-4971-BA73-AF1B7F6233CB}" type="pres">
      <dgm:prSet presAssocID="{1C811AD7-1012-4680-8CA9-5EB41319807A}" presName="text3" presStyleLbl="fgAcc3" presStyleIdx="2" presStyleCnt="3" custLinFactX="-100000" custLinFactNeighborX="-145224" custLinFactNeighborY="-49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D486D3-F405-4104-ADF8-CEC14480F519}" type="pres">
      <dgm:prSet presAssocID="{1C811AD7-1012-4680-8CA9-5EB41319807A}" presName="hierChild4" presStyleCnt="0"/>
      <dgm:spPr/>
    </dgm:pt>
    <dgm:pt modelId="{3C0FDEED-9B83-48D9-8F9F-92D9CC86D60E}" type="pres">
      <dgm:prSet presAssocID="{5C4719A4-CD39-4DDE-BE44-9C3192039C59}" presName="hierRoot1" presStyleCnt="0"/>
      <dgm:spPr/>
    </dgm:pt>
    <dgm:pt modelId="{56B3E21D-5C75-43E9-85CF-1A367EC3FDF1}" type="pres">
      <dgm:prSet presAssocID="{5C4719A4-CD39-4DDE-BE44-9C3192039C59}" presName="composite" presStyleCnt="0"/>
      <dgm:spPr/>
    </dgm:pt>
    <dgm:pt modelId="{CB278284-4710-4EC0-81BE-6FC82E6C2062}" type="pres">
      <dgm:prSet presAssocID="{5C4719A4-CD39-4DDE-BE44-9C3192039C59}" presName="background" presStyleLbl="node0" presStyleIdx="1" presStyleCnt="2"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9FE75DCD-67D8-4AA7-A137-0F64B2F8DD8F}" type="pres">
      <dgm:prSet presAssocID="{5C4719A4-CD39-4DDE-BE44-9C3192039C59}" presName="text" presStyleLbl="fgAcc0" presStyleIdx="1" presStyleCnt="2" custLinFactX="32238" custLinFactY="100000" custLinFactNeighborX="100000" custLinFactNeighborY="1849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E25C86-CE34-48E6-9FE1-75ADDD7D32BD}" type="pres">
      <dgm:prSet presAssocID="{5C4719A4-CD39-4DDE-BE44-9C3192039C59}" presName="hierChild2" presStyleCnt="0"/>
      <dgm:spPr/>
    </dgm:pt>
  </dgm:ptLst>
  <dgm:cxnLst>
    <dgm:cxn modelId="{4140A1F4-2C6F-4A14-9DBF-A7EC2166A972}" srcId="{3ABDB9F5-15EB-48B0-A2A5-B2E33AD9DA28}" destId="{F80F9E35-9D87-4B30-8F56-1F96A7B8B690}" srcOrd="1" destOrd="0" parTransId="{DDC86868-307C-4F81-9C03-B2BD5F7CBCF0}" sibTransId="{957414BF-1175-40A5-8A3E-F4428F936122}"/>
    <dgm:cxn modelId="{26CC5182-CCB7-4E23-93D5-D2FDAF84A77E}" type="presOf" srcId="{041C634E-012C-48A2-BA6A-5FCFA832EB0D}" destId="{98F73D52-9B1E-459F-85A9-C6FA3A4E5C99}" srcOrd="0" destOrd="0" presId="urn:microsoft.com/office/officeart/2005/8/layout/hierarchy1"/>
    <dgm:cxn modelId="{8C0B4832-BECB-4AC3-95F3-41C81D486B21}" type="presOf" srcId="{CE152E12-332C-4561-9391-3672DBC50554}" destId="{02A030B3-96B8-4721-958D-42C5ED155C69}" srcOrd="0" destOrd="0" presId="urn:microsoft.com/office/officeart/2005/8/layout/hierarchy1"/>
    <dgm:cxn modelId="{B80673A0-E36C-4673-8FD0-1324A37C3F46}" type="presOf" srcId="{3ABDB9F5-15EB-48B0-A2A5-B2E33AD9DA28}" destId="{6751AEB1-17DE-41C1-8CD4-5638F4648D77}" srcOrd="0" destOrd="0" presId="urn:microsoft.com/office/officeart/2005/8/layout/hierarchy1"/>
    <dgm:cxn modelId="{CF2CAA52-24BD-4077-9BB7-86BF8CA7173E}" srcId="{9972E7D9-40BD-45FE-B4C5-B70BACD59486}" destId="{2B71CA1E-1992-4EC2-9120-831E74B47C47}" srcOrd="1" destOrd="0" parTransId="{D74728A7-A3C0-43C6-8F3D-D50AB84127AA}" sibTransId="{0D5C3420-C5F6-4EC3-B36A-0725713A9516}"/>
    <dgm:cxn modelId="{E7A460C6-491B-4BF8-9628-FAA0C49857B0}" srcId="{30E03FC1-D957-4AF7-A1A8-7A92AEB1EC98}" destId="{5C4719A4-CD39-4DDE-BE44-9C3192039C59}" srcOrd="1" destOrd="0" parTransId="{9B8F7C2E-5FB7-452A-AB5D-1FDC4EB142D7}" sibTransId="{1578D6A1-85D8-440D-9394-EA874A2255C7}"/>
    <dgm:cxn modelId="{2E42BEA9-6FE0-47BE-871F-95A57496FB84}" type="presOf" srcId="{F80F9E35-9D87-4B30-8F56-1F96A7B8B690}" destId="{2F021A4B-A10B-4495-A7E6-787510B1E997}" srcOrd="0" destOrd="0" presId="urn:microsoft.com/office/officeart/2005/8/layout/hierarchy1"/>
    <dgm:cxn modelId="{6C5DF150-A3C6-4609-B774-634DAB1630FA}" type="presOf" srcId="{DEA7B1A3-1996-4F52-9AA3-521CF41B02A1}" destId="{FE8BCD33-9644-4BCD-84B5-ACF54BD024A8}" srcOrd="0" destOrd="0" presId="urn:microsoft.com/office/officeart/2005/8/layout/hierarchy1"/>
    <dgm:cxn modelId="{A4721C26-009E-47F1-8EFF-D64973C445DB}" type="presOf" srcId="{DDC86868-307C-4F81-9C03-B2BD5F7CBCF0}" destId="{37D02EC1-6F88-4228-BED7-8198487A4F98}" srcOrd="0" destOrd="0" presId="urn:microsoft.com/office/officeart/2005/8/layout/hierarchy1"/>
    <dgm:cxn modelId="{418204A3-8380-487A-ACF5-1F85408E4005}" type="presOf" srcId="{30E03FC1-D957-4AF7-A1A8-7A92AEB1EC98}" destId="{C71C2D06-009A-491A-81BD-A7A1028764A0}" srcOrd="0" destOrd="0" presId="urn:microsoft.com/office/officeart/2005/8/layout/hierarchy1"/>
    <dgm:cxn modelId="{B0EAD675-C59C-4938-B39C-0D7C093062F8}" srcId="{3ABDB9F5-15EB-48B0-A2A5-B2E33AD9DA28}" destId="{9972E7D9-40BD-45FE-B4C5-B70BACD59486}" srcOrd="4" destOrd="0" parTransId="{0D2FF559-3399-4C10-8B77-924FF9F1BB20}" sibTransId="{0ADF6435-889C-41F4-A4F9-6F60F9BFF6AE}"/>
    <dgm:cxn modelId="{E080F9C2-28B5-4BED-8BFE-2B0FED33D46B}" type="presOf" srcId="{9ACF19A3-13A2-4766-95C6-DD6497FFE75D}" destId="{814F9AD6-81A3-444E-97C7-9BEE33AFF741}" srcOrd="0" destOrd="0" presId="urn:microsoft.com/office/officeart/2005/8/layout/hierarchy1"/>
    <dgm:cxn modelId="{4DA528B0-4B97-4D4B-A519-BB40D2A04E83}" srcId="{9972E7D9-40BD-45FE-B4C5-B70BACD59486}" destId="{9ACF19A3-13A2-4766-95C6-DD6497FFE75D}" srcOrd="0" destOrd="0" parTransId="{052915B7-0432-4879-959E-F12AA34E81E9}" sibTransId="{080E00AD-BD88-48C2-AE02-8CBBF8B8DCF9}"/>
    <dgm:cxn modelId="{2C73C10F-AAD1-4DC5-BF08-381F268A1429}" type="presOf" srcId="{052915B7-0432-4879-959E-F12AA34E81E9}" destId="{01A3368E-6252-451F-A7C8-71C84387E774}" srcOrd="0" destOrd="0" presId="urn:microsoft.com/office/officeart/2005/8/layout/hierarchy1"/>
    <dgm:cxn modelId="{404F7CCE-FF6D-483B-BA3E-2303AEBD61F4}" type="presOf" srcId="{0D2FF559-3399-4C10-8B77-924FF9F1BB20}" destId="{8648A242-39B8-4F6F-B1C9-780897092C55}" srcOrd="0" destOrd="0" presId="urn:microsoft.com/office/officeart/2005/8/layout/hierarchy1"/>
    <dgm:cxn modelId="{94905D5C-BD22-4172-B9DE-25A391CFD693}" type="presOf" srcId="{8888B734-A050-4447-A1B5-5943C5681BCC}" destId="{B86BDC10-922B-4A89-94EC-06116168263F}" srcOrd="0" destOrd="0" presId="urn:microsoft.com/office/officeart/2005/8/layout/hierarchy1"/>
    <dgm:cxn modelId="{8176384B-B399-4285-AC0E-B8C059E148E9}" type="presOf" srcId="{2B71CA1E-1992-4EC2-9120-831E74B47C47}" destId="{F401E8F0-3C83-4E41-A524-C106CCBE1A04}" srcOrd="0" destOrd="0" presId="urn:microsoft.com/office/officeart/2005/8/layout/hierarchy1"/>
    <dgm:cxn modelId="{07C61234-346C-4508-A48E-8D0218373C37}" srcId="{30E03FC1-D957-4AF7-A1A8-7A92AEB1EC98}" destId="{3ABDB9F5-15EB-48B0-A2A5-B2E33AD9DA28}" srcOrd="0" destOrd="0" parTransId="{7A957BDA-5BA5-4E62-B7D3-9C2D299FFA9F}" sibTransId="{7882C112-D25A-4E6C-A06E-CE21C51C513C}"/>
    <dgm:cxn modelId="{08B11A44-065A-43CA-995C-19C9726D147E}" type="presOf" srcId="{9972E7D9-40BD-45FE-B4C5-B70BACD59486}" destId="{E96F148E-7620-45DA-9F57-1503885A32FC}" srcOrd="0" destOrd="0" presId="urn:microsoft.com/office/officeart/2005/8/layout/hierarchy1"/>
    <dgm:cxn modelId="{18A6D9A7-E5B4-40F7-9FD6-6AD63157C7FD}" type="presOf" srcId="{3E60BE9C-3C21-442A-8D05-100D0BF65B26}" destId="{5DFED52B-A79F-45A0-8CE9-2356D3F30CFD}" srcOrd="0" destOrd="0" presId="urn:microsoft.com/office/officeart/2005/8/layout/hierarchy1"/>
    <dgm:cxn modelId="{D0947494-845F-4491-8677-2B61C47B173C}" type="presOf" srcId="{5C4719A4-CD39-4DDE-BE44-9C3192039C59}" destId="{9FE75DCD-67D8-4AA7-A137-0F64B2F8DD8F}" srcOrd="0" destOrd="0" presId="urn:microsoft.com/office/officeart/2005/8/layout/hierarchy1"/>
    <dgm:cxn modelId="{A97B9B06-2742-437A-B6D3-921146FCC10C}" srcId="{3ABDB9F5-15EB-48B0-A2A5-B2E33AD9DA28}" destId="{E77E1767-6F78-48E3-B28E-A60D02020332}" srcOrd="3" destOrd="0" parTransId="{CE152E12-332C-4561-9391-3672DBC50554}" sibTransId="{ADE1E777-4C56-4407-87BC-06C7DAA20205}"/>
    <dgm:cxn modelId="{DF59930B-E1B1-4F7D-9781-E65396E4D0C2}" type="presOf" srcId="{EF1F0D90-8558-4ED3-900E-17E4439AE6F2}" destId="{BC2AA58C-6367-4425-97EE-AC222BC47551}" srcOrd="0" destOrd="0" presId="urn:microsoft.com/office/officeart/2005/8/layout/hierarchy1"/>
    <dgm:cxn modelId="{06C59179-BB81-41B7-964F-4FC7FD3E66B9}" srcId="{3ABDB9F5-15EB-48B0-A2A5-B2E33AD9DA28}" destId="{041C634E-012C-48A2-BA6A-5FCFA832EB0D}" srcOrd="2" destOrd="0" parTransId="{8888B734-A050-4447-A1B5-5943C5681BCC}" sibTransId="{8954CE4D-D886-4927-A9D1-73714DB6C4CA}"/>
    <dgm:cxn modelId="{8D8E2C50-E681-4C9D-99E2-51AEBBCB3331}" srcId="{9972E7D9-40BD-45FE-B4C5-B70BACD59486}" destId="{1C811AD7-1012-4680-8CA9-5EB41319807A}" srcOrd="2" destOrd="0" parTransId="{EF1F0D90-8558-4ED3-900E-17E4439AE6F2}" sibTransId="{89B29810-2632-44BA-B59B-BC7714B0A28B}"/>
    <dgm:cxn modelId="{1997D804-1D95-4760-A0C1-6C3D5151A0DE}" type="presOf" srcId="{D74728A7-A3C0-43C6-8F3D-D50AB84127AA}" destId="{BCB6C42F-13B0-4C20-A8C1-FC2B278E5672}" srcOrd="0" destOrd="0" presId="urn:microsoft.com/office/officeart/2005/8/layout/hierarchy1"/>
    <dgm:cxn modelId="{7A4E4130-C721-482E-AB3D-E225CA9C86A5}" srcId="{3ABDB9F5-15EB-48B0-A2A5-B2E33AD9DA28}" destId="{DEA7B1A3-1996-4F52-9AA3-521CF41B02A1}" srcOrd="0" destOrd="0" parTransId="{3E60BE9C-3C21-442A-8D05-100D0BF65B26}" sibTransId="{B10872C9-BE1B-451F-B9B9-6E1C6FBDB621}"/>
    <dgm:cxn modelId="{8679C699-3325-4E45-8C44-9BC0242EAEFC}" type="presOf" srcId="{1C811AD7-1012-4680-8CA9-5EB41319807A}" destId="{97B88230-599A-4971-BA73-AF1B7F6233CB}" srcOrd="0" destOrd="0" presId="urn:microsoft.com/office/officeart/2005/8/layout/hierarchy1"/>
    <dgm:cxn modelId="{BD194874-9670-49AA-92CB-08B34EF9E20C}" type="presOf" srcId="{E77E1767-6F78-48E3-B28E-A60D02020332}" destId="{582FE387-9F9C-4334-AB9A-0888BC99CB93}" srcOrd="0" destOrd="0" presId="urn:microsoft.com/office/officeart/2005/8/layout/hierarchy1"/>
    <dgm:cxn modelId="{4E586438-1E65-4C85-944C-2D236DAFE41E}" type="presParOf" srcId="{C71C2D06-009A-491A-81BD-A7A1028764A0}" destId="{BB64EE83-28A6-4764-ACE4-51BD6D8E8D16}" srcOrd="0" destOrd="0" presId="urn:microsoft.com/office/officeart/2005/8/layout/hierarchy1"/>
    <dgm:cxn modelId="{BF929FE6-9B29-410C-85D1-CF1089E1F37C}" type="presParOf" srcId="{BB64EE83-28A6-4764-ACE4-51BD6D8E8D16}" destId="{7F7A165B-AE7D-4990-BFD4-E42C7F266AC4}" srcOrd="0" destOrd="0" presId="urn:microsoft.com/office/officeart/2005/8/layout/hierarchy1"/>
    <dgm:cxn modelId="{1C5A0957-3DB8-4B0E-8859-17E6B78276B2}" type="presParOf" srcId="{7F7A165B-AE7D-4990-BFD4-E42C7F266AC4}" destId="{69708680-C95A-4A45-85E0-9E97681CEC89}" srcOrd="0" destOrd="0" presId="urn:microsoft.com/office/officeart/2005/8/layout/hierarchy1"/>
    <dgm:cxn modelId="{F8F3C30F-2879-4408-A1A8-01DFBC0FA579}" type="presParOf" srcId="{7F7A165B-AE7D-4990-BFD4-E42C7F266AC4}" destId="{6751AEB1-17DE-41C1-8CD4-5638F4648D77}" srcOrd="1" destOrd="0" presId="urn:microsoft.com/office/officeart/2005/8/layout/hierarchy1"/>
    <dgm:cxn modelId="{2D71D52E-CDB3-4CDE-886A-CAA0293857CA}" type="presParOf" srcId="{BB64EE83-28A6-4764-ACE4-51BD6D8E8D16}" destId="{A4603D07-E568-40E9-8A90-15C88DEB3641}" srcOrd="1" destOrd="0" presId="urn:microsoft.com/office/officeart/2005/8/layout/hierarchy1"/>
    <dgm:cxn modelId="{90A97004-F300-487C-BD38-BD8EE08A6FF9}" type="presParOf" srcId="{A4603D07-E568-40E9-8A90-15C88DEB3641}" destId="{5DFED52B-A79F-45A0-8CE9-2356D3F30CFD}" srcOrd="0" destOrd="0" presId="urn:microsoft.com/office/officeart/2005/8/layout/hierarchy1"/>
    <dgm:cxn modelId="{7F4FAEB4-3383-4644-9326-799DE2C99E03}" type="presParOf" srcId="{A4603D07-E568-40E9-8A90-15C88DEB3641}" destId="{E52706D0-8BAB-4EC7-95F3-EE55F17FAF1F}" srcOrd="1" destOrd="0" presId="urn:microsoft.com/office/officeart/2005/8/layout/hierarchy1"/>
    <dgm:cxn modelId="{44FC0CF9-D691-4DB5-A01B-35A86F4D9073}" type="presParOf" srcId="{E52706D0-8BAB-4EC7-95F3-EE55F17FAF1F}" destId="{714D6A12-C008-4776-BCAC-BABE39CD397A}" srcOrd="0" destOrd="0" presId="urn:microsoft.com/office/officeart/2005/8/layout/hierarchy1"/>
    <dgm:cxn modelId="{60628F2E-AA83-4044-B67D-97C20107569E}" type="presParOf" srcId="{714D6A12-C008-4776-BCAC-BABE39CD397A}" destId="{93E588BD-3A92-46F0-B40E-2993FA42F411}" srcOrd="0" destOrd="0" presId="urn:microsoft.com/office/officeart/2005/8/layout/hierarchy1"/>
    <dgm:cxn modelId="{0A1FDF21-C090-4ED4-9715-D956FD23033D}" type="presParOf" srcId="{714D6A12-C008-4776-BCAC-BABE39CD397A}" destId="{FE8BCD33-9644-4BCD-84B5-ACF54BD024A8}" srcOrd="1" destOrd="0" presId="urn:microsoft.com/office/officeart/2005/8/layout/hierarchy1"/>
    <dgm:cxn modelId="{046986B2-02FF-4737-9652-DD8324606D41}" type="presParOf" srcId="{E52706D0-8BAB-4EC7-95F3-EE55F17FAF1F}" destId="{0110406F-F3CA-4CE8-86C9-BCC2CD91FBD9}" srcOrd="1" destOrd="0" presId="urn:microsoft.com/office/officeart/2005/8/layout/hierarchy1"/>
    <dgm:cxn modelId="{1A458756-F874-43E1-85C5-E2B6CD399C2C}" type="presParOf" srcId="{A4603D07-E568-40E9-8A90-15C88DEB3641}" destId="{37D02EC1-6F88-4228-BED7-8198487A4F98}" srcOrd="2" destOrd="0" presId="urn:microsoft.com/office/officeart/2005/8/layout/hierarchy1"/>
    <dgm:cxn modelId="{ACE974E6-D28F-4C7F-B6C5-EB183C6C3B5E}" type="presParOf" srcId="{A4603D07-E568-40E9-8A90-15C88DEB3641}" destId="{6EA3C8F2-04F3-45B4-BC46-ACD59ECE85F6}" srcOrd="3" destOrd="0" presId="urn:microsoft.com/office/officeart/2005/8/layout/hierarchy1"/>
    <dgm:cxn modelId="{13078496-6FAD-4CB9-A7B6-D6A70A29A31F}" type="presParOf" srcId="{6EA3C8F2-04F3-45B4-BC46-ACD59ECE85F6}" destId="{9E09422D-A4BA-4E1B-8D9D-54C764776665}" srcOrd="0" destOrd="0" presId="urn:microsoft.com/office/officeart/2005/8/layout/hierarchy1"/>
    <dgm:cxn modelId="{DFC82CF1-6DA1-46F6-866D-81A82DEF6F39}" type="presParOf" srcId="{9E09422D-A4BA-4E1B-8D9D-54C764776665}" destId="{EC75A804-74CB-4802-AC95-22521841A110}" srcOrd="0" destOrd="0" presId="urn:microsoft.com/office/officeart/2005/8/layout/hierarchy1"/>
    <dgm:cxn modelId="{60F39CA9-9282-4787-A626-364B6FA19FB5}" type="presParOf" srcId="{9E09422D-A4BA-4E1B-8D9D-54C764776665}" destId="{2F021A4B-A10B-4495-A7E6-787510B1E997}" srcOrd="1" destOrd="0" presId="urn:microsoft.com/office/officeart/2005/8/layout/hierarchy1"/>
    <dgm:cxn modelId="{6ADF3306-36C8-424A-BDF2-46CB2B6C1EB7}" type="presParOf" srcId="{6EA3C8F2-04F3-45B4-BC46-ACD59ECE85F6}" destId="{A3778A3A-903B-40FA-A641-10646EE813B8}" srcOrd="1" destOrd="0" presId="urn:microsoft.com/office/officeart/2005/8/layout/hierarchy1"/>
    <dgm:cxn modelId="{3BF7369B-EB0A-410D-88C9-E55D3F14E172}" type="presParOf" srcId="{A4603D07-E568-40E9-8A90-15C88DEB3641}" destId="{B86BDC10-922B-4A89-94EC-06116168263F}" srcOrd="4" destOrd="0" presId="urn:microsoft.com/office/officeart/2005/8/layout/hierarchy1"/>
    <dgm:cxn modelId="{8C316F99-2F0C-4C2E-A499-8AB4ADC85216}" type="presParOf" srcId="{A4603D07-E568-40E9-8A90-15C88DEB3641}" destId="{3EA66587-D2DC-4688-B0D0-A7437C121F2A}" srcOrd="5" destOrd="0" presId="urn:microsoft.com/office/officeart/2005/8/layout/hierarchy1"/>
    <dgm:cxn modelId="{9857ADE8-4509-4433-A8B7-A78A7036F9E3}" type="presParOf" srcId="{3EA66587-D2DC-4688-B0D0-A7437C121F2A}" destId="{8A2CE78C-EB14-4033-8ACD-3376B033E7F8}" srcOrd="0" destOrd="0" presId="urn:microsoft.com/office/officeart/2005/8/layout/hierarchy1"/>
    <dgm:cxn modelId="{2021B457-56C9-405A-B104-B40CF8513B78}" type="presParOf" srcId="{8A2CE78C-EB14-4033-8ACD-3376B033E7F8}" destId="{C1F14B33-B608-4542-9B44-5B35E6310476}" srcOrd="0" destOrd="0" presId="urn:microsoft.com/office/officeart/2005/8/layout/hierarchy1"/>
    <dgm:cxn modelId="{A7AA0A84-08B7-4FDE-8A95-4DFCFD19AC95}" type="presParOf" srcId="{8A2CE78C-EB14-4033-8ACD-3376B033E7F8}" destId="{98F73D52-9B1E-459F-85A9-C6FA3A4E5C99}" srcOrd="1" destOrd="0" presId="urn:microsoft.com/office/officeart/2005/8/layout/hierarchy1"/>
    <dgm:cxn modelId="{C52AC076-2FCB-47E7-8600-BC41DCC6AFF4}" type="presParOf" srcId="{3EA66587-D2DC-4688-B0D0-A7437C121F2A}" destId="{63CC5D0C-88E2-41E8-8BBC-B5C7AA0F7082}" srcOrd="1" destOrd="0" presId="urn:microsoft.com/office/officeart/2005/8/layout/hierarchy1"/>
    <dgm:cxn modelId="{1645F6BE-2706-46C4-A764-26713CD0F135}" type="presParOf" srcId="{A4603D07-E568-40E9-8A90-15C88DEB3641}" destId="{02A030B3-96B8-4721-958D-42C5ED155C69}" srcOrd="6" destOrd="0" presId="urn:microsoft.com/office/officeart/2005/8/layout/hierarchy1"/>
    <dgm:cxn modelId="{3D6B67A6-3E59-46EB-91C8-D1B413DFC38E}" type="presParOf" srcId="{A4603D07-E568-40E9-8A90-15C88DEB3641}" destId="{8C819722-D089-48C1-ACC2-0AEA290CA9F8}" srcOrd="7" destOrd="0" presId="urn:microsoft.com/office/officeart/2005/8/layout/hierarchy1"/>
    <dgm:cxn modelId="{6181BA8E-EBA5-420D-BF87-DE6D0F1E1A6A}" type="presParOf" srcId="{8C819722-D089-48C1-ACC2-0AEA290CA9F8}" destId="{DC744B64-E14D-413B-9E1D-AED49C8980B7}" srcOrd="0" destOrd="0" presId="urn:microsoft.com/office/officeart/2005/8/layout/hierarchy1"/>
    <dgm:cxn modelId="{EF3F5E41-E079-4C1F-A326-6B639AE39554}" type="presParOf" srcId="{DC744B64-E14D-413B-9E1D-AED49C8980B7}" destId="{66F78234-FE7E-44DB-B350-31D5C4FE35CA}" srcOrd="0" destOrd="0" presId="urn:microsoft.com/office/officeart/2005/8/layout/hierarchy1"/>
    <dgm:cxn modelId="{2A47A6E4-98DB-4923-BA9B-A41603597263}" type="presParOf" srcId="{DC744B64-E14D-413B-9E1D-AED49C8980B7}" destId="{582FE387-9F9C-4334-AB9A-0888BC99CB93}" srcOrd="1" destOrd="0" presId="urn:microsoft.com/office/officeart/2005/8/layout/hierarchy1"/>
    <dgm:cxn modelId="{F378E0AF-C875-4B50-9712-83FF6F9FE471}" type="presParOf" srcId="{8C819722-D089-48C1-ACC2-0AEA290CA9F8}" destId="{87A2ABCE-7856-4089-A392-3D344A5CB54A}" srcOrd="1" destOrd="0" presId="urn:microsoft.com/office/officeart/2005/8/layout/hierarchy1"/>
    <dgm:cxn modelId="{0E939D80-90F3-49CE-B0B4-95E0AF32085B}" type="presParOf" srcId="{A4603D07-E568-40E9-8A90-15C88DEB3641}" destId="{8648A242-39B8-4F6F-B1C9-780897092C55}" srcOrd="8" destOrd="0" presId="urn:microsoft.com/office/officeart/2005/8/layout/hierarchy1"/>
    <dgm:cxn modelId="{782258F3-5362-451B-BDE2-1610920FFFFD}" type="presParOf" srcId="{A4603D07-E568-40E9-8A90-15C88DEB3641}" destId="{318F6745-B408-48AA-98F6-84EBEE0FAF0D}" srcOrd="9" destOrd="0" presId="urn:microsoft.com/office/officeart/2005/8/layout/hierarchy1"/>
    <dgm:cxn modelId="{61BE788D-E0CC-460C-8627-3B6B25C18BAC}" type="presParOf" srcId="{318F6745-B408-48AA-98F6-84EBEE0FAF0D}" destId="{38EEE2C8-9DFD-496C-98AA-3304F39B7E71}" srcOrd="0" destOrd="0" presId="urn:microsoft.com/office/officeart/2005/8/layout/hierarchy1"/>
    <dgm:cxn modelId="{C9C09508-824E-4C00-8141-E2CD6DB2A08D}" type="presParOf" srcId="{38EEE2C8-9DFD-496C-98AA-3304F39B7E71}" destId="{40C5DE50-C5EA-4897-8AAA-299DAC4F58DA}" srcOrd="0" destOrd="0" presId="urn:microsoft.com/office/officeart/2005/8/layout/hierarchy1"/>
    <dgm:cxn modelId="{9ACE4789-50BC-4225-B4F6-887F1661CA53}" type="presParOf" srcId="{38EEE2C8-9DFD-496C-98AA-3304F39B7E71}" destId="{E96F148E-7620-45DA-9F57-1503885A32FC}" srcOrd="1" destOrd="0" presId="urn:microsoft.com/office/officeart/2005/8/layout/hierarchy1"/>
    <dgm:cxn modelId="{AB3721D6-C1E1-4E79-BF37-11B0EBC6BAE5}" type="presParOf" srcId="{318F6745-B408-48AA-98F6-84EBEE0FAF0D}" destId="{B5AB1A3F-63AC-4134-B201-42FD1415DB8D}" srcOrd="1" destOrd="0" presId="urn:microsoft.com/office/officeart/2005/8/layout/hierarchy1"/>
    <dgm:cxn modelId="{5A045F7C-F6FC-4668-8320-E7735295A9B4}" type="presParOf" srcId="{B5AB1A3F-63AC-4134-B201-42FD1415DB8D}" destId="{01A3368E-6252-451F-A7C8-71C84387E774}" srcOrd="0" destOrd="0" presId="urn:microsoft.com/office/officeart/2005/8/layout/hierarchy1"/>
    <dgm:cxn modelId="{37587DC0-5AB4-4CDB-BFBE-C510BD45758F}" type="presParOf" srcId="{B5AB1A3F-63AC-4134-B201-42FD1415DB8D}" destId="{38AEB122-6E86-46C3-9F89-F51DC1A265D9}" srcOrd="1" destOrd="0" presId="urn:microsoft.com/office/officeart/2005/8/layout/hierarchy1"/>
    <dgm:cxn modelId="{D1FA424A-2306-43BF-B8CB-0BDC2E977F18}" type="presParOf" srcId="{38AEB122-6E86-46C3-9F89-F51DC1A265D9}" destId="{147A9A2D-37E9-4C1F-ADBF-466DB77646A5}" srcOrd="0" destOrd="0" presId="urn:microsoft.com/office/officeart/2005/8/layout/hierarchy1"/>
    <dgm:cxn modelId="{7DB886E9-645F-4BC2-BD59-CADD26AD4EF2}" type="presParOf" srcId="{147A9A2D-37E9-4C1F-ADBF-466DB77646A5}" destId="{C29C2944-917A-44B7-BC6C-7755ACBB48BE}" srcOrd="0" destOrd="0" presId="urn:microsoft.com/office/officeart/2005/8/layout/hierarchy1"/>
    <dgm:cxn modelId="{7F04C8AF-0413-44A7-9A4D-30FE140261B6}" type="presParOf" srcId="{147A9A2D-37E9-4C1F-ADBF-466DB77646A5}" destId="{814F9AD6-81A3-444E-97C7-9BEE33AFF741}" srcOrd="1" destOrd="0" presId="urn:microsoft.com/office/officeart/2005/8/layout/hierarchy1"/>
    <dgm:cxn modelId="{75810FD6-185E-43F7-8CF4-258AE7AD172B}" type="presParOf" srcId="{38AEB122-6E86-46C3-9F89-F51DC1A265D9}" destId="{F971DAAB-BB1E-4091-B35E-6EAC1EF940EA}" srcOrd="1" destOrd="0" presId="urn:microsoft.com/office/officeart/2005/8/layout/hierarchy1"/>
    <dgm:cxn modelId="{9D708717-FA6B-478A-9E3B-818E6BD3A3B9}" type="presParOf" srcId="{B5AB1A3F-63AC-4134-B201-42FD1415DB8D}" destId="{BCB6C42F-13B0-4C20-A8C1-FC2B278E5672}" srcOrd="2" destOrd="0" presId="urn:microsoft.com/office/officeart/2005/8/layout/hierarchy1"/>
    <dgm:cxn modelId="{8DAF6113-6D8E-4FAA-97A1-40F5D723F3E5}" type="presParOf" srcId="{B5AB1A3F-63AC-4134-B201-42FD1415DB8D}" destId="{BA6E3E83-249E-447F-BA68-3EE96EF6C544}" srcOrd="3" destOrd="0" presId="urn:microsoft.com/office/officeart/2005/8/layout/hierarchy1"/>
    <dgm:cxn modelId="{3377E9F4-E595-41E1-B7AA-536E9774BEBA}" type="presParOf" srcId="{BA6E3E83-249E-447F-BA68-3EE96EF6C544}" destId="{10D4E71F-F1D6-494E-9844-013F3D6359F1}" srcOrd="0" destOrd="0" presId="urn:microsoft.com/office/officeart/2005/8/layout/hierarchy1"/>
    <dgm:cxn modelId="{8C389336-FDDB-4841-A9A8-3F5BF03D77AB}" type="presParOf" srcId="{10D4E71F-F1D6-494E-9844-013F3D6359F1}" destId="{820E48E5-DF01-49BB-A2F0-11F47BF02AF5}" srcOrd="0" destOrd="0" presId="urn:microsoft.com/office/officeart/2005/8/layout/hierarchy1"/>
    <dgm:cxn modelId="{31799317-7BB6-4518-9D7E-C595985B10D0}" type="presParOf" srcId="{10D4E71F-F1D6-494E-9844-013F3D6359F1}" destId="{F401E8F0-3C83-4E41-A524-C106CCBE1A04}" srcOrd="1" destOrd="0" presId="urn:microsoft.com/office/officeart/2005/8/layout/hierarchy1"/>
    <dgm:cxn modelId="{E27A5363-8991-416F-9564-4D9A441BBC6F}" type="presParOf" srcId="{BA6E3E83-249E-447F-BA68-3EE96EF6C544}" destId="{52B3CDD3-4FAF-475E-B2F7-DFB655644CD1}" srcOrd="1" destOrd="0" presId="urn:microsoft.com/office/officeart/2005/8/layout/hierarchy1"/>
    <dgm:cxn modelId="{01F66F67-E684-453B-AB16-09A93C8AA381}" type="presParOf" srcId="{B5AB1A3F-63AC-4134-B201-42FD1415DB8D}" destId="{BC2AA58C-6367-4425-97EE-AC222BC47551}" srcOrd="4" destOrd="0" presId="urn:microsoft.com/office/officeart/2005/8/layout/hierarchy1"/>
    <dgm:cxn modelId="{7DD69EEA-EA74-4E44-9A93-626F20699DEE}" type="presParOf" srcId="{B5AB1A3F-63AC-4134-B201-42FD1415DB8D}" destId="{2356811F-3B77-4216-87D1-63D0F5FEB5AC}" srcOrd="5" destOrd="0" presId="urn:microsoft.com/office/officeart/2005/8/layout/hierarchy1"/>
    <dgm:cxn modelId="{B7FAF335-C7F5-49CF-B16D-6CBF737A61C8}" type="presParOf" srcId="{2356811F-3B77-4216-87D1-63D0F5FEB5AC}" destId="{F1CED0B3-3C54-4186-AF72-66C034B342D3}" srcOrd="0" destOrd="0" presId="urn:microsoft.com/office/officeart/2005/8/layout/hierarchy1"/>
    <dgm:cxn modelId="{30C12123-EC39-437D-B315-E7F6FD136BBA}" type="presParOf" srcId="{F1CED0B3-3C54-4186-AF72-66C034B342D3}" destId="{D6376256-340F-475A-94CE-F26D52D0BBA1}" srcOrd="0" destOrd="0" presId="urn:microsoft.com/office/officeart/2005/8/layout/hierarchy1"/>
    <dgm:cxn modelId="{7E272499-517A-4688-A24D-4B9ABEC61864}" type="presParOf" srcId="{F1CED0B3-3C54-4186-AF72-66C034B342D3}" destId="{97B88230-599A-4971-BA73-AF1B7F6233CB}" srcOrd="1" destOrd="0" presId="urn:microsoft.com/office/officeart/2005/8/layout/hierarchy1"/>
    <dgm:cxn modelId="{6DA54FEA-98AA-4474-BF89-7AE9A948017B}" type="presParOf" srcId="{2356811F-3B77-4216-87D1-63D0F5FEB5AC}" destId="{A2D486D3-F405-4104-ADF8-CEC14480F519}" srcOrd="1" destOrd="0" presId="urn:microsoft.com/office/officeart/2005/8/layout/hierarchy1"/>
    <dgm:cxn modelId="{8CCDABE9-B8A0-4B35-B594-DD9CE165F6CF}" type="presParOf" srcId="{C71C2D06-009A-491A-81BD-A7A1028764A0}" destId="{3C0FDEED-9B83-48D9-8F9F-92D9CC86D60E}" srcOrd="1" destOrd="0" presId="urn:microsoft.com/office/officeart/2005/8/layout/hierarchy1"/>
    <dgm:cxn modelId="{95E968A2-4790-4294-B16B-0417552251C6}" type="presParOf" srcId="{3C0FDEED-9B83-48D9-8F9F-92D9CC86D60E}" destId="{56B3E21D-5C75-43E9-85CF-1A367EC3FDF1}" srcOrd="0" destOrd="0" presId="urn:microsoft.com/office/officeart/2005/8/layout/hierarchy1"/>
    <dgm:cxn modelId="{DA618251-E6BA-465C-A260-26F8E2D5ADA3}" type="presParOf" srcId="{56B3E21D-5C75-43E9-85CF-1A367EC3FDF1}" destId="{CB278284-4710-4EC0-81BE-6FC82E6C2062}" srcOrd="0" destOrd="0" presId="urn:microsoft.com/office/officeart/2005/8/layout/hierarchy1"/>
    <dgm:cxn modelId="{134FD4F7-9EC1-4689-B6D1-0E5FD43D9E59}" type="presParOf" srcId="{56B3E21D-5C75-43E9-85CF-1A367EC3FDF1}" destId="{9FE75DCD-67D8-4AA7-A137-0F64B2F8DD8F}" srcOrd="1" destOrd="0" presId="urn:microsoft.com/office/officeart/2005/8/layout/hierarchy1"/>
    <dgm:cxn modelId="{F33CB02B-5F5A-417D-8268-F8057B688F6A}" type="presParOf" srcId="{3C0FDEED-9B83-48D9-8F9F-92D9CC86D60E}" destId="{9BE25C86-CE34-48E6-9FE1-75ADDD7D32B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DFD896-A0F6-40EB-87E3-09324DB67396}" type="doc">
      <dgm:prSet loTypeId="urn:microsoft.com/office/officeart/2005/8/layout/chevron2" loCatId="process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6281154-11E1-42D9-B391-CD81D10C6152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F84D5319-EC7D-4AE6-BA37-B3737AD395B9}" type="parTrans" cxnId="{71F44166-9E61-4F29-980A-9B234040216B}">
      <dgm:prSet/>
      <dgm:spPr/>
      <dgm:t>
        <a:bodyPr/>
        <a:lstStyle/>
        <a:p>
          <a:endParaRPr lang="ru-RU"/>
        </a:p>
      </dgm:t>
    </dgm:pt>
    <dgm:pt modelId="{94AB450C-2663-46E7-8581-DAA86FA58C9B}" type="sibTrans" cxnId="{71F44166-9E61-4F29-980A-9B234040216B}">
      <dgm:prSet/>
      <dgm:spPr/>
      <dgm:t>
        <a:bodyPr/>
        <a:lstStyle/>
        <a:p>
          <a:endParaRPr lang="ru-RU"/>
        </a:p>
      </dgm:t>
    </dgm:pt>
    <dgm:pt modelId="{2EB47F96-DFC9-4551-93FC-EAEAD81295E2}">
      <dgm:prSet phldrT="[Текст]"/>
      <dgm:spPr/>
      <dgm:t>
        <a:bodyPr/>
        <a:lstStyle/>
        <a:p>
          <a:r>
            <a:rPr lang="ru-RU" dirty="0" smtClean="0"/>
            <a:t>Составление проекта бюджета</a:t>
          </a:r>
          <a:endParaRPr lang="ru-RU" dirty="0"/>
        </a:p>
      </dgm:t>
    </dgm:pt>
    <dgm:pt modelId="{057399DD-F83D-41EA-9371-B94E15BB495D}" type="parTrans" cxnId="{DC8D0DC9-FB41-44C1-9C92-9544EE3E9F38}">
      <dgm:prSet/>
      <dgm:spPr/>
      <dgm:t>
        <a:bodyPr/>
        <a:lstStyle/>
        <a:p>
          <a:endParaRPr lang="ru-RU"/>
        </a:p>
      </dgm:t>
    </dgm:pt>
    <dgm:pt modelId="{9703CDD8-CB22-4483-B7CD-91CD55C6442A}" type="sibTrans" cxnId="{DC8D0DC9-FB41-44C1-9C92-9544EE3E9F38}">
      <dgm:prSet/>
      <dgm:spPr/>
      <dgm:t>
        <a:bodyPr/>
        <a:lstStyle/>
        <a:p>
          <a:endParaRPr lang="ru-RU"/>
        </a:p>
      </dgm:t>
    </dgm:pt>
    <dgm:pt modelId="{C69FAD57-3FFC-47F5-B334-BE22D4179B15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3644725-A50A-4E5C-81EE-3B5C1DB159BF}" type="parTrans" cxnId="{E0AB544B-D71E-46A1-8C92-3A3AEFC885AC}">
      <dgm:prSet/>
      <dgm:spPr/>
      <dgm:t>
        <a:bodyPr/>
        <a:lstStyle/>
        <a:p>
          <a:endParaRPr lang="ru-RU"/>
        </a:p>
      </dgm:t>
    </dgm:pt>
    <dgm:pt modelId="{D1F3FFBA-A322-44C3-AFBC-1E9957D10534}" type="sibTrans" cxnId="{E0AB544B-D71E-46A1-8C92-3A3AEFC885AC}">
      <dgm:prSet/>
      <dgm:spPr/>
      <dgm:t>
        <a:bodyPr/>
        <a:lstStyle/>
        <a:p>
          <a:endParaRPr lang="ru-RU"/>
        </a:p>
      </dgm:t>
    </dgm:pt>
    <dgm:pt modelId="{3C65ED4C-5E84-4798-9B99-95DF73D5C55D}">
      <dgm:prSet phldrT="[Текст]"/>
      <dgm:spPr/>
      <dgm:t>
        <a:bodyPr/>
        <a:lstStyle/>
        <a:p>
          <a:r>
            <a:rPr lang="ru-RU" dirty="0" smtClean="0"/>
            <a:t>Рассмотрение и утверждение бюджета</a:t>
          </a:r>
          <a:endParaRPr lang="ru-RU" dirty="0"/>
        </a:p>
      </dgm:t>
    </dgm:pt>
    <dgm:pt modelId="{CE01E4F6-B8F1-4570-AC96-208CE5D9941E}" type="parTrans" cxnId="{31FC5040-8755-486A-A0D3-F09D29F10E5C}">
      <dgm:prSet/>
      <dgm:spPr/>
      <dgm:t>
        <a:bodyPr/>
        <a:lstStyle/>
        <a:p>
          <a:endParaRPr lang="ru-RU"/>
        </a:p>
      </dgm:t>
    </dgm:pt>
    <dgm:pt modelId="{387A7282-B9D8-4C14-8D9B-3FDECE306EAA}" type="sibTrans" cxnId="{31FC5040-8755-486A-A0D3-F09D29F10E5C}">
      <dgm:prSet/>
      <dgm:spPr/>
      <dgm:t>
        <a:bodyPr/>
        <a:lstStyle/>
        <a:p>
          <a:endParaRPr lang="ru-RU"/>
        </a:p>
      </dgm:t>
    </dgm:pt>
    <dgm:pt modelId="{68345FA4-561B-4F03-85C9-8C998CF1C31B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549D82D-B667-4AFA-9D21-58757B8334FA}" type="parTrans" cxnId="{09FCBB4E-FE5F-4BC9-B4E0-447BB1074606}">
      <dgm:prSet/>
      <dgm:spPr/>
      <dgm:t>
        <a:bodyPr/>
        <a:lstStyle/>
        <a:p>
          <a:endParaRPr lang="ru-RU"/>
        </a:p>
      </dgm:t>
    </dgm:pt>
    <dgm:pt modelId="{BD1EB32F-824C-40BD-85E8-E4CEC60C80B8}" type="sibTrans" cxnId="{09FCBB4E-FE5F-4BC9-B4E0-447BB1074606}">
      <dgm:prSet/>
      <dgm:spPr/>
      <dgm:t>
        <a:bodyPr/>
        <a:lstStyle/>
        <a:p>
          <a:endParaRPr lang="ru-RU"/>
        </a:p>
      </dgm:t>
    </dgm:pt>
    <dgm:pt modelId="{2E4D8DD9-8CE4-49F7-9B49-477AC82ECF5A}">
      <dgm:prSet phldrT="[Текст]"/>
      <dgm:spPr/>
      <dgm:t>
        <a:bodyPr/>
        <a:lstStyle/>
        <a:p>
          <a:r>
            <a:rPr lang="ru-RU" dirty="0" smtClean="0"/>
            <a:t>Исполнение бюджета</a:t>
          </a:r>
          <a:endParaRPr lang="ru-RU" dirty="0"/>
        </a:p>
      </dgm:t>
    </dgm:pt>
    <dgm:pt modelId="{8831D737-F5A6-4718-A5B5-57234C8C1501}" type="parTrans" cxnId="{6C6DBCF1-38E1-4F7D-A6F3-A23BB3E4F9B0}">
      <dgm:prSet/>
      <dgm:spPr/>
      <dgm:t>
        <a:bodyPr/>
        <a:lstStyle/>
        <a:p>
          <a:endParaRPr lang="ru-RU"/>
        </a:p>
      </dgm:t>
    </dgm:pt>
    <dgm:pt modelId="{7BA0F7D3-85A7-4FB9-B2A0-AF7EE7912487}" type="sibTrans" cxnId="{6C6DBCF1-38E1-4F7D-A6F3-A23BB3E4F9B0}">
      <dgm:prSet/>
      <dgm:spPr/>
      <dgm:t>
        <a:bodyPr/>
        <a:lstStyle/>
        <a:p>
          <a:endParaRPr lang="ru-RU"/>
        </a:p>
      </dgm:t>
    </dgm:pt>
    <dgm:pt modelId="{DA82CDC2-583F-4907-A5CD-B39326075AB6}">
      <dgm:prSet/>
      <dgm:spPr/>
      <dgm:t>
        <a:bodyPr/>
        <a:lstStyle/>
        <a:p>
          <a:endParaRPr lang="ru-RU" dirty="0"/>
        </a:p>
      </dgm:t>
    </dgm:pt>
    <dgm:pt modelId="{584397B9-94D9-4E88-A02D-16A59A9C7694}" type="parTrans" cxnId="{78E7D8A8-52D6-4F17-AE77-0197901CDB0A}">
      <dgm:prSet/>
      <dgm:spPr/>
      <dgm:t>
        <a:bodyPr/>
        <a:lstStyle/>
        <a:p>
          <a:endParaRPr lang="ru-RU"/>
        </a:p>
      </dgm:t>
    </dgm:pt>
    <dgm:pt modelId="{CDF04EC8-4737-464C-B192-69B8F51EF055}" type="sibTrans" cxnId="{78E7D8A8-52D6-4F17-AE77-0197901CDB0A}">
      <dgm:prSet/>
      <dgm:spPr/>
      <dgm:t>
        <a:bodyPr/>
        <a:lstStyle/>
        <a:p>
          <a:endParaRPr lang="ru-RU"/>
        </a:p>
      </dgm:t>
    </dgm:pt>
    <dgm:pt modelId="{F065BA9B-BBBC-4130-925C-8DB6E0991323}">
      <dgm:prSet/>
      <dgm:spPr/>
      <dgm:t>
        <a:bodyPr/>
        <a:lstStyle/>
        <a:p>
          <a:endParaRPr lang="ru-RU" dirty="0"/>
        </a:p>
      </dgm:t>
    </dgm:pt>
    <dgm:pt modelId="{0538A656-9758-4253-9950-94A35139A730}" type="parTrans" cxnId="{CDB436B5-0A5F-47ED-BF78-9280999E957A}">
      <dgm:prSet/>
      <dgm:spPr/>
      <dgm:t>
        <a:bodyPr/>
        <a:lstStyle/>
        <a:p>
          <a:endParaRPr lang="ru-RU"/>
        </a:p>
      </dgm:t>
    </dgm:pt>
    <dgm:pt modelId="{AFECA16C-D49C-4888-A590-4885B6A45ADE}" type="sibTrans" cxnId="{CDB436B5-0A5F-47ED-BF78-9280999E957A}">
      <dgm:prSet/>
      <dgm:spPr/>
      <dgm:t>
        <a:bodyPr/>
        <a:lstStyle/>
        <a:p>
          <a:endParaRPr lang="ru-RU"/>
        </a:p>
      </dgm:t>
    </dgm:pt>
    <dgm:pt modelId="{0B406DB3-6E8E-497E-9ED3-BD07E897FAE1}">
      <dgm:prSet/>
      <dgm:spPr/>
      <dgm:t>
        <a:bodyPr/>
        <a:lstStyle/>
        <a:p>
          <a:r>
            <a:rPr lang="ru-RU" dirty="0" smtClean="0"/>
            <a:t>Составление, внешняя проверка, рассмотрение и утверждение бюджетной отчетности </a:t>
          </a:r>
          <a:endParaRPr lang="ru-RU" dirty="0"/>
        </a:p>
      </dgm:t>
    </dgm:pt>
    <dgm:pt modelId="{6030F8DD-5F3F-4DBC-BF40-4E7318C9B6A7}" type="parTrans" cxnId="{1A97FFF6-2A7C-471E-890F-92B36A355A29}">
      <dgm:prSet/>
      <dgm:spPr/>
      <dgm:t>
        <a:bodyPr/>
        <a:lstStyle/>
        <a:p>
          <a:endParaRPr lang="ru-RU"/>
        </a:p>
      </dgm:t>
    </dgm:pt>
    <dgm:pt modelId="{22EE523B-79D4-4467-BEE8-C1E239BFDAAD}" type="sibTrans" cxnId="{1A97FFF6-2A7C-471E-890F-92B36A355A29}">
      <dgm:prSet/>
      <dgm:spPr/>
      <dgm:t>
        <a:bodyPr/>
        <a:lstStyle/>
        <a:p>
          <a:endParaRPr lang="ru-RU"/>
        </a:p>
      </dgm:t>
    </dgm:pt>
    <dgm:pt modelId="{15CBD166-C62E-43EC-9062-4D051B257B63}">
      <dgm:prSet/>
      <dgm:spPr/>
      <dgm:t>
        <a:bodyPr/>
        <a:lstStyle/>
        <a:p>
          <a:r>
            <a:rPr lang="ru-RU" dirty="0" smtClean="0"/>
            <a:t>Муниципальный финансовый контроль </a:t>
          </a:r>
          <a:endParaRPr lang="ru-RU" dirty="0"/>
        </a:p>
      </dgm:t>
    </dgm:pt>
    <dgm:pt modelId="{DE99EDEE-782C-493A-B1D1-33A3BD6A5D24}" type="parTrans" cxnId="{EC1B748E-4CEE-473A-A632-0064BA87A998}">
      <dgm:prSet/>
      <dgm:spPr/>
      <dgm:t>
        <a:bodyPr/>
        <a:lstStyle/>
        <a:p>
          <a:endParaRPr lang="ru-RU"/>
        </a:p>
      </dgm:t>
    </dgm:pt>
    <dgm:pt modelId="{5E8260D0-DEF9-4792-9B43-5B821A0EC36F}" type="sibTrans" cxnId="{EC1B748E-4CEE-473A-A632-0064BA87A998}">
      <dgm:prSet/>
      <dgm:spPr/>
      <dgm:t>
        <a:bodyPr/>
        <a:lstStyle/>
        <a:p>
          <a:endParaRPr lang="ru-RU"/>
        </a:p>
      </dgm:t>
    </dgm:pt>
    <dgm:pt modelId="{D7D86BC7-C27B-40E5-A450-86808BFE00FC}" type="pres">
      <dgm:prSet presAssocID="{58DFD896-A0F6-40EB-87E3-09324DB6739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A187DB-0CBB-45FD-941E-928E1BAC1BA8}" type="pres">
      <dgm:prSet presAssocID="{46281154-11E1-42D9-B391-CD81D10C6152}" presName="composite" presStyleCnt="0"/>
      <dgm:spPr/>
    </dgm:pt>
    <dgm:pt modelId="{C740EEDF-367D-486F-9BEB-73C68D18B18C}" type="pres">
      <dgm:prSet presAssocID="{46281154-11E1-42D9-B391-CD81D10C615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3992C-2A87-4A74-A7D8-7311D162BA91}" type="pres">
      <dgm:prSet presAssocID="{46281154-11E1-42D9-B391-CD81D10C615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4B4E47-2779-43F6-860C-0A0980EA20BF}" type="pres">
      <dgm:prSet presAssocID="{94AB450C-2663-46E7-8581-DAA86FA58C9B}" presName="sp" presStyleCnt="0"/>
      <dgm:spPr/>
    </dgm:pt>
    <dgm:pt modelId="{6E27A2CD-A99C-491F-ABF0-03D90F528DD7}" type="pres">
      <dgm:prSet presAssocID="{C69FAD57-3FFC-47F5-B334-BE22D4179B15}" presName="composite" presStyleCnt="0"/>
      <dgm:spPr/>
    </dgm:pt>
    <dgm:pt modelId="{E6FEDBF1-D925-413F-8B4A-86DE428F0B1F}" type="pres">
      <dgm:prSet presAssocID="{C69FAD57-3FFC-47F5-B334-BE22D4179B1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9B464-1B21-4779-9173-73EC3951E30C}" type="pres">
      <dgm:prSet presAssocID="{C69FAD57-3FFC-47F5-B334-BE22D4179B1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0463AA-B62B-4F6F-A051-A48E52A34282}" type="pres">
      <dgm:prSet presAssocID="{D1F3FFBA-A322-44C3-AFBC-1E9957D10534}" presName="sp" presStyleCnt="0"/>
      <dgm:spPr/>
    </dgm:pt>
    <dgm:pt modelId="{65DADA1E-51D5-4FF6-B31A-19A481D7CC12}" type="pres">
      <dgm:prSet presAssocID="{68345FA4-561B-4F03-85C9-8C998CF1C31B}" presName="composite" presStyleCnt="0"/>
      <dgm:spPr/>
    </dgm:pt>
    <dgm:pt modelId="{B2F392D8-835B-4805-9D2A-61C5768E18D4}" type="pres">
      <dgm:prSet presAssocID="{68345FA4-561B-4F03-85C9-8C998CF1C31B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67ADAF-9300-48B0-B1B7-29C9BCD77265}" type="pres">
      <dgm:prSet presAssocID="{68345FA4-561B-4F03-85C9-8C998CF1C31B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8EC8A-3B26-4BCE-B7BC-354AC2C6EABA}" type="pres">
      <dgm:prSet presAssocID="{BD1EB32F-824C-40BD-85E8-E4CEC60C80B8}" presName="sp" presStyleCnt="0"/>
      <dgm:spPr/>
    </dgm:pt>
    <dgm:pt modelId="{6047B559-A45C-43C0-AAB6-7A0604BADB74}" type="pres">
      <dgm:prSet presAssocID="{DA82CDC2-583F-4907-A5CD-B39326075AB6}" presName="composite" presStyleCnt="0"/>
      <dgm:spPr/>
    </dgm:pt>
    <dgm:pt modelId="{B756533A-FC67-4A40-8D5C-657AE621AA2C}" type="pres">
      <dgm:prSet presAssocID="{DA82CDC2-583F-4907-A5CD-B39326075AB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5E981-87AF-4545-B4D1-0AC44379BE4B}" type="pres">
      <dgm:prSet presAssocID="{DA82CDC2-583F-4907-A5CD-B39326075AB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C8685-BD48-48F8-85CC-1517DA34D7B0}" type="pres">
      <dgm:prSet presAssocID="{CDF04EC8-4737-464C-B192-69B8F51EF055}" presName="sp" presStyleCnt="0"/>
      <dgm:spPr/>
    </dgm:pt>
    <dgm:pt modelId="{F89E6ED3-E7C0-4517-B61C-FB0F74D995A1}" type="pres">
      <dgm:prSet presAssocID="{F065BA9B-BBBC-4130-925C-8DB6E0991323}" presName="composite" presStyleCnt="0"/>
      <dgm:spPr/>
    </dgm:pt>
    <dgm:pt modelId="{B717D4CC-5B9B-49E0-ADDA-424C38BBFFD3}" type="pres">
      <dgm:prSet presAssocID="{F065BA9B-BBBC-4130-925C-8DB6E0991323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D870A-7BB8-49BB-83B2-0CD1D9876405}" type="pres">
      <dgm:prSet presAssocID="{F065BA9B-BBBC-4130-925C-8DB6E0991323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E3507A-C057-4852-A46C-45CFF58EDE8C}" type="presOf" srcId="{C69FAD57-3FFC-47F5-B334-BE22D4179B15}" destId="{E6FEDBF1-D925-413F-8B4A-86DE428F0B1F}" srcOrd="0" destOrd="0" presId="urn:microsoft.com/office/officeart/2005/8/layout/chevron2"/>
    <dgm:cxn modelId="{78E7D8A8-52D6-4F17-AE77-0197901CDB0A}" srcId="{58DFD896-A0F6-40EB-87E3-09324DB67396}" destId="{DA82CDC2-583F-4907-A5CD-B39326075AB6}" srcOrd="3" destOrd="0" parTransId="{584397B9-94D9-4E88-A02D-16A59A9C7694}" sibTransId="{CDF04EC8-4737-464C-B192-69B8F51EF055}"/>
    <dgm:cxn modelId="{0BBF527A-A956-448D-9444-D234D2ED6179}" type="presOf" srcId="{F065BA9B-BBBC-4130-925C-8DB6E0991323}" destId="{B717D4CC-5B9B-49E0-ADDA-424C38BBFFD3}" srcOrd="0" destOrd="0" presId="urn:microsoft.com/office/officeart/2005/8/layout/chevron2"/>
    <dgm:cxn modelId="{4C22DB0E-3516-49A1-B736-F208D5C1B4DB}" type="presOf" srcId="{58DFD896-A0F6-40EB-87E3-09324DB67396}" destId="{D7D86BC7-C27B-40E5-A450-86808BFE00FC}" srcOrd="0" destOrd="0" presId="urn:microsoft.com/office/officeart/2005/8/layout/chevron2"/>
    <dgm:cxn modelId="{C6CFEA2F-ACB0-4FA9-A204-CC53AAFEF51C}" type="presOf" srcId="{2EB47F96-DFC9-4551-93FC-EAEAD81295E2}" destId="{BA63992C-2A87-4A74-A7D8-7311D162BA91}" srcOrd="0" destOrd="0" presId="urn:microsoft.com/office/officeart/2005/8/layout/chevron2"/>
    <dgm:cxn modelId="{70EBB46D-85A0-4291-AB64-3171D5D6FE63}" type="presOf" srcId="{2E4D8DD9-8CE4-49F7-9B49-477AC82ECF5A}" destId="{E467ADAF-9300-48B0-B1B7-29C9BCD77265}" srcOrd="0" destOrd="0" presId="urn:microsoft.com/office/officeart/2005/8/layout/chevron2"/>
    <dgm:cxn modelId="{71F44166-9E61-4F29-980A-9B234040216B}" srcId="{58DFD896-A0F6-40EB-87E3-09324DB67396}" destId="{46281154-11E1-42D9-B391-CD81D10C6152}" srcOrd="0" destOrd="0" parTransId="{F84D5319-EC7D-4AE6-BA37-B3737AD395B9}" sibTransId="{94AB450C-2663-46E7-8581-DAA86FA58C9B}"/>
    <dgm:cxn modelId="{77A6D989-427D-45D9-9FCD-B8D017774AD9}" type="presOf" srcId="{46281154-11E1-42D9-B391-CD81D10C6152}" destId="{C740EEDF-367D-486F-9BEB-73C68D18B18C}" srcOrd="0" destOrd="0" presId="urn:microsoft.com/office/officeart/2005/8/layout/chevron2"/>
    <dgm:cxn modelId="{CDB436B5-0A5F-47ED-BF78-9280999E957A}" srcId="{58DFD896-A0F6-40EB-87E3-09324DB67396}" destId="{F065BA9B-BBBC-4130-925C-8DB6E0991323}" srcOrd="4" destOrd="0" parTransId="{0538A656-9758-4253-9950-94A35139A730}" sibTransId="{AFECA16C-D49C-4888-A590-4885B6A45ADE}"/>
    <dgm:cxn modelId="{1A97FFF6-2A7C-471E-890F-92B36A355A29}" srcId="{DA82CDC2-583F-4907-A5CD-B39326075AB6}" destId="{0B406DB3-6E8E-497E-9ED3-BD07E897FAE1}" srcOrd="0" destOrd="0" parTransId="{6030F8DD-5F3F-4DBC-BF40-4E7318C9B6A7}" sibTransId="{22EE523B-79D4-4467-BEE8-C1E239BFDAAD}"/>
    <dgm:cxn modelId="{09FCBB4E-FE5F-4BC9-B4E0-447BB1074606}" srcId="{58DFD896-A0F6-40EB-87E3-09324DB67396}" destId="{68345FA4-561B-4F03-85C9-8C998CF1C31B}" srcOrd="2" destOrd="0" parTransId="{2549D82D-B667-4AFA-9D21-58757B8334FA}" sibTransId="{BD1EB32F-824C-40BD-85E8-E4CEC60C80B8}"/>
    <dgm:cxn modelId="{EC1B748E-4CEE-473A-A632-0064BA87A998}" srcId="{F065BA9B-BBBC-4130-925C-8DB6E0991323}" destId="{15CBD166-C62E-43EC-9062-4D051B257B63}" srcOrd="0" destOrd="0" parTransId="{DE99EDEE-782C-493A-B1D1-33A3BD6A5D24}" sibTransId="{5E8260D0-DEF9-4792-9B43-5B821A0EC36F}"/>
    <dgm:cxn modelId="{353F5825-1BAA-4B89-B62E-E8A045D9EAA3}" type="presOf" srcId="{68345FA4-561B-4F03-85C9-8C998CF1C31B}" destId="{B2F392D8-835B-4805-9D2A-61C5768E18D4}" srcOrd="0" destOrd="0" presId="urn:microsoft.com/office/officeart/2005/8/layout/chevron2"/>
    <dgm:cxn modelId="{6C6DBCF1-38E1-4F7D-A6F3-A23BB3E4F9B0}" srcId="{68345FA4-561B-4F03-85C9-8C998CF1C31B}" destId="{2E4D8DD9-8CE4-49F7-9B49-477AC82ECF5A}" srcOrd="0" destOrd="0" parTransId="{8831D737-F5A6-4718-A5B5-57234C8C1501}" sibTransId="{7BA0F7D3-85A7-4FB9-B2A0-AF7EE7912487}"/>
    <dgm:cxn modelId="{181606D9-4D6C-4B06-9ECF-BBB97CB11368}" type="presOf" srcId="{3C65ED4C-5E84-4798-9B99-95DF73D5C55D}" destId="{6A39B464-1B21-4779-9173-73EC3951E30C}" srcOrd="0" destOrd="0" presId="urn:microsoft.com/office/officeart/2005/8/layout/chevron2"/>
    <dgm:cxn modelId="{E0AB544B-D71E-46A1-8C92-3A3AEFC885AC}" srcId="{58DFD896-A0F6-40EB-87E3-09324DB67396}" destId="{C69FAD57-3FFC-47F5-B334-BE22D4179B15}" srcOrd="1" destOrd="0" parTransId="{13644725-A50A-4E5C-81EE-3B5C1DB159BF}" sibTransId="{D1F3FFBA-A322-44C3-AFBC-1E9957D10534}"/>
    <dgm:cxn modelId="{2BB2A9BF-2036-4623-A81F-6D18764313F2}" type="presOf" srcId="{15CBD166-C62E-43EC-9062-4D051B257B63}" destId="{1BDD870A-7BB8-49BB-83B2-0CD1D9876405}" srcOrd="0" destOrd="0" presId="urn:microsoft.com/office/officeart/2005/8/layout/chevron2"/>
    <dgm:cxn modelId="{31FC5040-8755-486A-A0D3-F09D29F10E5C}" srcId="{C69FAD57-3FFC-47F5-B334-BE22D4179B15}" destId="{3C65ED4C-5E84-4798-9B99-95DF73D5C55D}" srcOrd="0" destOrd="0" parTransId="{CE01E4F6-B8F1-4570-AC96-208CE5D9941E}" sibTransId="{387A7282-B9D8-4C14-8D9B-3FDECE306EAA}"/>
    <dgm:cxn modelId="{DC8D0DC9-FB41-44C1-9C92-9544EE3E9F38}" srcId="{46281154-11E1-42D9-B391-CD81D10C6152}" destId="{2EB47F96-DFC9-4551-93FC-EAEAD81295E2}" srcOrd="0" destOrd="0" parTransId="{057399DD-F83D-41EA-9371-B94E15BB495D}" sibTransId="{9703CDD8-CB22-4483-B7CD-91CD55C6442A}"/>
    <dgm:cxn modelId="{8E3486CE-6A60-4441-9111-3C1D3B0085BF}" type="presOf" srcId="{0B406DB3-6E8E-497E-9ED3-BD07E897FAE1}" destId="{EA25E981-87AF-4545-B4D1-0AC44379BE4B}" srcOrd="0" destOrd="0" presId="urn:microsoft.com/office/officeart/2005/8/layout/chevron2"/>
    <dgm:cxn modelId="{ECD733F7-25D6-409A-A9BF-1392854E0544}" type="presOf" srcId="{DA82CDC2-583F-4907-A5CD-B39326075AB6}" destId="{B756533A-FC67-4A40-8D5C-657AE621AA2C}" srcOrd="0" destOrd="0" presId="urn:microsoft.com/office/officeart/2005/8/layout/chevron2"/>
    <dgm:cxn modelId="{C54B14A7-CC1A-4E6D-9CD9-4CBF61413FE9}" type="presParOf" srcId="{D7D86BC7-C27B-40E5-A450-86808BFE00FC}" destId="{89A187DB-0CBB-45FD-941E-928E1BAC1BA8}" srcOrd="0" destOrd="0" presId="urn:microsoft.com/office/officeart/2005/8/layout/chevron2"/>
    <dgm:cxn modelId="{711E6C7A-2177-4AE7-802F-6792F7A58EFE}" type="presParOf" srcId="{89A187DB-0CBB-45FD-941E-928E1BAC1BA8}" destId="{C740EEDF-367D-486F-9BEB-73C68D18B18C}" srcOrd="0" destOrd="0" presId="urn:microsoft.com/office/officeart/2005/8/layout/chevron2"/>
    <dgm:cxn modelId="{F1794D3D-48B7-4C11-A668-B165710A1570}" type="presParOf" srcId="{89A187DB-0CBB-45FD-941E-928E1BAC1BA8}" destId="{BA63992C-2A87-4A74-A7D8-7311D162BA91}" srcOrd="1" destOrd="0" presId="urn:microsoft.com/office/officeart/2005/8/layout/chevron2"/>
    <dgm:cxn modelId="{FD9F4E91-2069-4F41-8FF5-539DFEA051B6}" type="presParOf" srcId="{D7D86BC7-C27B-40E5-A450-86808BFE00FC}" destId="{094B4E47-2779-43F6-860C-0A0980EA20BF}" srcOrd="1" destOrd="0" presId="urn:microsoft.com/office/officeart/2005/8/layout/chevron2"/>
    <dgm:cxn modelId="{9803AA17-7C5F-492B-BA00-0AA2C9D9D0F3}" type="presParOf" srcId="{D7D86BC7-C27B-40E5-A450-86808BFE00FC}" destId="{6E27A2CD-A99C-491F-ABF0-03D90F528DD7}" srcOrd="2" destOrd="0" presId="urn:microsoft.com/office/officeart/2005/8/layout/chevron2"/>
    <dgm:cxn modelId="{B65E8C38-3C94-4B13-84C4-66F6169B9C20}" type="presParOf" srcId="{6E27A2CD-A99C-491F-ABF0-03D90F528DD7}" destId="{E6FEDBF1-D925-413F-8B4A-86DE428F0B1F}" srcOrd="0" destOrd="0" presId="urn:microsoft.com/office/officeart/2005/8/layout/chevron2"/>
    <dgm:cxn modelId="{C91CF199-D587-4914-A0AE-113DD40DEF16}" type="presParOf" srcId="{6E27A2CD-A99C-491F-ABF0-03D90F528DD7}" destId="{6A39B464-1B21-4779-9173-73EC3951E30C}" srcOrd="1" destOrd="0" presId="urn:microsoft.com/office/officeart/2005/8/layout/chevron2"/>
    <dgm:cxn modelId="{E8861EC5-DA90-4057-9D6D-FC8D4C394836}" type="presParOf" srcId="{D7D86BC7-C27B-40E5-A450-86808BFE00FC}" destId="{5B0463AA-B62B-4F6F-A051-A48E52A34282}" srcOrd="3" destOrd="0" presId="urn:microsoft.com/office/officeart/2005/8/layout/chevron2"/>
    <dgm:cxn modelId="{A340DD90-5828-4155-8563-088D3F196B1A}" type="presParOf" srcId="{D7D86BC7-C27B-40E5-A450-86808BFE00FC}" destId="{65DADA1E-51D5-4FF6-B31A-19A481D7CC12}" srcOrd="4" destOrd="0" presId="urn:microsoft.com/office/officeart/2005/8/layout/chevron2"/>
    <dgm:cxn modelId="{AC3A3A92-5B01-4445-85B5-629017321933}" type="presParOf" srcId="{65DADA1E-51D5-4FF6-B31A-19A481D7CC12}" destId="{B2F392D8-835B-4805-9D2A-61C5768E18D4}" srcOrd="0" destOrd="0" presId="urn:microsoft.com/office/officeart/2005/8/layout/chevron2"/>
    <dgm:cxn modelId="{6375229A-4B51-4DEC-873B-1573952EC127}" type="presParOf" srcId="{65DADA1E-51D5-4FF6-B31A-19A481D7CC12}" destId="{E467ADAF-9300-48B0-B1B7-29C9BCD77265}" srcOrd="1" destOrd="0" presId="urn:microsoft.com/office/officeart/2005/8/layout/chevron2"/>
    <dgm:cxn modelId="{FF956ED5-125B-4B54-8891-E08FFF4A6B0B}" type="presParOf" srcId="{D7D86BC7-C27B-40E5-A450-86808BFE00FC}" destId="{FF48EC8A-3B26-4BCE-B7BC-354AC2C6EABA}" srcOrd="5" destOrd="0" presId="urn:microsoft.com/office/officeart/2005/8/layout/chevron2"/>
    <dgm:cxn modelId="{62A732A4-1738-4D1E-9C03-42D9CC38986B}" type="presParOf" srcId="{D7D86BC7-C27B-40E5-A450-86808BFE00FC}" destId="{6047B559-A45C-43C0-AAB6-7A0604BADB74}" srcOrd="6" destOrd="0" presId="urn:microsoft.com/office/officeart/2005/8/layout/chevron2"/>
    <dgm:cxn modelId="{FD5D0781-2D19-4F64-8A9D-0DFBBFA82B19}" type="presParOf" srcId="{6047B559-A45C-43C0-AAB6-7A0604BADB74}" destId="{B756533A-FC67-4A40-8D5C-657AE621AA2C}" srcOrd="0" destOrd="0" presId="urn:microsoft.com/office/officeart/2005/8/layout/chevron2"/>
    <dgm:cxn modelId="{70E5873C-4893-4F55-BBAE-49320616B678}" type="presParOf" srcId="{6047B559-A45C-43C0-AAB6-7A0604BADB74}" destId="{EA25E981-87AF-4545-B4D1-0AC44379BE4B}" srcOrd="1" destOrd="0" presId="urn:microsoft.com/office/officeart/2005/8/layout/chevron2"/>
    <dgm:cxn modelId="{A3BDE32A-95F8-4138-BB69-EE9D4D40B561}" type="presParOf" srcId="{D7D86BC7-C27B-40E5-A450-86808BFE00FC}" destId="{B70C8685-BD48-48F8-85CC-1517DA34D7B0}" srcOrd="7" destOrd="0" presId="urn:microsoft.com/office/officeart/2005/8/layout/chevron2"/>
    <dgm:cxn modelId="{19EFEEA3-3876-4C24-BA6F-83A33A5D9219}" type="presParOf" srcId="{D7D86BC7-C27B-40E5-A450-86808BFE00FC}" destId="{F89E6ED3-E7C0-4517-B61C-FB0F74D995A1}" srcOrd="8" destOrd="0" presId="urn:microsoft.com/office/officeart/2005/8/layout/chevron2"/>
    <dgm:cxn modelId="{75842135-6CAF-43CF-96D9-9D375F2590E2}" type="presParOf" srcId="{F89E6ED3-E7C0-4517-B61C-FB0F74D995A1}" destId="{B717D4CC-5B9B-49E0-ADDA-424C38BBFFD3}" srcOrd="0" destOrd="0" presId="urn:microsoft.com/office/officeart/2005/8/layout/chevron2"/>
    <dgm:cxn modelId="{1BAFE684-0931-44F8-922A-81D9ABB31A7E}" type="presParOf" srcId="{F89E6ED3-E7C0-4517-B61C-FB0F74D995A1}" destId="{1BDD870A-7BB8-49BB-83B2-0CD1D987640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9E2863-8BED-4AAE-BE72-10713035C6ED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C830753-71AA-41DA-A968-550524F03679}" type="parTrans" cxnId="{F870DA6B-B7CD-4DB0-A397-CF65AEC38965}">
      <dgm:prSet/>
      <dgm:spPr/>
      <dgm:t>
        <a:bodyPr/>
        <a:lstStyle/>
        <a:p>
          <a:endParaRPr lang="ru-RU"/>
        </a:p>
      </dgm:t>
    </dgm:pt>
    <dgm:pt modelId="{E5726618-36B1-43DC-B90A-CD225A3252D2}" type="sibTrans" cxnId="{F870DA6B-B7CD-4DB0-A397-CF65AEC38965}">
      <dgm:prSet/>
      <dgm:spPr/>
      <dgm:t>
        <a:bodyPr/>
        <a:lstStyle/>
        <a:p>
          <a:endParaRPr lang="ru-RU"/>
        </a:p>
      </dgm:t>
    </dgm:pt>
    <dgm:pt modelId="{5407AF7F-2A6F-4241-A022-B01B770AACAD}">
      <dgm:prSet phldrT="[Текст]" custT="1"/>
      <dgm:spPr/>
      <dgm:t>
        <a:bodyPr/>
        <a:lstStyle/>
        <a:p>
          <a:r>
            <a:rPr lang="ru-RU" sz="1800" dirty="0" smtClean="0"/>
            <a:t>74,1 %</a:t>
          </a:r>
          <a:endParaRPr lang="ru-RU" sz="1800" dirty="0"/>
        </a:p>
      </dgm:t>
    </dgm:pt>
    <dgm:pt modelId="{B66FD3B2-10DA-4AE7-BC18-4953A5B991CC}" type="parTrans" cxnId="{707965B2-40B3-4A46-B495-81C351E225DC}">
      <dgm:prSet/>
      <dgm:spPr/>
      <dgm:t>
        <a:bodyPr/>
        <a:lstStyle/>
        <a:p>
          <a:endParaRPr lang="ru-RU"/>
        </a:p>
      </dgm:t>
    </dgm:pt>
    <dgm:pt modelId="{D99A2541-2D2C-4BEC-B6EC-334631640BC7}" type="sibTrans" cxnId="{707965B2-40B3-4A46-B495-81C351E225DC}">
      <dgm:prSet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565646-3B74-4E33-AAE9-8BF8F929F2B0}" type="pres">
      <dgm:prSet presAssocID="{8338B273-D242-45D8-9180-E32D6EC6F921}" presName="comp1" presStyleCnt="0"/>
      <dgm:spPr/>
    </dgm:pt>
    <dgm:pt modelId="{CBA43901-E748-4D13-8759-8E7EBE31BF5A}" type="pres">
      <dgm:prSet presAssocID="{8338B273-D242-45D8-9180-E32D6EC6F921}" presName="circle1" presStyleLbl="node1" presStyleIdx="0" presStyleCnt="2" custLinFactX="15839" custLinFactNeighborX="100000" custLinFactNeighborY="1598"/>
      <dgm:spPr/>
      <dgm:t>
        <a:bodyPr/>
        <a:lstStyle/>
        <a:p>
          <a:endParaRPr lang="ru-RU"/>
        </a:p>
      </dgm:t>
    </dgm:pt>
    <dgm:pt modelId="{CA1C0D58-101E-4FB1-A119-381027070A6D}" type="pres">
      <dgm:prSet presAssocID="{8338B273-D242-45D8-9180-E32D6EC6F921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4DA17-B568-4127-8CBC-48AB43F8E996}" type="pres">
      <dgm:prSet presAssocID="{8338B273-D242-45D8-9180-E32D6EC6F921}" presName="comp2" presStyleCnt="0"/>
      <dgm:spPr/>
    </dgm:pt>
    <dgm:pt modelId="{52CDB0AE-EE24-43BE-88E2-6AA0D4D7B235}" type="pres">
      <dgm:prSet presAssocID="{8338B273-D242-45D8-9180-E32D6EC6F921}" presName="circle2" presStyleLbl="node1" presStyleIdx="1" presStyleCnt="2"/>
      <dgm:spPr/>
      <dgm:t>
        <a:bodyPr/>
        <a:lstStyle/>
        <a:p>
          <a:endParaRPr lang="ru-RU"/>
        </a:p>
      </dgm:t>
    </dgm:pt>
    <dgm:pt modelId="{97CA5346-C919-481E-84D3-1C11D4EFA313}" type="pres">
      <dgm:prSet presAssocID="{8338B273-D242-45D8-9180-E32D6EC6F921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04F0F3-4562-4842-A1B6-0D72CB7BB73A}" type="presOf" srcId="{5407AF7F-2A6F-4241-A022-B01B770AACAD}" destId="{97CA5346-C919-481E-84D3-1C11D4EFA313}" srcOrd="1" destOrd="0" presId="urn:microsoft.com/office/officeart/2005/8/layout/venn2"/>
    <dgm:cxn modelId="{F870DA6B-B7CD-4DB0-A397-CF65AEC38965}" srcId="{8338B273-D242-45D8-9180-E32D6EC6F921}" destId="{BF9E2863-8BED-4AAE-BE72-10713035C6ED}" srcOrd="0" destOrd="0" parTransId="{8C830753-71AA-41DA-A968-550524F03679}" sibTransId="{E5726618-36B1-43DC-B90A-CD225A3252D2}"/>
    <dgm:cxn modelId="{3B84BB43-8DD2-49A5-8DC3-6955D3B2C81E}" type="presOf" srcId="{8338B273-D242-45D8-9180-E32D6EC6F921}" destId="{4D9A0EF4-8F60-4830-8EF9-5BBEAE4575C0}" srcOrd="0" destOrd="0" presId="urn:microsoft.com/office/officeart/2005/8/layout/venn2"/>
    <dgm:cxn modelId="{16FB80F5-D390-45AB-B410-DC65A66C29E6}" type="presOf" srcId="{5407AF7F-2A6F-4241-A022-B01B770AACAD}" destId="{52CDB0AE-EE24-43BE-88E2-6AA0D4D7B235}" srcOrd="0" destOrd="0" presId="urn:microsoft.com/office/officeart/2005/8/layout/venn2"/>
    <dgm:cxn modelId="{58DCEE8C-4AE9-406B-BB92-5EC4C2CEC5A6}" type="presOf" srcId="{BF9E2863-8BED-4AAE-BE72-10713035C6ED}" destId="{CA1C0D58-101E-4FB1-A119-381027070A6D}" srcOrd="1" destOrd="0" presId="urn:microsoft.com/office/officeart/2005/8/layout/venn2"/>
    <dgm:cxn modelId="{707965B2-40B3-4A46-B495-81C351E225DC}" srcId="{8338B273-D242-45D8-9180-E32D6EC6F921}" destId="{5407AF7F-2A6F-4241-A022-B01B770AACAD}" srcOrd="1" destOrd="0" parTransId="{B66FD3B2-10DA-4AE7-BC18-4953A5B991CC}" sibTransId="{D99A2541-2D2C-4BEC-B6EC-334631640BC7}"/>
    <dgm:cxn modelId="{5846BF4A-F000-4EAB-BEBD-9AD91B17AB38}" type="presOf" srcId="{BF9E2863-8BED-4AAE-BE72-10713035C6ED}" destId="{CBA43901-E748-4D13-8759-8E7EBE31BF5A}" srcOrd="0" destOrd="0" presId="urn:microsoft.com/office/officeart/2005/8/layout/venn2"/>
    <dgm:cxn modelId="{DB9792A9-CBC7-47F5-861D-A63389C66F41}" type="presParOf" srcId="{4D9A0EF4-8F60-4830-8EF9-5BBEAE4575C0}" destId="{5F565646-3B74-4E33-AAE9-8BF8F929F2B0}" srcOrd="0" destOrd="0" presId="urn:microsoft.com/office/officeart/2005/8/layout/venn2"/>
    <dgm:cxn modelId="{B297B11F-DF05-4BF7-B17A-4193AE9E0BCD}" type="presParOf" srcId="{5F565646-3B74-4E33-AAE9-8BF8F929F2B0}" destId="{CBA43901-E748-4D13-8759-8E7EBE31BF5A}" srcOrd="0" destOrd="0" presId="urn:microsoft.com/office/officeart/2005/8/layout/venn2"/>
    <dgm:cxn modelId="{D284A4C8-10E8-4946-A634-DF254B2544C8}" type="presParOf" srcId="{5F565646-3B74-4E33-AAE9-8BF8F929F2B0}" destId="{CA1C0D58-101E-4FB1-A119-381027070A6D}" srcOrd="1" destOrd="0" presId="urn:microsoft.com/office/officeart/2005/8/layout/venn2"/>
    <dgm:cxn modelId="{0C856EB5-A470-4F62-9DB2-94B4BDC0B41C}" type="presParOf" srcId="{4D9A0EF4-8F60-4830-8EF9-5BBEAE4575C0}" destId="{8434DA17-B568-4127-8CBC-48AB43F8E996}" srcOrd="1" destOrd="0" presId="urn:microsoft.com/office/officeart/2005/8/layout/venn2"/>
    <dgm:cxn modelId="{A88302B0-E296-4B68-833D-873FE67E60F7}" type="presParOf" srcId="{8434DA17-B568-4127-8CBC-48AB43F8E996}" destId="{52CDB0AE-EE24-43BE-88E2-6AA0D4D7B235}" srcOrd="0" destOrd="0" presId="urn:microsoft.com/office/officeart/2005/8/layout/venn2"/>
    <dgm:cxn modelId="{5797CA0F-8331-4133-8F64-3C742E97900B}" type="presParOf" srcId="{8434DA17-B568-4127-8CBC-48AB43F8E996}" destId="{97CA5346-C919-481E-84D3-1C11D4EFA31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9E2863-8BED-4AAE-BE72-10713035C6ED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C830753-71AA-41DA-A968-550524F03679}" type="parTrans" cxnId="{F870DA6B-B7CD-4DB0-A397-CF65AEC38965}">
      <dgm:prSet/>
      <dgm:spPr/>
      <dgm:t>
        <a:bodyPr/>
        <a:lstStyle/>
        <a:p>
          <a:endParaRPr lang="ru-RU"/>
        </a:p>
      </dgm:t>
    </dgm:pt>
    <dgm:pt modelId="{E5726618-36B1-43DC-B90A-CD225A3252D2}" type="sibTrans" cxnId="{F870DA6B-B7CD-4DB0-A397-CF65AEC38965}">
      <dgm:prSet/>
      <dgm:spPr/>
      <dgm:t>
        <a:bodyPr/>
        <a:lstStyle/>
        <a:p>
          <a:endParaRPr lang="ru-RU"/>
        </a:p>
      </dgm:t>
    </dgm:pt>
    <dgm:pt modelId="{5407AF7F-2A6F-4241-A022-B01B770AACAD}">
      <dgm:prSet phldrT="[Текст]" custT="1"/>
      <dgm:spPr/>
      <dgm:t>
        <a:bodyPr/>
        <a:lstStyle/>
        <a:p>
          <a:r>
            <a:rPr lang="ru-RU" sz="1800" dirty="0" smtClean="0"/>
            <a:t>82,4 %</a:t>
          </a:r>
          <a:endParaRPr lang="ru-RU" sz="1800" dirty="0"/>
        </a:p>
      </dgm:t>
    </dgm:pt>
    <dgm:pt modelId="{B66FD3B2-10DA-4AE7-BC18-4953A5B991CC}" type="parTrans" cxnId="{707965B2-40B3-4A46-B495-81C351E225DC}">
      <dgm:prSet/>
      <dgm:spPr/>
      <dgm:t>
        <a:bodyPr/>
        <a:lstStyle/>
        <a:p>
          <a:endParaRPr lang="ru-RU"/>
        </a:p>
      </dgm:t>
    </dgm:pt>
    <dgm:pt modelId="{D99A2541-2D2C-4BEC-B6EC-334631640BC7}" type="sibTrans" cxnId="{707965B2-40B3-4A46-B495-81C351E225DC}">
      <dgm:prSet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565646-3B74-4E33-AAE9-8BF8F929F2B0}" type="pres">
      <dgm:prSet presAssocID="{8338B273-D242-45D8-9180-E32D6EC6F921}" presName="comp1" presStyleCnt="0"/>
      <dgm:spPr/>
    </dgm:pt>
    <dgm:pt modelId="{CBA43901-E748-4D13-8759-8E7EBE31BF5A}" type="pres">
      <dgm:prSet presAssocID="{8338B273-D242-45D8-9180-E32D6EC6F921}" presName="circle1" presStyleLbl="node1" presStyleIdx="0" presStyleCnt="2" custLinFactNeighborX="-36266"/>
      <dgm:spPr/>
      <dgm:t>
        <a:bodyPr/>
        <a:lstStyle/>
        <a:p>
          <a:endParaRPr lang="ru-RU"/>
        </a:p>
      </dgm:t>
    </dgm:pt>
    <dgm:pt modelId="{CA1C0D58-101E-4FB1-A119-381027070A6D}" type="pres">
      <dgm:prSet presAssocID="{8338B273-D242-45D8-9180-E32D6EC6F921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4DA17-B568-4127-8CBC-48AB43F8E996}" type="pres">
      <dgm:prSet presAssocID="{8338B273-D242-45D8-9180-E32D6EC6F921}" presName="comp2" presStyleCnt="0"/>
      <dgm:spPr/>
    </dgm:pt>
    <dgm:pt modelId="{52CDB0AE-EE24-43BE-88E2-6AA0D4D7B235}" type="pres">
      <dgm:prSet presAssocID="{8338B273-D242-45D8-9180-E32D6EC6F921}" presName="circle2" presStyleLbl="node1" presStyleIdx="1" presStyleCnt="2" custScaleX="105014"/>
      <dgm:spPr/>
      <dgm:t>
        <a:bodyPr/>
        <a:lstStyle/>
        <a:p>
          <a:endParaRPr lang="ru-RU"/>
        </a:p>
      </dgm:t>
    </dgm:pt>
    <dgm:pt modelId="{97CA5346-C919-481E-84D3-1C11D4EFA313}" type="pres">
      <dgm:prSet presAssocID="{8338B273-D242-45D8-9180-E32D6EC6F921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0DA6B-B7CD-4DB0-A397-CF65AEC38965}" srcId="{8338B273-D242-45D8-9180-E32D6EC6F921}" destId="{BF9E2863-8BED-4AAE-BE72-10713035C6ED}" srcOrd="0" destOrd="0" parTransId="{8C830753-71AA-41DA-A968-550524F03679}" sibTransId="{E5726618-36B1-43DC-B90A-CD225A3252D2}"/>
    <dgm:cxn modelId="{C94AA7AA-B572-4010-ACB9-0DE580ED2C16}" type="presOf" srcId="{8338B273-D242-45D8-9180-E32D6EC6F921}" destId="{4D9A0EF4-8F60-4830-8EF9-5BBEAE4575C0}" srcOrd="0" destOrd="0" presId="urn:microsoft.com/office/officeart/2005/8/layout/venn2"/>
    <dgm:cxn modelId="{9694201A-49CA-415A-BA3E-DEA778CF2114}" type="presOf" srcId="{BF9E2863-8BED-4AAE-BE72-10713035C6ED}" destId="{CBA43901-E748-4D13-8759-8E7EBE31BF5A}" srcOrd="0" destOrd="0" presId="urn:microsoft.com/office/officeart/2005/8/layout/venn2"/>
    <dgm:cxn modelId="{D2FA6A77-CC61-404B-A5FE-DAB0B07304EA}" type="presOf" srcId="{5407AF7F-2A6F-4241-A022-B01B770AACAD}" destId="{97CA5346-C919-481E-84D3-1C11D4EFA313}" srcOrd="1" destOrd="0" presId="urn:microsoft.com/office/officeart/2005/8/layout/venn2"/>
    <dgm:cxn modelId="{8A50D1D2-8BC1-438F-9A92-598D8B18A75B}" type="presOf" srcId="{BF9E2863-8BED-4AAE-BE72-10713035C6ED}" destId="{CA1C0D58-101E-4FB1-A119-381027070A6D}" srcOrd="1" destOrd="0" presId="urn:microsoft.com/office/officeart/2005/8/layout/venn2"/>
    <dgm:cxn modelId="{707965B2-40B3-4A46-B495-81C351E225DC}" srcId="{8338B273-D242-45D8-9180-E32D6EC6F921}" destId="{5407AF7F-2A6F-4241-A022-B01B770AACAD}" srcOrd="1" destOrd="0" parTransId="{B66FD3B2-10DA-4AE7-BC18-4953A5B991CC}" sibTransId="{D99A2541-2D2C-4BEC-B6EC-334631640BC7}"/>
    <dgm:cxn modelId="{759DD57A-E6D4-49CD-8A11-FF8D949A7EA7}" type="presOf" srcId="{5407AF7F-2A6F-4241-A022-B01B770AACAD}" destId="{52CDB0AE-EE24-43BE-88E2-6AA0D4D7B235}" srcOrd="0" destOrd="0" presId="urn:microsoft.com/office/officeart/2005/8/layout/venn2"/>
    <dgm:cxn modelId="{395DAFCA-D2AA-4B35-9178-B146F56BA242}" type="presParOf" srcId="{4D9A0EF4-8F60-4830-8EF9-5BBEAE4575C0}" destId="{5F565646-3B74-4E33-AAE9-8BF8F929F2B0}" srcOrd="0" destOrd="0" presId="urn:microsoft.com/office/officeart/2005/8/layout/venn2"/>
    <dgm:cxn modelId="{9D005586-4479-48CB-97E1-E14BDD811E21}" type="presParOf" srcId="{5F565646-3B74-4E33-AAE9-8BF8F929F2B0}" destId="{CBA43901-E748-4D13-8759-8E7EBE31BF5A}" srcOrd="0" destOrd="0" presId="urn:microsoft.com/office/officeart/2005/8/layout/venn2"/>
    <dgm:cxn modelId="{E7120B37-BB7C-4351-9533-52CA65E3F88E}" type="presParOf" srcId="{5F565646-3B74-4E33-AAE9-8BF8F929F2B0}" destId="{CA1C0D58-101E-4FB1-A119-381027070A6D}" srcOrd="1" destOrd="0" presId="urn:microsoft.com/office/officeart/2005/8/layout/venn2"/>
    <dgm:cxn modelId="{C3786BCC-E068-4923-927D-4E31184620C5}" type="presParOf" srcId="{4D9A0EF4-8F60-4830-8EF9-5BBEAE4575C0}" destId="{8434DA17-B568-4127-8CBC-48AB43F8E996}" srcOrd="1" destOrd="0" presId="urn:microsoft.com/office/officeart/2005/8/layout/venn2"/>
    <dgm:cxn modelId="{7892D6EC-B302-4C95-ADE8-673F27A9120F}" type="presParOf" srcId="{8434DA17-B568-4127-8CBC-48AB43F8E996}" destId="{52CDB0AE-EE24-43BE-88E2-6AA0D4D7B235}" srcOrd="0" destOrd="0" presId="urn:microsoft.com/office/officeart/2005/8/layout/venn2"/>
    <dgm:cxn modelId="{75C4E475-D245-46C8-B8D8-F4AD6B85F8E4}" type="presParOf" srcId="{8434DA17-B568-4127-8CBC-48AB43F8E996}" destId="{97CA5346-C919-481E-84D3-1C11D4EFA31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E6126F-17AC-4C86-A401-0383AAC3D59B}">
      <dsp:nvSpPr>
        <dsp:cNvPr id="0" name=""/>
        <dsp:cNvSpPr/>
      </dsp:nvSpPr>
      <dsp:spPr>
        <a:xfrm>
          <a:off x="679507" y="246575"/>
          <a:ext cx="3248164" cy="616456"/>
        </a:xfrm>
        <a:prstGeom prst="roundRect">
          <a:avLst>
            <a:gd name="adj" fmla="val 10000"/>
          </a:avLst>
        </a:prstGeom>
        <a:solidFill>
          <a:schemeClr val="accent2">
            <a:alpha val="9000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Дефицитный</a:t>
          </a:r>
          <a:endParaRPr lang="ru-RU" sz="2400" kern="1200" dirty="0"/>
        </a:p>
      </dsp:txBody>
      <dsp:txXfrm>
        <a:off x="679507" y="246575"/>
        <a:ext cx="3248164" cy="616456"/>
      </dsp:txXfrm>
    </dsp:sp>
    <dsp:sp modelId="{88749417-6C69-4645-A045-D50C5BE77BEC}">
      <dsp:nvSpPr>
        <dsp:cNvPr id="0" name=""/>
        <dsp:cNvSpPr/>
      </dsp:nvSpPr>
      <dsp:spPr>
        <a:xfrm>
          <a:off x="4031155" y="246564"/>
          <a:ext cx="3272359" cy="616456"/>
        </a:xfrm>
        <a:prstGeom prst="roundRect">
          <a:avLst>
            <a:gd name="adj" fmla="val 10000"/>
          </a:avLst>
        </a:prstGeom>
        <a:solidFill>
          <a:schemeClr val="accent4">
            <a:alpha val="90000"/>
          </a:schemeClr>
        </a:solidFill>
        <a:ln w="6350" cap="flat" cmpd="sng" algn="ctr">
          <a:solidFill>
            <a:schemeClr val="accent4">
              <a:tint val="40000"/>
              <a:alpha val="90000"/>
              <a:hueOff val="3837973"/>
              <a:satOff val="-20420"/>
              <a:lumOff val="-116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Профицитный</a:t>
          </a:r>
          <a:endParaRPr lang="ru-RU" sz="2400" kern="1200" dirty="0"/>
        </a:p>
      </dsp:txBody>
      <dsp:txXfrm>
        <a:off x="4031155" y="246564"/>
        <a:ext cx="3272359" cy="616456"/>
      </dsp:txXfrm>
    </dsp:sp>
    <dsp:sp modelId="{01966FBF-B584-4200-972A-739884CDC6C6}">
      <dsp:nvSpPr>
        <dsp:cNvPr id="0" name=""/>
        <dsp:cNvSpPr/>
      </dsp:nvSpPr>
      <dsp:spPr>
        <a:xfrm>
          <a:off x="3585680" y="4541177"/>
          <a:ext cx="801384" cy="801384"/>
        </a:xfrm>
        <a:prstGeom prst="triangle">
          <a:avLst/>
        </a:prstGeom>
        <a:solidFill>
          <a:schemeClr val="bg1">
            <a:lumMod val="50000"/>
            <a:alpha val="90000"/>
          </a:schemeClr>
        </a:solidFill>
        <a:ln w="6350" cap="flat" cmpd="sng" algn="ctr">
          <a:solidFill>
            <a:schemeClr val="accent4">
              <a:tint val="40000"/>
              <a:alpha val="90000"/>
              <a:hueOff val="7675946"/>
              <a:satOff val="-40841"/>
              <a:lumOff val="-23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3BB059-7761-4D41-A28C-0224A071C8CD}">
      <dsp:nvSpPr>
        <dsp:cNvPr id="0" name=""/>
        <dsp:cNvSpPr/>
      </dsp:nvSpPr>
      <dsp:spPr>
        <a:xfrm rot="598983">
          <a:off x="1592493" y="4205664"/>
          <a:ext cx="4808305" cy="324827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31558E5-09AE-4EE0-B302-4AEAE3E830A6}">
      <dsp:nvSpPr>
        <dsp:cNvPr id="0" name=""/>
        <dsp:cNvSpPr/>
      </dsp:nvSpPr>
      <dsp:spPr>
        <a:xfrm rot="642928">
          <a:off x="1719774" y="1921280"/>
          <a:ext cx="2207127" cy="2039207"/>
        </a:xfrm>
        <a:prstGeom prst="roundRect">
          <a:avLst/>
        </a:prstGeom>
        <a:solidFill>
          <a:schemeClr val="accent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+mn-lt"/>
              <a:cs typeface="Times New Roman"/>
            </a:rPr>
            <a:t>Доходы меньше расходов - недостающие средства берут в долг или из накоплений</a:t>
          </a:r>
          <a:endParaRPr lang="ru-RU" sz="1600" b="0" i="0" kern="1200" dirty="0">
            <a:solidFill>
              <a:schemeClr val="tx1"/>
            </a:solidFill>
            <a:latin typeface="+mn-lt"/>
          </a:endParaRPr>
        </a:p>
      </dsp:txBody>
      <dsp:txXfrm rot="642928">
        <a:off x="1719774" y="1921280"/>
        <a:ext cx="2207127" cy="2039207"/>
      </dsp:txXfrm>
    </dsp:sp>
    <dsp:sp modelId="{A7124BBC-69D6-4A2D-8C22-CFC9431E7F95}">
      <dsp:nvSpPr>
        <dsp:cNvPr id="0" name=""/>
        <dsp:cNvSpPr/>
      </dsp:nvSpPr>
      <dsp:spPr>
        <a:xfrm rot="592008">
          <a:off x="4594496" y="1611795"/>
          <a:ext cx="2281060" cy="2863613"/>
        </a:xfrm>
        <a:prstGeom prst="roundRect">
          <a:avLst/>
        </a:prstGeom>
        <a:solidFill>
          <a:schemeClr val="accent4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Доходы больше расходов - излишки средств направляют в накопления</a:t>
          </a:r>
          <a:endParaRPr lang="ru-RU" sz="1600" kern="1200" dirty="0">
            <a:solidFill>
              <a:schemeClr val="tx1"/>
            </a:solidFill>
          </a:endParaRPr>
        </a:p>
      </dsp:txBody>
      <dsp:txXfrm rot="592008">
        <a:off x="4594496" y="1611795"/>
        <a:ext cx="2281060" cy="286361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2AA58C-6367-4425-97EE-AC222BC47551}">
      <dsp:nvSpPr>
        <dsp:cNvPr id="0" name=""/>
        <dsp:cNvSpPr/>
      </dsp:nvSpPr>
      <dsp:spPr>
        <a:xfrm>
          <a:off x="7531219" y="4113564"/>
          <a:ext cx="2226943" cy="469345"/>
        </a:xfrm>
        <a:custGeom>
          <a:avLst/>
          <a:gdLst/>
          <a:ahLst/>
          <a:cxnLst/>
          <a:rect l="0" t="0" r="0" b="0"/>
          <a:pathLst>
            <a:path>
              <a:moveTo>
                <a:pt x="2226943" y="0"/>
              </a:moveTo>
              <a:lnTo>
                <a:pt x="2226943" y="301623"/>
              </a:lnTo>
              <a:lnTo>
                <a:pt x="0" y="301623"/>
              </a:lnTo>
              <a:lnTo>
                <a:pt x="0" y="469345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B6C42F-13B0-4C20-A8C1-FC2B278E5672}">
      <dsp:nvSpPr>
        <dsp:cNvPr id="0" name=""/>
        <dsp:cNvSpPr/>
      </dsp:nvSpPr>
      <dsp:spPr>
        <a:xfrm>
          <a:off x="5329832" y="4113564"/>
          <a:ext cx="4428330" cy="469333"/>
        </a:xfrm>
        <a:custGeom>
          <a:avLst/>
          <a:gdLst/>
          <a:ahLst/>
          <a:cxnLst/>
          <a:rect l="0" t="0" r="0" b="0"/>
          <a:pathLst>
            <a:path>
              <a:moveTo>
                <a:pt x="4428330" y="0"/>
              </a:moveTo>
              <a:lnTo>
                <a:pt x="4428330" y="301611"/>
              </a:lnTo>
              <a:lnTo>
                <a:pt x="0" y="301611"/>
              </a:lnTo>
              <a:lnTo>
                <a:pt x="0" y="46933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3368E-6252-451F-A7C8-71C84387E774}">
      <dsp:nvSpPr>
        <dsp:cNvPr id="0" name=""/>
        <dsp:cNvSpPr/>
      </dsp:nvSpPr>
      <dsp:spPr>
        <a:xfrm>
          <a:off x="3128463" y="4113564"/>
          <a:ext cx="6629699" cy="469333"/>
        </a:xfrm>
        <a:custGeom>
          <a:avLst/>
          <a:gdLst/>
          <a:ahLst/>
          <a:cxnLst/>
          <a:rect l="0" t="0" r="0" b="0"/>
          <a:pathLst>
            <a:path>
              <a:moveTo>
                <a:pt x="6629699" y="0"/>
              </a:moveTo>
              <a:lnTo>
                <a:pt x="6629699" y="301611"/>
              </a:lnTo>
              <a:lnTo>
                <a:pt x="0" y="301611"/>
              </a:lnTo>
              <a:lnTo>
                <a:pt x="0" y="46933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48A242-39B8-4F6F-B1C9-780897092C55}">
      <dsp:nvSpPr>
        <dsp:cNvPr id="0" name=""/>
        <dsp:cNvSpPr/>
      </dsp:nvSpPr>
      <dsp:spPr>
        <a:xfrm>
          <a:off x="5332503" y="2437346"/>
          <a:ext cx="4425658" cy="5265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830"/>
              </a:lnTo>
              <a:lnTo>
                <a:pt x="4425658" y="358830"/>
              </a:lnTo>
              <a:lnTo>
                <a:pt x="4425658" y="52655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A030B3-96B8-4721-958D-42C5ED155C69}">
      <dsp:nvSpPr>
        <dsp:cNvPr id="0" name=""/>
        <dsp:cNvSpPr/>
      </dsp:nvSpPr>
      <dsp:spPr>
        <a:xfrm>
          <a:off x="5332503" y="2437346"/>
          <a:ext cx="2212829" cy="5265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830"/>
              </a:lnTo>
              <a:lnTo>
                <a:pt x="2212829" y="358830"/>
              </a:lnTo>
              <a:lnTo>
                <a:pt x="2212829" y="52655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6BDC10-922B-4A89-94EC-06116168263F}">
      <dsp:nvSpPr>
        <dsp:cNvPr id="0" name=""/>
        <dsp:cNvSpPr/>
      </dsp:nvSpPr>
      <dsp:spPr>
        <a:xfrm>
          <a:off x="5286783" y="2437346"/>
          <a:ext cx="91440" cy="5265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55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02EC1-6F88-4228-BED7-8198487A4F98}">
      <dsp:nvSpPr>
        <dsp:cNvPr id="0" name=""/>
        <dsp:cNvSpPr/>
      </dsp:nvSpPr>
      <dsp:spPr>
        <a:xfrm>
          <a:off x="3119674" y="2437346"/>
          <a:ext cx="2212829" cy="526552"/>
        </a:xfrm>
        <a:custGeom>
          <a:avLst/>
          <a:gdLst/>
          <a:ahLst/>
          <a:cxnLst/>
          <a:rect l="0" t="0" r="0" b="0"/>
          <a:pathLst>
            <a:path>
              <a:moveTo>
                <a:pt x="2212829" y="0"/>
              </a:moveTo>
              <a:lnTo>
                <a:pt x="2212829" y="358830"/>
              </a:lnTo>
              <a:lnTo>
                <a:pt x="0" y="358830"/>
              </a:lnTo>
              <a:lnTo>
                <a:pt x="0" y="52655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ED52B-A79F-45A0-8CE9-2356D3F30CFD}">
      <dsp:nvSpPr>
        <dsp:cNvPr id="0" name=""/>
        <dsp:cNvSpPr/>
      </dsp:nvSpPr>
      <dsp:spPr>
        <a:xfrm>
          <a:off x="906844" y="2437346"/>
          <a:ext cx="4425658" cy="526552"/>
        </a:xfrm>
        <a:custGeom>
          <a:avLst/>
          <a:gdLst/>
          <a:ahLst/>
          <a:cxnLst/>
          <a:rect l="0" t="0" r="0" b="0"/>
          <a:pathLst>
            <a:path>
              <a:moveTo>
                <a:pt x="4425658" y="0"/>
              </a:moveTo>
              <a:lnTo>
                <a:pt x="4425658" y="358830"/>
              </a:lnTo>
              <a:lnTo>
                <a:pt x="0" y="358830"/>
              </a:lnTo>
              <a:lnTo>
                <a:pt x="0" y="52655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708680-C95A-4A45-85E0-9E97681CEC89}">
      <dsp:nvSpPr>
        <dsp:cNvPr id="0" name=""/>
        <dsp:cNvSpPr/>
      </dsp:nvSpPr>
      <dsp:spPr>
        <a:xfrm>
          <a:off x="4427255" y="1287681"/>
          <a:ext cx="1810496" cy="1149665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51AEB1-17DE-41C1-8CD4-5638F4648D77}">
      <dsp:nvSpPr>
        <dsp:cNvPr id="0" name=""/>
        <dsp:cNvSpPr/>
      </dsp:nvSpPr>
      <dsp:spPr>
        <a:xfrm>
          <a:off x="4628421" y="1478789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kern="1200" dirty="0" smtClean="0">
              <a:effectLst/>
            </a:rPr>
            <a:t>Бюджетная система Российской Федерации</a:t>
          </a:r>
          <a:endParaRPr lang="ru-RU" sz="1300" b="0" i="0" kern="1200" dirty="0">
            <a:effectLst/>
          </a:endParaRPr>
        </a:p>
      </dsp:txBody>
      <dsp:txXfrm>
        <a:off x="4628421" y="1478789"/>
        <a:ext cx="1810496" cy="1149665"/>
      </dsp:txXfrm>
    </dsp:sp>
    <dsp:sp modelId="{93E588BD-3A92-46F0-B40E-2993FA42F411}">
      <dsp:nvSpPr>
        <dsp:cNvPr id="0" name=""/>
        <dsp:cNvSpPr/>
      </dsp:nvSpPr>
      <dsp:spPr>
        <a:xfrm>
          <a:off x="1596" y="2963899"/>
          <a:ext cx="1810496" cy="11496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BCD33-9644-4BCD-84B5-ACF54BD024A8}">
      <dsp:nvSpPr>
        <dsp:cNvPr id="0" name=""/>
        <dsp:cNvSpPr/>
      </dsp:nvSpPr>
      <dsp:spPr>
        <a:xfrm>
          <a:off x="202762" y="3155007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Федеральный бюджет</a:t>
          </a:r>
          <a:endParaRPr lang="ru-RU" sz="1300" kern="1200" dirty="0"/>
        </a:p>
      </dsp:txBody>
      <dsp:txXfrm>
        <a:off x="202762" y="3155007"/>
        <a:ext cx="1810496" cy="1149665"/>
      </dsp:txXfrm>
    </dsp:sp>
    <dsp:sp modelId="{EC75A804-74CB-4802-AC95-22521841A110}">
      <dsp:nvSpPr>
        <dsp:cNvPr id="0" name=""/>
        <dsp:cNvSpPr/>
      </dsp:nvSpPr>
      <dsp:spPr>
        <a:xfrm>
          <a:off x="2214425" y="2963899"/>
          <a:ext cx="1810496" cy="11496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21A4B-A10B-4495-A7E6-787510B1E997}">
      <dsp:nvSpPr>
        <dsp:cNvPr id="0" name=""/>
        <dsp:cNvSpPr/>
      </dsp:nvSpPr>
      <dsp:spPr>
        <a:xfrm>
          <a:off x="2415592" y="3155007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 государственных внебюджетных фондов Российской Федерации</a:t>
          </a:r>
          <a:endParaRPr lang="ru-RU" sz="1300" kern="1200" dirty="0"/>
        </a:p>
      </dsp:txBody>
      <dsp:txXfrm>
        <a:off x="2415592" y="3155007"/>
        <a:ext cx="1810496" cy="1149665"/>
      </dsp:txXfrm>
    </dsp:sp>
    <dsp:sp modelId="{C1F14B33-B608-4542-9B44-5B35E6310476}">
      <dsp:nvSpPr>
        <dsp:cNvPr id="0" name=""/>
        <dsp:cNvSpPr/>
      </dsp:nvSpPr>
      <dsp:spPr>
        <a:xfrm>
          <a:off x="4427255" y="2963899"/>
          <a:ext cx="1810496" cy="11496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73D52-9B1E-459F-85A9-C6FA3A4E5C99}">
      <dsp:nvSpPr>
        <dsp:cNvPr id="0" name=""/>
        <dsp:cNvSpPr/>
      </dsp:nvSpPr>
      <dsp:spPr>
        <a:xfrm>
          <a:off x="4628421" y="3155007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 субъектов Российской Федерации</a:t>
          </a:r>
        </a:p>
      </dsp:txBody>
      <dsp:txXfrm>
        <a:off x="4628421" y="3155007"/>
        <a:ext cx="1810496" cy="1149665"/>
      </dsp:txXfrm>
    </dsp:sp>
    <dsp:sp modelId="{66F78234-FE7E-44DB-B350-31D5C4FE35CA}">
      <dsp:nvSpPr>
        <dsp:cNvPr id="0" name=""/>
        <dsp:cNvSpPr/>
      </dsp:nvSpPr>
      <dsp:spPr>
        <a:xfrm>
          <a:off x="6640084" y="2963899"/>
          <a:ext cx="1810496" cy="11496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2FE387-9F9C-4334-AB9A-0888BC99CB93}">
      <dsp:nvSpPr>
        <dsp:cNvPr id="0" name=""/>
        <dsp:cNvSpPr/>
      </dsp:nvSpPr>
      <dsp:spPr>
        <a:xfrm>
          <a:off x="6841250" y="3155007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 территориальных государственных внебюджетных фондов </a:t>
          </a:r>
          <a:endParaRPr lang="ru-RU" sz="1300" kern="1200" dirty="0"/>
        </a:p>
      </dsp:txBody>
      <dsp:txXfrm>
        <a:off x="6841250" y="3155007"/>
        <a:ext cx="1810496" cy="1149665"/>
      </dsp:txXfrm>
    </dsp:sp>
    <dsp:sp modelId="{40C5DE50-C5EA-4897-8AAA-299DAC4F58DA}">
      <dsp:nvSpPr>
        <dsp:cNvPr id="0" name=""/>
        <dsp:cNvSpPr/>
      </dsp:nvSpPr>
      <dsp:spPr>
        <a:xfrm>
          <a:off x="8852914" y="2963899"/>
          <a:ext cx="1810496" cy="11496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F148E-7620-45DA-9F57-1503885A32FC}">
      <dsp:nvSpPr>
        <dsp:cNvPr id="0" name=""/>
        <dsp:cNvSpPr/>
      </dsp:nvSpPr>
      <dsp:spPr>
        <a:xfrm>
          <a:off x="9054080" y="3155007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Местный бюджет</a:t>
          </a:r>
          <a:endParaRPr lang="ru-RU" sz="1300" kern="1200" dirty="0"/>
        </a:p>
      </dsp:txBody>
      <dsp:txXfrm>
        <a:off x="9054080" y="3155007"/>
        <a:ext cx="1810496" cy="1149665"/>
      </dsp:txXfrm>
    </dsp:sp>
    <dsp:sp modelId="{C29C2944-917A-44B7-BC6C-7755ACBB48BE}">
      <dsp:nvSpPr>
        <dsp:cNvPr id="0" name=""/>
        <dsp:cNvSpPr/>
      </dsp:nvSpPr>
      <dsp:spPr>
        <a:xfrm>
          <a:off x="2223214" y="4582898"/>
          <a:ext cx="1810496" cy="1149665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4F9AD6-81A3-444E-97C7-9BEE33AFF741}">
      <dsp:nvSpPr>
        <dsp:cNvPr id="0" name=""/>
        <dsp:cNvSpPr/>
      </dsp:nvSpPr>
      <dsp:spPr>
        <a:xfrm>
          <a:off x="2424381" y="4774006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 муниципальных районов </a:t>
          </a:r>
          <a:endParaRPr lang="ru-RU" sz="1300" kern="1200" dirty="0"/>
        </a:p>
      </dsp:txBody>
      <dsp:txXfrm>
        <a:off x="2424381" y="4774006"/>
        <a:ext cx="1810496" cy="1149665"/>
      </dsp:txXfrm>
    </dsp:sp>
    <dsp:sp modelId="{820E48E5-DF01-49BB-A2F0-11F47BF02AF5}">
      <dsp:nvSpPr>
        <dsp:cNvPr id="0" name=""/>
        <dsp:cNvSpPr/>
      </dsp:nvSpPr>
      <dsp:spPr>
        <a:xfrm>
          <a:off x="4424583" y="4582898"/>
          <a:ext cx="1810496" cy="1149665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01E8F0-3C83-4E41-A524-C106CCBE1A04}">
      <dsp:nvSpPr>
        <dsp:cNvPr id="0" name=""/>
        <dsp:cNvSpPr/>
      </dsp:nvSpPr>
      <dsp:spPr>
        <a:xfrm>
          <a:off x="4625750" y="4774006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 городских округов</a:t>
          </a:r>
          <a:endParaRPr lang="ru-RU" sz="1300" kern="1200" dirty="0"/>
        </a:p>
      </dsp:txBody>
      <dsp:txXfrm>
        <a:off x="4625750" y="4774006"/>
        <a:ext cx="1810496" cy="1149665"/>
      </dsp:txXfrm>
    </dsp:sp>
    <dsp:sp modelId="{D6376256-340F-475A-94CE-F26D52D0BBA1}">
      <dsp:nvSpPr>
        <dsp:cNvPr id="0" name=""/>
        <dsp:cNvSpPr/>
      </dsp:nvSpPr>
      <dsp:spPr>
        <a:xfrm>
          <a:off x="6625970" y="4582910"/>
          <a:ext cx="1810496" cy="1149665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B88230-599A-4971-BA73-AF1B7F6233CB}">
      <dsp:nvSpPr>
        <dsp:cNvPr id="0" name=""/>
        <dsp:cNvSpPr/>
      </dsp:nvSpPr>
      <dsp:spPr>
        <a:xfrm>
          <a:off x="6827137" y="4774018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Бюджеты городских поселений</a:t>
          </a:r>
          <a:endParaRPr lang="ru-RU" sz="1300" kern="1200" dirty="0"/>
        </a:p>
      </dsp:txBody>
      <dsp:txXfrm>
        <a:off x="6827137" y="4774018"/>
        <a:ext cx="1810496" cy="1149665"/>
      </dsp:txXfrm>
    </dsp:sp>
    <dsp:sp modelId="{CB278284-4710-4EC0-81BE-6FC82E6C2062}">
      <dsp:nvSpPr>
        <dsp:cNvPr id="0" name=""/>
        <dsp:cNvSpPr/>
      </dsp:nvSpPr>
      <dsp:spPr>
        <a:xfrm>
          <a:off x="9034249" y="4563215"/>
          <a:ext cx="1810496" cy="1149665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E75DCD-67D8-4AA7-A137-0F64B2F8DD8F}">
      <dsp:nvSpPr>
        <dsp:cNvPr id="0" name=""/>
        <dsp:cNvSpPr/>
      </dsp:nvSpPr>
      <dsp:spPr>
        <a:xfrm>
          <a:off x="9235415" y="4754323"/>
          <a:ext cx="1810496" cy="114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Бюджеты сельских поселений</a:t>
          </a:r>
          <a:endParaRPr lang="ru-RU" sz="1300" kern="1200" dirty="0"/>
        </a:p>
      </dsp:txBody>
      <dsp:txXfrm>
        <a:off x="9235415" y="4754323"/>
        <a:ext cx="1810496" cy="114966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40EEDF-367D-486F-9BEB-73C68D18B18C}">
      <dsp:nvSpPr>
        <dsp:cNvPr id="0" name=""/>
        <dsp:cNvSpPr/>
      </dsp:nvSpPr>
      <dsp:spPr>
        <a:xfrm rot="5400000">
          <a:off x="-169892" y="172111"/>
          <a:ext cx="1132616" cy="7928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</a:t>
          </a:r>
          <a:endParaRPr lang="ru-RU" sz="2200" kern="1200" dirty="0"/>
        </a:p>
      </dsp:txBody>
      <dsp:txXfrm rot="5400000">
        <a:off x="-169892" y="172111"/>
        <a:ext cx="1132616" cy="792831"/>
      </dsp:txXfrm>
    </dsp:sp>
    <dsp:sp modelId="{BA63992C-2A87-4A74-A7D8-7311D162BA91}">
      <dsp:nvSpPr>
        <dsp:cNvPr id="0" name=""/>
        <dsp:cNvSpPr/>
      </dsp:nvSpPr>
      <dsp:spPr>
        <a:xfrm rot="5400000">
          <a:off x="5206203" y="-4411152"/>
          <a:ext cx="736200" cy="95629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Составление проекта бюджета</a:t>
          </a:r>
          <a:endParaRPr lang="ru-RU" sz="2200" kern="1200" dirty="0"/>
        </a:p>
      </dsp:txBody>
      <dsp:txXfrm rot="5400000">
        <a:off x="5206203" y="-4411152"/>
        <a:ext cx="736200" cy="9562944"/>
      </dsp:txXfrm>
    </dsp:sp>
    <dsp:sp modelId="{E6FEDBF1-D925-413F-8B4A-86DE428F0B1F}">
      <dsp:nvSpPr>
        <dsp:cNvPr id="0" name=""/>
        <dsp:cNvSpPr/>
      </dsp:nvSpPr>
      <dsp:spPr>
        <a:xfrm rot="5400000">
          <a:off x="-169892" y="1188071"/>
          <a:ext cx="1132616" cy="7928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</a:t>
          </a:r>
          <a:endParaRPr lang="ru-RU" sz="2200" kern="1200" dirty="0"/>
        </a:p>
      </dsp:txBody>
      <dsp:txXfrm rot="5400000">
        <a:off x="-169892" y="1188071"/>
        <a:ext cx="1132616" cy="792831"/>
      </dsp:txXfrm>
    </dsp:sp>
    <dsp:sp modelId="{6A39B464-1B21-4779-9173-73EC3951E30C}">
      <dsp:nvSpPr>
        <dsp:cNvPr id="0" name=""/>
        <dsp:cNvSpPr/>
      </dsp:nvSpPr>
      <dsp:spPr>
        <a:xfrm rot="5400000">
          <a:off x="5206203" y="-3395192"/>
          <a:ext cx="736200" cy="95629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Рассмотрение и утверждение бюджета</a:t>
          </a:r>
          <a:endParaRPr lang="ru-RU" sz="2200" kern="1200" dirty="0"/>
        </a:p>
      </dsp:txBody>
      <dsp:txXfrm rot="5400000">
        <a:off x="5206203" y="-3395192"/>
        <a:ext cx="736200" cy="9562944"/>
      </dsp:txXfrm>
    </dsp:sp>
    <dsp:sp modelId="{B2F392D8-835B-4805-9D2A-61C5768E18D4}">
      <dsp:nvSpPr>
        <dsp:cNvPr id="0" name=""/>
        <dsp:cNvSpPr/>
      </dsp:nvSpPr>
      <dsp:spPr>
        <a:xfrm rot="5400000">
          <a:off x="-169892" y="2204031"/>
          <a:ext cx="1132616" cy="7928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</a:t>
          </a:r>
          <a:endParaRPr lang="ru-RU" sz="2200" kern="1200" dirty="0"/>
        </a:p>
      </dsp:txBody>
      <dsp:txXfrm rot="5400000">
        <a:off x="-169892" y="2204031"/>
        <a:ext cx="1132616" cy="792831"/>
      </dsp:txXfrm>
    </dsp:sp>
    <dsp:sp modelId="{E467ADAF-9300-48B0-B1B7-29C9BCD77265}">
      <dsp:nvSpPr>
        <dsp:cNvPr id="0" name=""/>
        <dsp:cNvSpPr/>
      </dsp:nvSpPr>
      <dsp:spPr>
        <a:xfrm rot="5400000">
          <a:off x="5206203" y="-2379233"/>
          <a:ext cx="736200" cy="95629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Исполнение бюджета</a:t>
          </a:r>
          <a:endParaRPr lang="ru-RU" sz="2200" kern="1200" dirty="0"/>
        </a:p>
      </dsp:txBody>
      <dsp:txXfrm rot="5400000">
        <a:off x="5206203" y="-2379233"/>
        <a:ext cx="736200" cy="9562944"/>
      </dsp:txXfrm>
    </dsp:sp>
    <dsp:sp modelId="{B756533A-FC67-4A40-8D5C-657AE621AA2C}">
      <dsp:nvSpPr>
        <dsp:cNvPr id="0" name=""/>
        <dsp:cNvSpPr/>
      </dsp:nvSpPr>
      <dsp:spPr>
        <a:xfrm rot="5400000">
          <a:off x="-169892" y="3219990"/>
          <a:ext cx="1132616" cy="7928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69892" y="3219990"/>
        <a:ext cx="1132616" cy="792831"/>
      </dsp:txXfrm>
    </dsp:sp>
    <dsp:sp modelId="{EA25E981-87AF-4545-B4D1-0AC44379BE4B}">
      <dsp:nvSpPr>
        <dsp:cNvPr id="0" name=""/>
        <dsp:cNvSpPr/>
      </dsp:nvSpPr>
      <dsp:spPr>
        <a:xfrm rot="5400000">
          <a:off x="5206203" y="-1363273"/>
          <a:ext cx="736200" cy="95629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Составление, внешняя проверка, рассмотрение и утверждение бюджетной отчетности </a:t>
          </a:r>
          <a:endParaRPr lang="ru-RU" sz="2200" kern="1200" dirty="0"/>
        </a:p>
      </dsp:txBody>
      <dsp:txXfrm rot="5400000">
        <a:off x="5206203" y="-1363273"/>
        <a:ext cx="736200" cy="9562944"/>
      </dsp:txXfrm>
    </dsp:sp>
    <dsp:sp modelId="{B717D4CC-5B9B-49E0-ADDA-424C38BBFFD3}">
      <dsp:nvSpPr>
        <dsp:cNvPr id="0" name=""/>
        <dsp:cNvSpPr/>
      </dsp:nvSpPr>
      <dsp:spPr>
        <a:xfrm rot="5400000">
          <a:off x="-169892" y="4235950"/>
          <a:ext cx="1132616" cy="7928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69892" y="4235950"/>
        <a:ext cx="1132616" cy="792831"/>
      </dsp:txXfrm>
    </dsp:sp>
    <dsp:sp modelId="{1BDD870A-7BB8-49BB-83B2-0CD1D9876405}">
      <dsp:nvSpPr>
        <dsp:cNvPr id="0" name=""/>
        <dsp:cNvSpPr/>
      </dsp:nvSpPr>
      <dsp:spPr>
        <a:xfrm rot="5400000">
          <a:off x="5206203" y="-347313"/>
          <a:ext cx="736200" cy="95629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Муниципальный финансовый контроль </a:t>
          </a:r>
          <a:endParaRPr lang="ru-RU" sz="2200" kern="1200" dirty="0"/>
        </a:p>
      </dsp:txBody>
      <dsp:txXfrm rot="5400000">
        <a:off x="5206203" y="-347313"/>
        <a:ext cx="736200" cy="95629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A43901-E748-4D13-8759-8E7EBE31BF5A}">
      <dsp:nvSpPr>
        <dsp:cNvPr id="0" name=""/>
        <dsp:cNvSpPr/>
      </dsp:nvSpPr>
      <dsp:spPr>
        <a:xfrm>
          <a:off x="169316" y="0"/>
          <a:ext cx="1368150" cy="1368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 </a:t>
          </a:r>
          <a:endParaRPr lang="ru-RU" sz="800" kern="1200" dirty="0"/>
        </a:p>
      </dsp:txBody>
      <dsp:txXfrm>
        <a:off x="494251" y="102611"/>
        <a:ext cx="718279" cy="232585"/>
      </dsp:txXfrm>
    </dsp:sp>
    <dsp:sp modelId="{52CDB0AE-EE24-43BE-88E2-6AA0D4D7B235}">
      <dsp:nvSpPr>
        <dsp:cNvPr id="0" name=""/>
        <dsp:cNvSpPr/>
      </dsp:nvSpPr>
      <dsp:spPr>
        <a:xfrm>
          <a:off x="255676" y="342037"/>
          <a:ext cx="1026113" cy="10261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74,1 %</a:t>
          </a:r>
          <a:endParaRPr lang="ru-RU" sz="1800" kern="1200" dirty="0"/>
        </a:p>
      </dsp:txBody>
      <dsp:txXfrm>
        <a:off x="405947" y="598566"/>
        <a:ext cx="725571" cy="51305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A43901-E748-4D13-8759-8E7EBE31BF5A}">
      <dsp:nvSpPr>
        <dsp:cNvPr id="0" name=""/>
        <dsp:cNvSpPr/>
      </dsp:nvSpPr>
      <dsp:spPr>
        <a:xfrm>
          <a:off x="0" y="4022"/>
          <a:ext cx="1403465" cy="14034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 </a:t>
          </a:r>
          <a:endParaRPr lang="ru-RU" sz="800" kern="1200" dirty="0"/>
        </a:p>
      </dsp:txBody>
      <dsp:txXfrm>
        <a:off x="333323" y="109282"/>
        <a:ext cx="736819" cy="238589"/>
      </dsp:txXfrm>
    </dsp:sp>
    <dsp:sp modelId="{52CDB0AE-EE24-43BE-88E2-6AA0D4D7B235}">
      <dsp:nvSpPr>
        <dsp:cNvPr id="0" name=""/>
        <dsp:cNvSpPr/>
      </dsp:nvSpPr>
      <dsp:spPr>
        <a:xfrm>
          <a:off x="149044" y="354888"/>
          <a:ext cx="1105376" cy="10525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82,4 %</a:t>
          </a:r>
          <a:endParaRPr lang="ru-RU" sz="1800" kern="1200" dirty="0"/>
        </a:p>
      </dsp:txBody>
      <dsp:txXfrm>
        <a:off x="310923" y="618038"/>
        <a:ext cx="781619" cy="526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D369-0894-41D6-B2EE-F3157D68C71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C9B76-B1A6-4DDA-867A-D75F6A088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39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910375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16981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48346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93456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45363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815230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ru-RU" smtClean="0"/>
              <a:t>79,9 и 78,2</a:t>
            </a:r>
          </a:p>
        </p:txBody>
      </p:sp>
    </p:spTree>
    <p:extLst>
      <p:ext uri="{BB962C8B-B14F-4D97-AF65-F5344CB8AC3E}">
        <p14:creationId xmlns:p14="http://schemas.microsoft.com/office/powerpoint/2010/main" xmlns="" val="2237742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6E4033-50BC-451E-954B-903936BAE118}" type="slidenum">
              <a:rPr lang="ru-RU" sz="120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ru-RU" sz="1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84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60433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39818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2851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3EE932-BBDD-424C-8F94-862A21DDF1F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546824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971238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45887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01860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77489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6126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9743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60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418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12/3/2015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75002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12/3/2015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65294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1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935164"/>
            <a:ext cx="10972800" cy="438943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D4093-5EE0-4AC2-9509-16DF26677508}" type="datetimeFigureOut">
              <a:rPr lang="ru-RU"/>
              <a:pPr>
                <a:defRPr/>
              </a:pPr>
              <a:t>03.12.2015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F229C-6775-4BEB-866E-E1920353FD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64756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64E7A-F68A-419D-9CB6-01C799659D8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CC637-BAB7-4D40-A02D-4EAE282E6B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9430151"/>
      </p:ext>
    </p:extLst>
  </p:cSld>
  <p:clrMapOvr>
    <a:masterClrMapping/>
  </p:clrMapOvr>
  <p:transition spd="med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4507B-F239-4561-BB37-8B8A357CB5B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D6867-2227-453A-AE60-82259FB1A3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41192"/>
      </p:ext>
    </p:extLst>
  </p:cSld>
  <p:clrMapOvr>
    <a:masterClrMapping/>
  </p:clrMapOvr>
  <p:transition spd="med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5147D-B3B5-41D7-90B5-2337404C458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F1BE1-0C75-49C8-8000-8C5C6CC9CE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7409667"/>
      </p:ext>
    </p:extLst>
  </p:cSld>
  <p:clrMapOvr>
    <a:masterClrMapping/>
  </p:clrMapOvr>
  <p:transition spd="med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EA3E4-EC5D-4DFC-9424-ADBF7A918D7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7C595-EC78-4A95-B64E-FE4E4DD422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4271417"/>
      </p:ext>
    </p:extLst>
  </p:cSld>
  <p:clrMapOvr>
    <a:masterClrMapping/>
  </p:clrMapOvr>
  <p:transition spd="med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05A30-32D3-47B3-AE86-BBAEAC3BB8B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D5AB-26F0-4B2D-B36D-0845E1A4A3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444380"/>
      </p:ext>
    </p:extLst>
  </p:cSld>
  <p:clrMapOvr>
    <a:masterClrMapping/>
  </p:clrMapOvr>
  <p:transition spd="med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3215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9022-AD8E-4622-9785-D388154E6A7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8B15C-86A3-4CC5-A3DF-1A5204662BB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950352"/>
      </p:ext>
    </p:extLst>
  </p:cSld>
  <p:clrMapOvr>
    <a:masterClrMapping/>
  </p:clrMapOvr>
  <p:transition spd="med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48465-3D1B-4D9C-A459-136643A72C2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BF74A-77B0-48A0-B645-5BB7E9916A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705321"/>
      </p:ext>
    </p:extLst>
  </p:cSld>
  <p:clrMapOvr>
    <a:masterClrMapping/>
  </p:clrMapOvr>
  <p:transition spd="med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54601-7B10-4D1A-8765-87BE11B5524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BF2B1-B0FC-4501-9F28-3E527DB8C4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501724"/>
      </p:ext>
    </p:extLst>
  </p:cSld>
  <p:clrMapOvr>
    <a:masterClrMapping/>
  </p:clrMapOvr>
  <p:transition spd="med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BE700-2F4D-46F8-A5C9-8CF77F656E5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20EAE-5A7F-4065-870E-51AED26098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82407"/>
      </p:ext>
    </p:extLst>
  </p:cSld>
  <p:clrMapOvr>
    <a:masterClrMapping/>
  </p:clrMapOvr>
  <p:transition spd="med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BFE00-5AA2-4E3F-A97A-012480F17BC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4499B-33FB-4C08-974F-3E03FC89F6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943297"/>
      </p:ext>
    </p:extLst>
  </p:cSld>
  <p:clrMapOvr>
    <a:masterClrMapping/>
  </p:clrMapOvr>
  <p:transition spd="med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13B00-66E2-416A-A983-FC96A385E0C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243B4-58F0-47A3-A978-75D34F3EF5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63824"/>
      </p:ext>
    </p:extLst>
  </p:cSld>
  <p:clrMapOvr>
    <a:masterClrMapping/>
  </p:clrMapOvr>
  <p:transition spd="med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947A799-7C98-48FE-BEFF-11D555EC895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8EACD0-F276-49F7-AEF4-1906443CDE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411774"/>
      </p:ext>
    </p:extLst>
  </p:cSld>
  <p:clrMapOvr>
    <a:masterClrMapping/>
  </p:clrMapOvr>
  <p:transition spd="med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522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117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8302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09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616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29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6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DE6A6-79EA-48AC-A82A-D115CF4C9AE7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11F06-B9A7-4098-9C66-D22F4D781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66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428506-767C-4231-B63B-2BEC2B06B35A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44E065-E8F8-4035-A10D-89B432035A4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78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med">
    <p:cover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1.xls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chart" Target="../charts/char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33.jpe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image" Target="../media/image35.jpeg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1.png"/><Relationship Id="rId10" Type="http://schemas.openxmlformats.org/officeDocument/2006/relationships/image" Target="../media/image42.png"/><Relationship Id="rId4" Type="http://schemas.openxmlformats.org/officeDocument/2006/relationships/oleObject" Target="../embeddings/_____Microsoft_Office_Excel_97-20033.xls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1710"/>
            <a:ext cx="9144000" cy="10107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924445"/>
            <a:ext cx="9144000" cy="1603890"/>
          </a:xfrm>
        </p:spPr>
        <p:txBody>
          <a:bodyPr>
            <a:normAutofit/>
          </a:bodyPr>
          <a:lstStyle/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проекту решения Совета народных депутатов</a:t>
            </a:r>
          </a:p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Хохольского муниципального района </a:t>
            </a:r>
          </a:p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районном бюджете на 2016 год».</a:t>
            </a:r>
          </a:p>
          <a:p>
            <a:endParaRPr lang="ru-RU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6413" y="1122410"/>
            <a:ext cx="6759174" cy="380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311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1490" y="177221"/>
            <a:ext cx="512889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dirty="0">
                <a:latin typeface="Arial"/>
                <a:cs typeface="Arial"/>
              </a:rPr>
              <a:t>Ме</a:t>
            </a:r>
            <a:r>
              <a:rPr b="1" spc="-10" dirty="0">
                <a:latin typeface="Arial"/>
                <a:cs typeface="Arial"/>
              </a:rPr>
              <a:t>ж</a:t>
            </a:r>
            <a:r>
              <a:rPr b="1" dirty="0">
                <a:latin typeface="Arial"/>
                <a:cs typeface="Arial"/>
              </a:rPr>
              <a:t>бюдж</a:t>
            </a:r>
            <a:r>
              <a:rPr b="1" spc="-10" dirty="0">
                <a:latin typeface="Arial"/>
                <a:cs typeface="Arial"/>
              </a:rPr>
              <a:t>е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ные</a:t>
            </a:r>
            <a:r>
              <a:rPr b="1" spc="45" dirty="0">
                <a:latin typeface="Arial"/>
                <a:cs typeface="Arial"/>
              </a:rPr>
              <a:t> 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ран</a:t>
            </a:r>
            <a:r>
              <a:rPr b="1" spc="5" dirty="0">
                <a:latin typeface="Arial"/>
                <a:cs typeface="Arial"/>
              </a:rPr>
              <a:t>с</a:t>
            </a:r>
            <a:r>
              <a:rPr b="1" spc="-40" dirty="0">
                <a:latin typeface="Arial"/>
                <a:cs typeface="Arial"/>
              </a:rPr>
              <a:t>ф</a:t>
            </a:r>
            <a:r>
              <a:rPr b="1" dirty="0">
                <a:latin typeface="Arial"/>
                <a:cs typeface="Arial"/>
              </a:rPr>
              <a:t>е</a:t>
            </a:r>
            <a:r>
              <a:rPr b="1" spc="5" dirty="0">
                <a:latin typeface="Arial"/>
                <a:cs typeface="Arial"/>
              </a:rPr>
              <a:t>р</a:t>
            </a:r>
            <a:r>
              <a:rPr b="1" spc="-10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ы</a:t>
            </a:r>
            <a:r>
              <a:rPr b="1" spc="6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- осн</a:t>
            </a:r>
            <a:r>
              <a:rPr b="1" spc="5" dirty="0">
                <a:latin typeface="Arial"/>
                <a:cs typeface="Arial"/>
              </a:rPr>
              <a:t>о</a:t>
            </a:r>
            <a:r>
              <a:rPr b="1" dirty="0">
                <a:latin typeface="Arial"/>
                <a:cs typeface="Arial"/>
              </a:rPr>
              <a:t>вной в</a:t>
            </a:r>
            <a:r>
              <a:rPr b="1" spc="-10" dirty="0">
                <a:latin typeface="Arial"/>
                <a:cs typeface="Arial"/>
              </a:rPr>
              <a:t>и</a:t>
            </a:r>
            <a:r>
              <a:rPr b="1" dirty="0">
                <a:latin typeface="Arial"/>
                <a:cs typeface="Arial"/>
              </a:rPr>
              <a:t>д</a:t>
            </a:r>
            <a:endParaRPr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52600" y="1143000"/>
            <a:ext cx="8686800" cy="838200"/>
          </a:xfrm>
          <a:custGeom>
            <a:avLst/>
            <a:gdLst/>
            <a:ahLst/>
            <a:cxnLst/>
            <a:rect l="l" t="t" r="r" b="b"/>
            <a:pathLst>
              <a:path w="8686800" h="838200">
                <a:moveTo>
                  <a:pt x="0" y="838200"/>
                </a:moveTo>
                <a:lnTo>
                  <a:pt x="8686800" y="838200"/>
                </a:lnTo>
                <a:lnTo>
                  <a:pt x="8686800" y="0"/>
                </a:lnTo>
                <a:lnTo>
                  <a:pt x="0" y="0"/>
                </a:lnTo>
                <a:lnTo>
                  <a:pt x="0" y="83820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237334" y="722812"/>
            <a:ext cx="7770495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3815" algn="ctr"/>
            <a:r>
              <a:rPr b="1" dirty="0">
                <a:latin typeface="Arial"/>
                <a:cs typeface="Arial"/>
              </a:rPr>
              <a:t>безво</a:t>
            </a:r>
            <a:r>
              <a:rPr b="1" spc="5" dirty="0">
                <a:latin typeface="Arial"/>
                <a:cs typeface="Arial"/>
              </a:rPr>
              <a:t>з</a:t>
            </a:r>
            <a:r>
              <a:rPr b="1" dirty="0">
                <a:latin typeface="Arial"/>
                <a:cs typeface="Arial"/>
              </a:rPr>
              <a:t>мездных</a:t>
            </a:r>
            <a:r>
              <a:rPr b="1" spc="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переч</a:t>
            </a:r>
            <a:r>
              <a:rPr b="1" spc="-10" dirty="0">
                <a:latin typeface="Arial"/>
                <a:cs typeface="Arial"/>
              </a:rPr>
              <a:t>и</a:t>
            </a:r>
            <a:r>
              <a:rPr b="1" dirty="0">
                <a:latin typeface="Arial"/>
                <a:cs typeface="Arial"/>
              </a:rPr>
              <a:t>с</a:t>
            </a:r>
            <a:r>
              <a:rPr b="1" spc="-10" dirty="0">
                <a:latin typeface="Arial"/>
                <a:cs typeface="Arial"/>
              </a:rPr>
              <a:t>л</a:t>
            </a:r>
            <a:r>
              <a:rPr b="1" dirty="0">
                <a:latin typeface="Arial"/>
                <a:cs typeface="Arial"/>
              </a:rPr>
              <a:t>ений</a:t>
            </a:r>
            <a:endParaRPr dirty="0">
              <a:latin typeface="Arial"/>
              <a:cs typeface="Arial"/>
            </a:endParaRPr>
          </a:p>
          <a:p>
            <a:pPr>
              <a:spcBef>
                <a:spcPts val="47"/>
              </a:spcBef>
            </a:pPr>
            <a:endParaRPr sz="1500" dirty="0">
              <a:latin typeface="Times New Roman"/>
              <a:cs typeface="Times New Roman"/>
            </a:endParaRPr>
          </a:p>
          <a:p>
            <a:pPr marR="46990" algn="ctr"/>
            <a:r>
              <a:rPr sz="1600" b="1" i="1" spc="-25" dirty="0">
                <a:latin typeface="Arial"/>
                <a:cs typeface="Arial"/>
              </a:rPr>
              <a:t>М</a:t>
            </a:r>
            <a:r>
              <a:rPr sz="1600" b="1" i="1" spc="-35" dirty="0">
                <a:latin typeface="Arial"/>
                <a:cs typeface="Arial"/>
              </a:rPr>
              <a:t>е</a:t>
            </a:r>
            <a:r>
              <a:rPr sz="1600" b="1" i="1" dirty="0">
                <a:latin typeface="Arial"/>
                <a:cs typeface="Arial"/>
              </a:rPr>
              <a:t>ж</a:t>
            </a:r>
            <a:r>
              <a:rPr sz="1600" b="1" i="1" spc="-10" dirty="0">
                <a:latin typeface="Arial"/>
                <a:cs typeface="Arial"/>
              </a:rPr>
              <a:t>б</a:t>
            </a:r>
            <a:r>
              <a:rPr sz="1600" b="1" i="1" spc="-45" dirty="0">
                <a:latin typeface="Arial"/>
                <a:cs typeface="Arial"/>
              </a:rPr>
              <a:t>ю</a:t>
            </a:r>
            <a:r>
              <a:rPr sz="1600" b="1" i="1" spc="-15" dirty="0">
                <a:latin typeface="Arial"/>
                <a:cs typeface="Arial"/>
              </a:rPr>
              <a:t>джет</a:t>
            </a:r>
            <a:r>
              <a:rPr sz="1600" b="1" i="1" spc="-20" dirty="0">
                <a:latin typeface="Arial"/>
                <a:cs typeface="Arial"/>
              </a:rPr>
              <a:t>н</a:t>
            </a:r>
            <a:r>
              <a:rPr sz="1600" b="1" i="1" spc="-15" dirty="0">
                <a:latin typeface="Arial"/>
                <a:cs typeface="Arial"/>
              </a:rPr>
              <a:t>ые</a:t>
            </a:r>
            <a:r>
              <a:rPr sz="1600" b="1" i="1" spc="45" dirty="0">
                <a:latin typeface="Arial"/>
                <a:cs typeface="Arial"/>
              </a:rPr>
              <a:t> </a:t>
            </a:r>
            <a:r>
              <a:rPr sz="1600" b="1" i="1" spc="-15" dirty="0">
                <a:latin typeface="Arial"/>
                <a:cs typeface="Arial"/>
              </a:rPr>
              <a:t>т</a:t>
            </a:r>
            <a:r>
              <a:rPr sz="1600" b="1" i="1" spc="-20" dirty="0">
                <a:latin typeface="Arial"/>
                <a:cs typeface="Arial"/>
              </a:rPr>
              <a:t>р</a:t>
            </a:r>
            <a:r>
              <a:rPr sz="1600" b="1" i="1" spc="-10" dirty="0">
                <a:latin typeface="Arial"/>
                <a:cs typeface="Arial"/>
              </a:rPr>
              <a:t>ан</a:t>
            </a:r>
            <a:r>
              <a:rPr sz="1600" b="1" i="1" spc="-40" dirty="0">
                <a:latin typeface="Arial"/>
                <a:cs typeface="Arial"/>
              </a:rPr>
              <a:t>с</a:t>
            </a:r>
            <a:r>
              <a:rPr sz="1600" b="1" i="1" spc="-15" dirty="0">
                <a:latin typeface="Arial"/>
                <a:cs typeface="Arial"/>
              </a:rPr>
              <a:t>ферты</a:t>
            </a:r>
            <a:r>
              <a:rPr sz="1600" b="1" i="1" spc="3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–</a:t>
            </a:r>
            <a:r>
              <a:rPr sz="1600" b="1" i="1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де</a:t>
            </a:r>
            <a:r>
              <a:rPr sz="1600" b="1" i="1" spc="-20" dirty="0">
                <a:latin typeface="Arial"/>
                <a:cs typeface="Arial"/>
              </a:rPr>
              <a:t>н</a:t>
            </a:r>
            <a:r>
              <a:rPr sz="1600" b="1" i="1" spc="-35" dirty="0">
                <a:latin typeface="Arial"/>
                <a:cs typeface="Arial"/>
              </a:rPr>
              <a:t>е</a:t>
            </a:r>
            <a:r>
              <a:rPr sz="1600" b="1" i="1" spc="-15" dirty="0">
                <a:latin typeface="Arial"/>
                <a:cs typeface="Arial"/>
              </a:rPr>
              <a:t>жные</a:t>
            </a:r>
            <a:r>
              <a:rPr sz="1600" b="1" i="1" spc="10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ср</a:t>
            </a:r>
            <a:r>
              <a:rPr sz="1600" b="1" i="1" spc="5" dirty="0">
                <a:latin typeface="Arial"/>
                <a:cs typeface="Arial"/>
              </a:rPr>
              <a:t>е</a:t>
            </a:r>
            <a:r>
              <a:rPr sz="1600" b="1" i="1" spc="-15" dirty="0">
                <a:latin typeface="Arial"/>
                <a:cs typeface="Arial"/>
              </a:rPr>
              <a:t>дст</a:t>
            </a:r>
            <a:r>
              <a:rPr sz="1600" b="1" i="1" spc="-45" dirty="0">
                <a:latin typeface="Arial"/>
                <a:cs typeface="Arial"/>
              </a:rPr>
              <a:t>в</a:t>
            </a:r>
            <a:r>
              <a:rPr sz="1600" b="1" i="1" spc="-10" dirty="0">
                <a:latin typeface="Arial"/>
                <a:cs typeface="Arial"/>
              </a:rPr>
              <a:t>а,</a:t>
            </a:r>
            <a:r>
              <a:rPr sz="1600" b="1" i="1" spc="20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пе</a:t>
            </a:r>
            <a:r>
              <a:rPr sz="1600" b="1" i="1" spc="-20" dirty="0">
                <a:latin typeface="Arial"/>
                <a:cs typeface="Arial"/>
              </a:rPr>
              <a:t>р</a:t>
            </a:r>
            <a:r>
              <a:rPr sz="1600" b="1" i="1" spc="-50" dirty="0">
                <a:latin typeface="Arial"/>
                <a:cs typeface="Arial"/>
              </a:rPr>
              <a:t>е</a:t>
            </a:r>
            <a:r>
              <a:rPr sz="1600" b="1" i="1" spc="-10" dirty="0">
                <a:latin typeface="Arial"/>
                <a:cs typeface="Arial"/>
              </a:rPr>
              <a:t>числяе</a:t>
            </a:r>
            <a:r>
              <a:rPr sz="1600" b="1" i="1" spc="-25" dirty="0">
                <a:latin typeface="Arial"/>
                <a:cs typeface="Arial"/>
              </a:rPr>
              <a:t>м</a:t>
            </a:r>
            <a:r>
              <a:rPr sz="1600" b="1" i="1" spc="-15" dirty="0">
                <a:latin typeface="Arial"/>
                <a:cs typeface="Arial"/>
              </a:rPr>
              <a:t>ые</a:t>
            </a:r>
            <a:endParaRPr sz="16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b="1" i="1" spc="-10" dirty="0">
                <a:latin typeface="Arial"/>
                <a:cs typeface="Arial"/>
              </a:rPr>
              <a:t>из</a:t>
            </a:r>
            <a:r>
              <a:rPr sz="1600" b="1" i="1" spc="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о</a:t>
            </a:r>
            <a:r>
              <a:rPr sz="1600" b="1" i="1" spc="-15" dirty="0">
                <a:latin typeface="Arial"/>
                <a:cs typeface="Arial"/>
              </a:rPr>
              <a:t>д</a:t>
            </a:r>
            <a:r>
              <a:rPr sz="1600" b="1" i="1" spc="-10" dirty="0">
                <a:latin typeface="Arial"/>
                <a:cs typeface="Arial"/>
              </a:rPr>
              <a:t>н</a:t>
            </a:r>
            <a:r>
              <a:rPr sz="1600" b="1" i="1" spc="-20" dirty="0">
                <a:latin typeface="Arial"/>
                <a:cs typeface="Arial"/>
              </a:rPr>
              <a:t>о</a:t>
            </a:r>
            <a:r>
              <a:rPr sz="1600" b="1" i="1" spc="-50" dirty="0">
                <a:latin typeface="Arial"/>
                <a:cs typeface="Arial"/>
              </a:rPr>
              <a:t>г</a:t>
            </a:r>
            <a:r>
              <a:rPr sz="1600" b="1" i="1" spc="-10" dirty="0">
                <a:latin typeface="Arial"/>
                <a:cs typeface="Arial"/>
              </a:rPr>
              <a:t>о</a:t>
            </a:r>
            <a:r>
              <a:rPr sz="1600" b="1" i="1" spc="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б</a:t>
            </a:r>
            <a:r>
              <a:rPr sz="1600" b="1" i="1" spc="-45" dirty="0">
                <a:latin typeface="Arial"/>
                <a:cs typeface="Arial"/>
              </a:rPr>
              <a:t>ю</a:t>
            </a:r>
            <a:r>
              <a:rPr sz="1600" b="1" i="1" spc="-15" dirty="0">
                <a:latin typeface="Arial"/>
                <a:cs typeface="Arial"/>
              </a:rPr>
              <a:t>джета</a:t>
            </a:r>
            <a:r>
              <a:rPr sz="1600" b="1" i="1" spc="30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б</a:t>
            </a:r>
            <a:r>
              <a:rPr sz="1600" b="1" i="1" spc="-45" dirty="0">
                <a:latin typeface="Arial"/>
                <a:cs typeface="Arial"/>
              </a:rPr>
              <a:t>ю</a:t>
            </a:r>
            <a:r>
              <a:rPr sz="1600" b="1" i="1" spc="-15" dirty="0">
                <a:latin typeface="Arial"/>
                <a:cs typeface="Arial"/>
              </a:rPr>
              <a:t>джет</a:t>
            </a:r>
            <a:r>
              <a:rPr sz="1600" b="1" i="1" spc="-20" dirty="0">
                <a:latin typeface="Arial"/>
                <a:cs typeface="Arial"/>
              </a:rPr>
              <a:t>н</a:t>
            </a:r>
            <a:r>
              <a:rPr sz="1600" b="1" i="1" spc="-10" dirty="0">
                <a:latin typeface="Arial"/>
                <a:cs typeface="Arial"/>
              </a:rPr>
              <a:t>ой</a:t>
            </a:r>
            <a:r>
              <a:rPr sz="1600" b="1" i="1" spc="2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сис</a:t>
            </a:r>
            <a:r>
              <a:rPr sz="1600" b="1" i="1" spc="-45" dirty="0">
                <a:latin typeface="Arial"/>
                <a:cs typeface="Arial"/>
              </a:rPr>
              <a:t>т</a:t>
            </a:r>
            <a:r>
              <a:rPr sz="1600" b="1" i="1" spc="-15" dirty="0">
                <a:latin typeface="Arial"/>
                <a:cs typeface="Arial"/>
              </a:rPr>
              <a:t>емы</a:t>
            </a:r>
            <a:r>
              <a:rPr sz="1600" b="1" i="1" spc="20" dirty="0">
                <a:latin typeface="Arial"/>
                <a:cs typeface="Arial"/>
              </a:rPr>
              <a:t> </a:t>
            </a:r>
            <a:r>
              <a:rPr sz="1600" b="1" i="1" spc="-40" dirty="0">
                <a:latin typeface="Arial"/>
                <a:cs typeface="Arial"/>
              </a:rPr>
              <a:t>Р</a:t>
            </a:r>
            <a:r>
              <a:rPr sz="1600" b="1" i="1" spc="-10" dirty="0">
                <a:latin typeface="Arial"/>
                <a:cs typeface="Arial"/>
              </a:rPr>
              <a:t>осс</a:t>
            </a:r>
            <a:r>
              <a:rPr sz="1600" b="1" i="1" spc="-15" dirty="0">
                <a:latin typeface="Arial"/>
                <a:cs typeface="Arial"/>
              </a:rPr>
              <a:t>и</a:t>
            </a:r>
            <a:r>
              <a:rPr sz="1600" b="1" i="1" spc="-10" dirty="0">
                <a:latin typeface="Arial"/>
                <a:cs typeface="Arial"/>
              </a:rPr>
              <a:t>йс</a:t>
            </a:r>
            <a:r>
              <a:rPr sz="1600" b="1" i="1" spc="-20" dirty="0">
                <a:latin typeface="Arial"/>
                <a:cs typeface="Arial"/>
              </a:rPr>
              <a:t>к</a:t>
            </a:r>
            <a:r>
              <a:rPr sz="1600" b="1" i="1" spc="-10" dirty="0">
                <a:latin typeface="Arial"/>
                <a:cs typeface="Arial"/>
              </a:rPr>
              <a:t>ой</a:t>
            </a:r>
            <a:r>
              <a:rPr sz="1600" b="1" i="1" spc="10" dirty="0">
                <a:latin typeface="Arial"/>
                <a:cs typeface="Arial"/>
              </a:rPr>
              <a:t> </a:t>
            </a:r>
            <a:r>
              <a:rPr sz="1600" b="1" i="1" spc="-15" dirty="0">
                <a:latin typeface="Arial"/>
                <a:cs typeface="Arial"/>
              </a:rPr>
              <a:t>Ф</a:t>
            </a:r>
            <a:r>
              <a:rPr sz="1600" b="1" i="1" spc="5" dirty="0">
                <a:latin typeface="Arial"/>
                <a:cs typeface="Arial"/>
              </a:rPr>
              <a:t>е</a:t>
            </a:r>
            <a:r>
              <a:rPr sz="1600" b="1" i="1" spc="-10" dirty="0">
                <a:latin typeface="Arial"/>
                <a:cs typeface="Arial"/>
              </a:rPr>
              <a:t>де</a:t>
            </a:r>
            <a:r>
              <a:rPr sz="1600" b="1" i="1" spc="-15" dirty="0">
                <a:latin typeface="Arial"/>
                <a:cs typeface="Arial"/>
              </a:rPr>
              <a:t>р</a:t>
            </a:r>
            <a:r>
              <a:rPr sz="1600" b="1" i="1" spc="-10" dirty="0">
                <a:latin typeface="Arial"/>
                <a:cs typeface="Arial"/>
              </a:rPr>
              <a:t>ации</a:t>
            </a:r>
            <a:r>
              <a:rPr sz="1600" b="1" i="1" spc="1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д</a:t>
            </a:r>
            <a:r>
              <a:rPr sz="1600" b="1" i="1" spc="-55" dirty="0">
                <a:latin typeface="Arial"/>
                <a:cs typeface="Arial"/>
              </a:rPr>
              <a:t>р</a:t>
            </a:r>
            <a:r>
              <a:rPr sz="1600" b="1" i="1" spc="-10" dirty="0">
                <a:latin typeface="Arial"/>
                <a:cs typeface="Arial"/>
              </a:rPr>
              <a:t>у</a:t>
            </a:r>
            <a:r>
              <a:rPr sz="1600" b="1" i="1" spc="-50" dirty="0">
                <a:latin typeface="Arial"/>
                <a:cs typeface="Arial"/>
              </a:rPr>
              <a:t>г</a:t>
            </a:r>
            <a:r>
              <a:rPr sz="1600" b="1" i="1" spc="-10" dirty="0">
                <a:latin typeface="Arial"/>
                <a:cs typeface="Arial"/>
              </a:rPr>
              <a:t>о</a:t>
            </a:r>
            <a:r>
              <a:rPr sz="1600" b="1" i="1" spc="-25" dirty="0">
                <a:latin typeface="Arial"/>
                <a:cs typeface="Arial"/>
              </a:rPr>
              <a:t>м</a:t>
            </a:r>
            <a:r>
              <a:rPr sz="1600" b="1" i="1" spc="-70" dirty="0">
                <a:latin typeface="Arial"/>
                <a:cs typeface="Arial"/>
              </a:rPr>
              <a:t>у</a:t>
            </a:r>
            <a:r>
              <a:rPr sz="1600" b="1" i="1" spc="-5" dirty="0"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52600" y="1993232"/>
            <a:ext cx="8686800" cy="533400"/>
          </a:xfrm>
          <a:custGeom>
            <a:avLst/>
            <a:gdLst/>
            <a:ahLst/>
            <a:cxnLst/>
            <a:rect l="l" t="t" r="r" b="b"/>
            <a:pathLst>
              <a:path w="8686800" h="533400">
                <a:moveTo>
                  <a:pt x="0" y="533400"/>
                </a:moveTo>
                <a:lnTo>
                  <a:pt x="8686800" y="533400"/>
                </a:lnTo>
                <a:lnTo>
                  <a:pt x="86868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52600" y="2514600"/>
            <a:ext cx="8686800" cy="1066800"/>
          </a:xfrm>
          <a:custGeom>
            <a:avLst/>
            <a:gdLst/>
            <a:ahLst/>
            <a:cxnLst/>
            <a:rect l="l" t="t" r="r" b="b"/>
            <a:pathLst>
              <a:path w="8686800" h="1066800">
                <a:moveTo>
                  <a:pt x="0" y="1066800"/>
                </a:moveTo>
                <a:lnTo>
                  <a:pt x="8686800" y="1066800"/>
                </a:lnTo>
                <a:lnTo>
                  <a:pt x="8686800" y="0"/>
                </a:lnTo>
                <a:lnTo>
                  <a:pt x="0" y="0"/>
                </a:lnTo>
                <a:lnTo>
                  <a:pt x="0" y="106680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831341" y="2836981"/>
            <a:ext cx="278574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5" dirty="0">
                <a:latin typeface="Arial"/>
                <a:cs typeface="Arial"/>
              </a:rPr>
              <a:t>Д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ации</a:t>
            </a:r>
            <a:r>
              <a:rPr spc="-2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(</a:t>
            </a:r>
            <a:r>
              <a:rPr spc="-4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т л</a:t>
            </a:r>
            <a:r>
              <a:rPr spc="-40" dirty="0">
                <a:latin typeface="Arial"/>
                <a:cs typeface="Arial"/>
              </a:rPr>
              <a:t>а</a:t>
            </a:r>
            <a:r>
              <a:rPr spc="-20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. </a:t>
            </a:r>
            <a:r>
              <a:rPr spc="-10" dirty="0">
                <a:latin typeface="Arial"/>
                <a:cs typeface="Arial"/>
              </a:rPr>
              <a:t>«</a:t>
            </a:r>
            <a:r>
              <a:rPr dirty="0">
                <a:latin typeface="Arial"/>
                <a:cs typeface="Arial"/>
              </a:rPr>
              <a:t>D</a:t>
            </a:r>
            <a:r>
              <a:rPr spc="-10" dirty="0">
                <a:latin typeface="Arial"/>
                <a:cs typeface="Arial"/>
              </a:rPr>
              <a:t>o</a:t>
            </a:r>
            <a:r>
              <a:rPr dirty="0">
                <a:latin typeface="Arial"/>
                <a:cs typeface="Arial"/>
              </a:rPr>
              <a:t>tati</a:t>
            </a:r>
            <a:r>
              <a:rPr spc="-10" dirty="0">
                <a:latin typeface="Arial"/>
                <a:cs typeface="Arial"/>
              </a:rPr>
              <a:t>o</a:t>
            </a:r>
            <a:r>
              <a:rPr dirty="0">
                <a:latin typeface="Arial"/>
                <a:cs typeface="Arial"/>
              </a:rPr>
              <a:t>»</a:t>
            </a:r>
          </a:p>
          <a:p>
            <a:pPr marL="12700"/>
            <a:r>
              <a:rPr dirty="0">
                <a:latin typeface="Arial"/>
                <a:cs typeface="Arial"/>
              </a:rPr>
              <a:t>–</a:t>
            </a:r>
            <a:r>
              <a:rPr spc="-5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, </a:t>
            </a:r>
            <a:r>
              <a:rPr spc="-10" dirty="0">
                <a:latin typeface="Arial"/>
                <a:cs typeface="Arial"/>
              </a:rPr>
              <a:t>п</a:t>
            </a:r>
            <a:r>
              <a:rPr spc="-3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ж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-45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т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о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ани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)</a:t>
            </a:r>
          </a:p>
        </p:txBody>
      </p:sp>
      <p:sp>
        <p:nvSpPr>
          <p:cNvPr id="8" name="object 8"/>
          <p:cNvSpPr/>
          <p:nvPr/>
        </p:nvSpPr>
        <p:spPr>
          <a:xfrm>
            <a:off x="1752600" y="3581400"/>
            <a:ext cx="8686800" cy="1676400"/>
          </a:xfrm>
          <a:custGeom>
            <a:avLst/>
            <a:gdLst/>
            <a:ahLst/>
            <a:cxnLst/>
            <a:rect l="l" t="t" r="r" b="b"/>
            <a:pathLst>
              <a:path w="8686800" h="1676400">
                <a:moveTo>
                  <a:pt x="0" y="1676400"/>
                </a:moveTo>
                <a:lnTo>
                  <a:pt x="8686800" y="1676400"/>
                </a:lnTo>
                <a:lnTo>
                  <a:pt x="8686800" y="0"/>
                </a:lnTo>
                <a:lnTo>
                  <a:pt x="0" y="0"/>
                </a:lnTo>
                <a:lnTo>
                  <a:pt x="0" y="1676400"/>
                </a:lnTo>
                <a:close/>
              </a:path>
            </a:pathLst>
          </a:custGeom>
          <a:solidFill>
            <a:srgbClr val="CC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727576" y="1975541"/>
            <a:ext cx="1924685" cy="1010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b="1" dirty="0">
                <a:latin typeface="Arial"/>
                <a:cs typeface="Arial"/>
              </a:rPr>
              <a:t>О</a:t>
            </a:r>
            <a:r>
              <a:rPr b="1" spc="5" dirty="0">
                <a:latin typeface="Arial"/>
                <a:cs typeface="Arial"/>
              </a:rPr>
              <a:t>п</a:t>
            </a:r>
            <a:r>
              <a:rPr b="1" dirty="0">
                <a:latin typeface="Arial"/>
                <a:cs typeface="Arial"/>
              </a:rPr>
              <a:t>ред</a:t>
            </a:r>
            <a:r>
              <a:rPr b="1" spc="-10" dirty="0">
                <a:latin typeface="Arial"/>
                <a:cs typeface="Arial"/>
              </a:rPr>
              <a:t>е</a:t>
            </a:r>
            <a:r>
              <a:rPr b="1" spc="-30" dirty="0">
                <a:latin typeface="Arial"/>
                <a:cs typeface="Arial"/>
              </a:rPr>
              <a:t>л</a:t>
            </a:r>
            <a:r>
              <a:rPr b="1" dirty="0">
                <a:latin typeface="Arial"/>
                <a:cs typeface="Arial"/>
              </a:rPr>
              <a:t>ение</a:t>
            </a:r>
            <a:endParaRPr>
              <a:latin typeface="Arial"/>
              <a:cs typeface="Arial"/>
            </a:endParaRPr>
          </a:p>
          <a:p>
            <a:pPr marL="12065" marR="5080" algn="ctr">
              <a:spcBef>
                <a:spcPts val="1440"/>
              </a:spcBef>
            </a:pPr>
            <a:r>
              <a:rPr dirty="0">
                <a:latin typeface="Arial"/>
                <a:cs typeface="Arial"/>
              </a:rPr>
              <a:t>Пр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ос</a:t>
            </a:r>
            <a:r>
              <a:rPr spc="-3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а</a:t>
            </a:r>
            <a:r>
              <a:rPr spc="-40" dirty="0">
                <a:latin typeface="Arial"/>
                <a:cs typeface="Arial"/>
              </a:rPr>
              <a:t>в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я</a:t>
            </a:r>
            <a:r>
              <a:rPr spc="-35" dirty="0">
                <a:latin typeface="Arial"/>
                <a:cs typeface="Arial"/>
              </a:rPr>
              <a:t>ю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ся </a:t>
            </a:r>
            <a:r>
              <a:rPr spc="-25" dirty="0">
                <a:latin typeface="Arial"/>
                <a:cs typeface="Arial"/>
              </a:rPr>
              <a:t>б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з 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п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6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ения</a:t>
            </a:r>
            <a:endParaRPr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27575" y="2981761"/>
            <a:ext cx="215392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spc="25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онкр</a:t>
            </a:r>
            <a:r>
              <a:rPr spc="-70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тной </a:t>
            </a:r>
            <a:r>
              <a:rPr spc="-10" dirty="0">
                <a:latin typeface="Arial"/>
                <a:cs typeface="Arial"/>
              </a:rPr>
              <a:t> </a:t>
            </a:r>
            <a:r>
              <a:rPr spc="-25" dirty="0">
                <a:latin typeface="Arial"/>
                <a:cs typeface="Arial"/>
              </a:rPr>
              <a:t>ц</a:t>
            </a:r>
            <a:r>
              <a:rPr spc="-6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их исп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ь</a:t>
            </a:r>
            <a:r>
              <a:rPr spc="-25" dirty="0">
                <a:latin typeface="Arial"/>
                <a:cs typeface="Arial"/>
              </a:rPr>
              <a:t>з</a:t>
            </a:r>
            <a:r>
              <a:rPr dirty="0">
                <a:latin typeface="Arial"/>
                <a:cs typeface="Arial"/>
              </a:rPr>
              <a:t>о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ания</a:t>
            </a:r>
            <a:endParaRPr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9029" y="1975541"/>
            <a:ext cx="3567429" cy="1010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spc="-55" dirty="0">
                <a:latin typeface="Arial"/>
                <a:cs typeface="Arial"/>
              </a:rPr>
              <a:t>А</a:t>
            </a:r>
            <a:r>
              <a:rPr b="1" dirty="0">
                <a:latin typeface="Arial"/>
                <a:cs typeface="Arial"/>
              </a:rPr>
              <a:t>на</a:t>
            </a:r>
            <a:r>
              <a:rPr b="1" spc="-30" dirty="0">
                <a:latin typeface="Arial"/>
                <a:cs typeface="Arial"/>
              </a:rPr>
              <a:t>л</a:t>
            </a:r>
            <a:r>
              <a:rPr b="1" dirty="0">
                <a:latin typeface="Arial"/>
                <a:cs typeface="Arial"/>
              </a:rPr>
              <a:t>ог</a:t>
            </a:r>
            <a:r>
              <a:rPr b="1" spc="-10" dirty="0">
                <a:latin typeface="Arial"/>
                <a:cs typeface="Arial"/>
              </a:rPr>
              <a:t>и</a:t>
            </a:r>
            <a:r>
              <a:rPr b="1" dirty="0">
                <a:latin typeface="Arial"/>
                <a:cs typeface="Arial"/>
              </a:rPr>
              <a:t>я</a:t>
            </a:r>
            <a:r>
              <a:rPr b="1" spc="5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в</a:t>
            </a:r>
            <a:r>
              <a:rPr b="1" spc="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с</a:t>
            </a:r>
            <a:r>
              <a:rPr b="1" spc="-35" dirty="0">
                <a:latin typeface="Arial"/>
                <a:cs typeface="Arial"/>
              </a:rPr>
              <a:t>е</a:t>
            </a:r>
            <a:r>
              <a:rPr b="1" dirty="0">
                <a:latin typeface="Arial"/>
                <a:cs typeface="Arial"/>
              </a:rPr>
              <a:t>ме</a:t>
            </a:r>
            <a:r>
              <a:rPr b="1" spc="-10" dirty="0">
                <a:latin typeface="Arial"/>
                <a:cs typeface="Arial"/>
              </a:rPr>
              <a:t>й</a:t>
            </a:r>
            <a:r>
              <a:rPr b="1" dirty="0">
                <a:latin typeface="Arial"/>
                <a:cs typeface="Arial"/>
              </a:rPr>
              <a:t>н</a:t>
            </a:r>
            <a:r>
              <a:rPr b="1" spc="-15" dirty="0">
                <a:latin typeface="Arial"/>
                <a:cs typeface="Arial"/>
              </a:rPr>
              <a:t>о</a:t>
            </a:r>
            <a:r>
              <a:rPr b="1" dirty="0">
                <a:latin typeface="Arial"/>
                <a:cs typeface="Arial"/>
              </a:rPr>
              <a:t>м</a:t>
            </a:r>
            <a:r>
              <a:rPr b="1" spc="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б</a:t>
            </a:r>
            <a:r>
              <a:rPr b="1" spc="-25" dirty="0">
                <a:latin typeface="Arial"/>
                <a:cs typeface="Arial"/>
              </a:rPr>
              <a:t>ю</a:t>
            </a:r>
            <a:r>
              <a:rPr b="1" dirty="0">
                <a:latin typeface="Arial"/>
                <a:cs typeface="Arial"/>
              </a:rPr>
              <a:t>д</a:t>
            </a:r>
            <a:r>
              <a:rPr b="1" spc="-35" dirty="0">
                <a:latin typeface="Arial"/>
                <a:cs typeface="Arial"/>
              </a:rPr>
              <a:t>ж</a:t>
            </a:r>
            <a:r>
              <a:rPr b="1" spc="-30" dirty="0">
                <a:latin typeface="Arial"/>
                <a:cs typeface="Arial"/>
              </a:rPr>
              <a:t>е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е</a:t>
            </a:r>
            <a:endParaRPr>
              <a:latin typeface="Arial"/>
              <a:cs typeface="Arial"/>
            </a:endParaRPr>
          </a:p>
          <a:p>
            <a:pPr marL="774700">
              <a:spcBef>
                <a:spcPts val="1440"/>
              </a:spcBef>
            </a:pPr>
            <a:r>
              <a:rPr dirty="0">
                <a:latin typeface="Arial"/>
                <a:cs typeface="Arial"/>
              </a:rPr>
              <a:t>Вы 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а</a:t>
            </a:r>
            <a:r>
              <a:rPr spc="-75" dirty="0">
                <a:latin typeface="Arial"/>
                <a:cs typeface="Arial"/>
              </a:rPr>
              <a:t>е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е с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о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15" dirty="0">
                <a:latin typeface="Arial"/>
                <a:cs typeface="Arial"/>
              </a:rPr>
              <a:t>м</a:t>
            </a:r>
            <a:r>
              <a:rPr dirty="0">
                <a:latin typeface="Arial"/>
                <a:cs typeface="Arial"/>
              </a:rPr>
              <a:t>у</a:t>
            </a:r>
            <a:r>
              <a:rPr spc="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р</a:t>
            </a:r>
            <a:r>
              <a:rPr spc="-35" dirty="0">
                <a:latin typeface="Arial"/>
                <a:cs typeface="Arial"/>
              </a:rPr>
              <a:t>е</a:t>
            </a:r>
            <a:r>
              <a:rPr spc="-25" dirty="0">
                <a:latin typeface="Arial"/>
                <a:cs typeface="Arial"/>
              </a:rPr>
              <a:t>б</a:t>
            </a:r>
            <a:r>
              <a:rPr dirty="0">
                <a:latin typeface="Arial"/>
                <a:cs typeface="Arial"/>
              </a:rPr>
              <a:t>ен</a:t>
            </a:r>
            <a:r>
              <a:rPr spc="20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у</a:t>
            </a:r>
            <a:endParaRPr>
              <a:latin typeface="Arial"/>
              <a:cs typeface="Arial"/>
            </a:endParaRPr>
          </a:p>
          <a:p>
            <a:pPr marL="774700"/>
            <a:r>
              <a:rPr dirty="0">
                <a:latin typeface="Arial"/>
                <a:cs typeface="Arial"/>
              </a:rPr>
              <a:t>«</a:t>
            </a:r>
            <a:r>
              <a:rPr spc="30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м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dirty="0">
                <a:latin typeface="Arial"/>
                <a:cs typeface="Arial"/>
              </a:rPr>
              <a:t>нн</a:t>
            </a:r>
            <a:r>
              <a:rPr spc="5" dirty="0">
                <a:latin typeface="Arial"/>
                <a:cs typeface="Arial"/>
              </a:rPr>
              <a:t>ы</a:t>
            </a:r>
            <a:r>
              <a:rPr dirty="0">
                <a:latin typeface="Arial"/>
                <a:cs typeface="Arial"/>
              </a:rPr>
              <a:t>е</a:t>
            </a:r>
            <a:r>
              <a:rPr spc="20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еньги»</a:t>
            </a:r>
            <a:endParaRPr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55141" y="3850696"/>
            <a:ext cx="265747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dirty="0">
                <a:latin typeface="Arial"/>
                <a:cs typeface="Arial"/>
              </a:rPr>
              <a:t>Суб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енции (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т</a:t>
            </a:r>
            <a:r>
              <a:rPr spc="5" dirty="0">
                <a:latin typeface="Arial"/>
                <a:cs typeface="Arial"/>
              </a:rPr>
              <a:t> л</a:t>
            </a:r>
            <a:r>
              <a:rPr spc="-45" dirty="0">
                <a:latin typeface="Arial"/>
                <a:cs typeface="Arial"/>
              </a:rPr>
              <a:t>а</a:t>
            </a:r>
            <a:r>
              <a:rPr spc="-20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.</a:t>
            </a:r>
          </a:p>
          <a:p>
            <a:pPr marL="12700" marR="5080"/>
            <a:r>
              <a:rPr dirty="0">
                <a:latin typeface="Arial"/>
                <a:cs typeface="Arial"/>
              </a:rPr>
              <a:t>«</a:t>
            </a:r>
            <a:r>
              <a:rPr spc="-10" dirty="0">
                <a:latin typeface="Arial"/>
                <a:cs typeface="Arial"/>
              </a:rPr>
              <a:t>S</a:t>
            </a:r>
            <a:r>
              <a:rPr dirty="0">
                <a:latin typeface="Arial"/>
                <a:cs typeface="Arial"/>
              </a:rPr>
              <a:t>u</a:t>
            </a:r>
            <a:r>
              <a:rPr spc="-10" dirty="0">
                <a:latin typeface="Arial"/>
                <a:cs typeface="Arial"/>
              </a:rPr>
              <a:t>b</a:t>
            </a:r>
            <a:r>
              <a:rPr dirty="0">
                <a:latin typeface="Arial"/>
                <a:cs typeface="Arial"/>
              </a:rPr>
              <a:t>ve</a:t>
            </a:r>
            <a:r>
              <a:rPr spc="-10" dirty="0">
                <a:latin typeface="Arial"/>
                <a:cs typeface="Arial"/>
              </a:rPr>
              <a:t>n</a:t>
            </a:r>
            <a:r>
              <a:rPr dirty="0">
                <a:latin typeface="Arial"/>
                <a:cs typeface="Arial"/>
              </a:rPr>
              <a:t>ir</a:t>
            </a:r>
            <a:r>
              <a:rPr spc="-10" dirty="0">
                <a:latin typeface="Arial"/>
                <a:cs typeface="Arial"/>
              </a:rPr>
              <a:t>e</a:t>
            </a:r>
            <a:r>
              <a:rPr dirty="0">
                <a:latin typeface="Arial"/>
                <a:cs typeface="Arial"/>
              </a:rPr>
              <a:t>»</a:t>
            </a:r>
            <a:r>
              <a:rPr spc="2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–</a:t>
            </a:r>
            <a:r>
              <a:rPr spc="-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п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и</a:t>
            </a:r>
            <a:r>
              <a:rPr spc="-35" dirty="0">
                <a:latin typeface="Arial"/>
                <a:cs typeface="Arial"/>
              </a:rPr>
              <a:t>х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ить на п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м</a:t>
            </a:r>
            <a:r>
              <a:rPr spc="-10" dirty="0">
                <a:latin typeface="Arial"/>
                <a:cs typeface="Arial"/>
              </a:rPr>
              <a:t>ощ</a:t>
            </a:r>
            <a:r>
              <a:rPr dirty="0">
                <a:latin typeface="Arial"/>
                <a:cs typeface="Arial"/>
              </a:rPr>
              <a:t>ь)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575176" y="3576129"/>
            <a:ext cx="2372995" cy="1661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dirty="0">
                <a:latin typeface="Arial"/>
                <a:cs typeface="Arial"/>
              </a:rPr>
              <a:t>П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дос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3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ля</a:t>
            </a:r>
            <a:r>
              <a:rPr spc="-35" dirty="0">
                <a:latin typeface="Arial"/>
                <a:cs typeface="Arial"/>
              </a:rPr>
              <a:t>ю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ся</a:t>
            </a:r>
            <a:endParaRPr>
              <a:latin typeface="Arial"/>
              <a:cs typeface="Arial"/>
            </a:endParaRPr>
          </a:p>
          <a:p>
            <a:pPr marL="12700"/>
            <a:r>
              <a:rPr dirty="0">
                <a:latin typeface="Arial"/>
                <a:cs typeface="Arial"/>
              </a:rPr>
              <a:t>на финанси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о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ание</a:t>
            </a:r>
            <a:endParaRPr>
              <a:latin typeface="Arial"/>
              <a:cs typeface="Arial"/>
            </a:endParaRPr>
          </a:p>
          <a:p>
            <a:pPr marL="12700" marR="5080"/>
            <a:r>
              <a:rPr dirty="0">
                <a:latin typeface="Arial"/>
                <a:cs typeface="Arial"/>
              </a:rPr>
              <a:t>«</a:t>
            </a:r>
            <a:r>
              <a:rPr spc="-10" dirty="0">
                <a:latin typeface="Arial"/>
                <a:cs typeface="Arial"/>
              </a:rPr>
              <a:t>п</a:t>
            </a:r>
            <a:r>
              <a:rPr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анны</a:t>
            </a:r>
            <a:r>
              <a:rPr spc="-15" dirty="0">
                <a:latin typeface="Arial"/>
                <a:cs typeface="Arial"/>
              </a:rPr>
              <a:t>х</a:t>
            </a:r>
            <a:r>
              <a:rPr dirty="0">
                <a:latin typeface="Arial"/>
                <a:cs typeface="Arial"/>
              </a:rPr>
              <a:t>»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30" dirty="0">
                <a:latin typeface="Arial"/>
                <a:cs typeface="Arial"/>
              </a:rPr>
              <a:t>р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гим пу</a:t>
            </a:r>
            <a:r>
              <a:rPr spc="-90" dirty="0">
                <a:latin typeface="Arial"/>
                <a:cs typeface="Arial"/>
              </a:rPr>
              <a:t>б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ичн</a:t>
            </a:r>
            <a:r>
              <a:rPr spc="-5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-п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а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овым об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30" dirty="0">
                <a:latin typeface="Arial"/>
                <a:cs typeface="Arial"/>
              </a:rPr>
              <a:t>а</a:t>
            </a:r>
            <a:r>
              <a:rPr spc="-20" dirty="0">
                <a:latin typeface="Arial"/>
                <a:cs typeface="Arial"/>
              </a:rPr>
              <a:t>з</a:t>
            </a:r>
            <a:r>
              <a:rPr dirty="0">
                <a:latin typeface="Arial"/>
                <a:cs typeface="Arial"/>
              </a:rPr>
              <a:t>о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аниям п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ном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чий</a:t>
            </a:r>
            <a:endParaRPr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71029" y="3850695"/>
            <a:ext cx="2864485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16839"/>
            <a:r>
              <a:rPr dirty="0">
                <a:latin typeface="Arial"/>
                <a:cs typeface="Arial"/>
              </a:rPr>
              <a:t>Вы 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а</a:t>
            </a:r>
            <a:r>
              <a:rPr spc="-75" dirty="0">
                <a:latin typeface="Arial"/>
                <a:cs typeface="Arial"/>
              </a:rPr>
              <a:t>е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е с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о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15" dirty="0">
                <a:latin typeface="Arial"/>
                <a:cs typeface="Arial"/>
              </a:rPr>
              <a:t>м</a:t>
            </a:r>
            <a:r>
              <a:rPr dirty="0">
                <a:latin typeface="Arial"/>
                <a:cs typeface="Arial"/>
              </a:rPr>
              <a:t>у</a:t>
            </a:r>
            <a:r>
              <a:rPr spc="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р</a:t>
            </a:r>
            <a:r>
              <a:rPr spc="-35" dirty="0">
                <a:latin typeface="Arial"/>
                <a:cs typeface="Arial"/>
              </a:rPr>
              <a:t>е</a:t>
            </a:r>
            <a:r>
              <a:rPr spc="-25" dirty="0">
                <a:latin typeface="Arial"/>
                <a:cs typeface="Arial"/>
              </a:rPr>
              <a:t>б</a:t>
            </a:r>
            <a:r>
              <a:rPr dirty="0">
                <a:latin typeface="Arial"/>
                <a:cs typeface="Arial"/>
              </a:rPr>
              <a:t>ен</a:t>
            </a:r>
            <a:r>
              <a:rPr spc="20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у 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еньги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п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сы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а</a:t>
            </a:r>
            <a:r>
              <a:rPr spc="-75" dirty="0">
                <a:latin typeface="Arial"/>
                <a:cs typeface="Arial"/>
              </a:rPr>
              <a:t>е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е</a:t>
            </a:r>
            <a:r>
              <a:rPr spc="2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е</a:t>
            </a:r>
            <a:r>
              <a:rPr spc="-40" dirty="0">
                <a:latin typeface="Arial"/>
                <a:cs typeface="Arial"/>
              </a:rPr>
              <a:t>г</a:t>
            </a:r>
            <a:r>
              <a:rPr dirty="0">
                <a:latin typeface="Arial"/>
                <a:cs typeface="Arial"/>
              </a:rPr>
              <a:t>о</a:t>
            </a:r>
            <a:endParaRPr>
              <a:latin typeface="Arial"/>
              <a:cs typeface="Arial"/>
            </a:endParaRPr>
          </a:p>
          <a:p>
            <a:pPr marL="76200" marR="5080" indent="-64135"/>
            <a:r>
              <a:rPr dirty="0">
                <a:latin typeface="Arial"/>
                <a:cs typeface="Arial"/>
              </a:rPr>
              <a:t>в</a:t>
            </a:r>
            <a:r>
              <a:rPr spc="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м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35" dirty="0">
                <a:latin typeface="Arial"/>
                <a:cs typeface="Arial"/>
              </a:rPr>
              <a:t>г</a:t>
            </a:r>
            <a:r>
              <a:rPr spc="-30" dirty="0">
                <a:latin typeface="Arial"/>
                <a:cs typeface="Arial"/>
              </a:rPr>
              <a:t>а</a:t>
            </a:r>
            <a:r>
              <a:rPr dirty="0">
                <a:latin typeface="Arial"/>
                <a:cs typeface="Arial"/>
              </a:rPr>
              <a:t>зин </a:t>
            </a:r>
            <a:r>
              <a:rPr spc="25" dirty="0">
                <a:latin typeface="Arial"/>
                <a:cs typeface="Arial"/>
              </a:rPr>
              <a:t>к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пить пр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spc="25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ты (по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спис</a:t>
            </a:r>
            <a:r>
              <a:rPr spc="25" dirty="0">
                <a:latin typeface="Arial"/>
                <a:cs typeface="Arial"/>
              </a:rPr>
              <a:t>к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)</a:t>
            </a:r>
            <a:endParaRPr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44091" y="2012116"/>
            <a:ext cx="251904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200" marR="5080" indent="-64135"/>
            <a:r>
              <a:rPr b="1" dirty="0">
                <a:latin typeface="Arial"/>
                <a:cs typeface="Arial"/>
              </a:rPr>
              <a:t>В</a:t>
            </a:r>
            <a:r>
              <a:rPr b="1" spc="-10" dirty="0">
                <a:latin typeface="Arial"/>
                <a:cs typeface="Arial"/>
              </a:rPr>
              <a:t>и</a:t>
            </a:r>
            <a:r>
              <a:rPr b="1" dirty="0">
                <a:latin typeface="Arial"/>
                <a:cs typeface="Arial"/>
              </a:rPr>
              <a:t>ды</a:t>
            </a:r>
            <a:r>
              <a:rPr b="1" spc="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м</a:t>
            </a:r>
            <a:r>
              <a:rPr b="1" spc="-30" dirty="0">
                <a:latin typeface="Arial"/>
                <a:cs typeface="Arial"/>
              </a:rPr>
              <a:t>е</a:t>
            </a:r>
            <a:r>
              <a:rPr b="1" dirty="0">
                <a:latin typeface="Arial"/>
                <a:cs typeface="Arial"/>
              </a:rPr>
              <a:t>жб</a:t>
            </a:r>
            <a:r>
              <a:rPr b="1" spc="-30" dirty="0">
                <a:latin typeface="Arial"/>
                <a:cs typeface="Arial"/>
              </a:rPr>
              <a:t>ю</a:t>
            </a:r>
            <a:r>
              <a:rPr b="1" dirty="0">
                <a:latin typeface="Arial"/>
                <a:cs typeface="Arial"/>
              </a:rPr>
              <a:t>д</a:t>
            </a:r>
            <a:r>
              <a:rPr b="1" spc="-35" dirty="0">
                <a:latin typeface="Arial"/>
                <a:cs typeface="Arial"/>
              </a:rPr>
              <a:t>ж</a:t>
            </a:r>
            <a:r>
              <a:rPr b="1" spc="-30" dirty="0">
                <a:latin typeface="Arial"/>
                <a:cs typeface="Arial"/>
              </a:rPr>
              <a:t>е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ных 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ран</a:t>
            </a:r>
            <a:r>
              <a:rPr b="1" spc="5" dirty="0">
                <a:latin typeface="Arial"/>
                <a:cs typeface="Arial"/>
              </a:rPr>
              <a:t>с</a:t>
            </a:r>
            <a:r>
              <a:rPr b="1" spc="-65" dirty="0">
                <a:latin typeface="Arial"/>
                <a:cs typeface="Arial"/>
              </a:rPr>
              <a:t>ф</a:t>
            </a:r>
            <a:r>
              <a:rPr b="1" dirty="0">
                <a:latin typeface="Arial"/>
                <a:cs typeface="Arial"/>
              </a:rPr>
              <a:t>е</a:t>
            </a:r>
            <a:r>
              <a:rPr b="1" spc="-15" dirty="0">
                <a:latin typeface="Arial"/>
                <a:cs typeface="Arial"/>
              </a:rPr>
              <a:t>р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ов</a:t>
            </a:r>
            <a:endParaRPr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752600" y="5257800"/>
            <a:ext cx="8686800" cy="1600200"/>
          </a:xfrm>
          <a:custGeom>
            <a:avLst/>
            <a:gdLst/>
            <a:ahLst/>
            <a:cxnLst/>
            <a:rect l="l" t="t" r="r" b="b"/>
            <a:pathLst>
              <a:path w="8686800" h="1600200">
                <a:moveTo>
                  <a:pt x="0" y="1600200"/>
                </a:moveTo>
                <a:lnTo>
                  <a:pt x="8686800" y="1600200"/>
                </a:lnTo>
                <a:lnTo>
                  <a:pt x="8686800" y="0"/>
                </a:lnTo>
                <a:lnTo>
                  <a:pt x="0" y="0"/>
                </a:lnTo>
                <a:lnTo>
                  <a:pt x="0" y="1600200"/>
                </a:lnTo>
                <a:close/>
              </a:path>
            </a:pathLst>
          </a:custGeom>
          <a:solidFill>
            <a:srgbClr val="FF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831340" y="5481706"/>
            <a:ext cx="189230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dirty="0">
                <a:latin typeface="Arial"/>
                <a:cs typeface="Arial"/>
              </a:rPr>
              <a:t>Су</a:t>
            </a:r>
            <a:r>
              <a:rPr spc="-30" dirty="0">
                <a:latin typeface="Arial"/>
                <a:cs typeface="Arial"/>
              </a:rPr>
              <a:t>б</a:t>
            </a:r>
            <a:r>
              <a:rPr dirty="0">
                <a:latin typeface="Arial"/>
                <a:cs typeface="Arial"/>
              </a:rPr>
              <a:t>си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ии (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т л</a:t>
            </a:r>
            <a:r>
              <a:rPr spc="-40" dirty="0">
                <a:latin typeface="Arial"/>
                <a:cs typeface="Arial"/>
              </a:rPr>
              <a:t>а</a:t>
            </a:r>
            <a:r>
              <a:rPr spc="-20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.</a:t>
            </a:r>
            <a:endParaRPr>
              <a:latin typeface="Arial"/>
              <a:cs typeface="Arial"/>
            </a:endParaRPr>
          </a:p>
          <a:p>
            <a:pPr marL="12700" marR="360045"/>
            <a:r>
              <a:rPr dirty="0">
                <a:latin typeface="Arial"/>
                <a:cs typeface="Arial"/>
              </a:rPr>
              <a:t>«</a:t>
            </a:r>
            <a:r>
              <a:rPr spc="-10" dirty="0">
                <a:latin typeface="Arial"/>
                <a:cs typeface="Arial"/>
              </a:rPr>
              <a:t>S</a:t>
            </a:r>
            <a:r>
              <a:rPr dirty="0">
                <a:latin typeface="Arial"/>
                <a:cs typeface="Arial"/>
              </a:rPr>
              <a:t>u</a:t>
            </a:r>
            <a:r>
              <a:rPr spc="-10" dirty="0">
                <a:latin typeface="Arial"/>
                <a:cs typeface="Arial"/>
              </a:rPr>
              <a:t>b</a:t>
            </a:r>
            <a:r>
              <a:rPr dirty="0">
                <a:latin typeface="Arial"/>
                <a:cs typeface="Arial"/>
              </a:rPr>
              <a:t>si</a:t>
            </a:r>
            <a:r>
              <a:rPr spc="-10" dirty="0">
                <a:latin typeface="Arial"/>
                <a:cs typeface="Arial"/>
              </a:rPr>
              <a:t>d</a:t>
            </a:r>
            <a:r>
              <a:rPr dirty="0">
                <a:latin typeface="Arial"/>
                <a:cs typeface="Arial"/>
              </a:rPr>
              <a:t>i</a:t>
            </a:r>
            <a:r>
              <a:rPr spc="-10" dirty="0">
                <a:latin typeface="Arial"/>
                <a:cs typeface="Arial"/>
              </a:rPr>
              <a:t>u</a:t>
            </a:r>
            <a:r>
              <a:rPr dirty="0">
                <a:latin typeface="Arial"/>
                <a:cs typeface="Arial"/>
              </a:rPr>
              <a:t>m»</a:t>
            </a:r>
            <a:r>
              <a:rPr spc="2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– п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дд</a:t>
            </a:r>
            <a:r>
              <a:rPr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dirty="0">
                <a:latin typeface="Arial"/>
                <a:cs typeface="Arial"/>
              </a:rPr>
              <a:t>ж</a:t>
            </a:r>
            <a:r>
              <a:rPr spc="30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а)</a:t>
            </a:r>
            <a:endParaRPr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75176" y="5464085"/>
            <a:ext cx="2242185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dirty="0">
                <a:latin typeface="Arial"/>
                <a:cs typeface="Arial"/>
              </a:rPr>
              <a:t>П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45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дос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3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ля</a:t>
            </a:r>
            <a:r>
              <a:rPr spc="-35" dirty="0">
                <a:latin typeface="Arial"/>
                <a:cs typeface="Arial"/>
              </a:rPr>
              <a:t>ю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ся</a:t>
            </a:r>
            <a:r>
              <a:rPr spc="-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на </a:t>
            </a:r>
            <a:r>
              <a:rPr spc="-50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с</a:t>
            </a:r>
            <a:r>
              <a:rPr spc="2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овиях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е</a:t>
            </a:r>
            <a:r>
              <a:rPr spc="-3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о</a:t>
            </a:r>
            <a:r>
              <a:rPr spc="-40" dirty="0">
                <a:latin typeface="Arial"/>
                <a:cs typeface="Arial"/>
              </a:rPr>
              <a:t>г</a:t>
            </a:r>
            <a:r>
              <a:rPr dirty="0">
                <a:latin typeface="Arial"/>
                <a:cs typeface="Arial"/>
              </a:rPr>
              <a:t>о </a:t>
            </a:r>
            <a:r>
              <a:rPr spc="20" dirty="0">
                <a:latin typeface="Arial"/>
                <a:cs typeface="Arial"/>
              </a:rPr>
              <a:t>с</a:t>
            </a:r>
            <a:r>
              <a:rPr dirty="0">
                <a:latin typeface="Arial"/>
                <a:cs typeface="Arial"/>
              </a:rPr>
              <a:t>о</a:t>
            </a:r>
            <a:r>
              <a:rPr spc="-15" dirty="0">
                <a:latin typeface="Arial"/>
                <a:cs typeface="Arial"/>
              </a:rPr>
              <a:t>ф</a:t>
            </a:r>
            <a:r>
              <a:rPr dirty="0">
                <a:latin typeface="Arial"/>
                <a:cs typeface="Arial"/>
              </a:rPr>
              <a:t>инансир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ания р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dirty="0">
                <a:latin typeface="Arial"/>
                <a:cs typeface="Arial"/>
              </a:rPr>
              <a:t>с</a:t>
            </a:r>
            <a:r>
              <a:rPr spc="-40" dirty="0">
                <a:latin typeface="Arial"/>
                <a:cs typeface="Arial"/>
              </a:rPr>
              <a:t>х</a:t>
            </a:r>
            <a:r>
              <a:rPr spc="-45" dirty="0">
                <a:latin typeface="Arial"/>
                <a:cs typeface="Arial"/>
              </a:rPr>
              <a:t>о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ов</a:t>
            </a:r>
            <a:r>
              <a:rPr spc="25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30" dirty="0">
                <a:latin typeface="Arial"/>
                <a:cs typeface="Arial"/>
              </a:rPr>
              <a:t>р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гих б</a:t>
            </a:r>
            <a:r>
              <a:rPr spc="-30" dirty="0">
                <a:latin typeface="Arial"/>
                <a:cs typeface="Arial"/>
              </a:rPr>
              <a:t>ю</a:t>
            </a:r>
            <a:r>
              <a:rPr spc="5" dirty="0">
                <a:latin typeface="Arial"/>
                <a:cs typeface="Arial"/>
              </a:rPr>
              <a:t>д</a:t>
            </a:r>
            <a:r>
              <a:rPr dirty="0">
                <a:latin typeface="Arial"/>
                <a:cs typeface="Arial"/>
              </a:rPr>
              <a:t>ж</a:t>
            </a:r>
            <a:r>
              <a:rPr spc="-70" dirty="0">
                <a:latin typeface="Arial"/>
                <a:cs typeface="Arial"/>
              </a:rPr>
              <a:t>е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ов</a:t>
            </a:r>
            <a:endParaRPr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66228" y="5464084"/>
            <a:ext cx="321945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10185"/>
            <a:r>
              <a:rPr dirty="0">
                <a:latin typeface="Arial"/>
                <a:cs typeface="Arial"/>
              </a:rPr>
              <a:t>Вы «д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40" dirty="0">
                <a:latin typeface="Arial"/>
                <a:cs typeface="Arial"/>
              </a:rPr>
              <a:t>б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35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ля</a:t>
            </a:r>
            <a:r>
              <a:rPr spc="-70" dirty="0">
                <a:latin typeface="Arial"/>
                <a:cs typeface="Arial"/>
              </a:rPr>
              <a:t>е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»</a:t>
            </a:r>
            <a:r>
              <a:rPr spc="-5" dirty="0">
                <a:latin typeface="Arial"/>
                <a:cs typeface="Arial"/>
              </a:rPr>
              <a:t> </a:t>
            </a:r>
            <a:r>
              <a:rPr spc="5" dirty="0">
                <a:latin typeface="Arial"/>
                <a:cs typeface="Arial"/>
              </a:rPr>
              <a:t>д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dirty="0">
                <a:latin typeface="Arial"/>
                <a:cs typeface="Arial"/>
              </a:rPr>
              <a:t>нег д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я 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о</a:t>
            </a:r>
            <a:r>
              <a:rPr spc="-40" dirty="0">
                <a:latin typeface="Arial"/>
                <a:cs typeface="Arial"/>
              </a:rPr>
              <a:t>г</a:t>
            </a:r>
            <a:r>
              <a:rPr dirty="0">
                <a:latin typeface="Arial"/>
                <a:cs typeface="Arial"/>
              </a:rPr>
              <a:t>о, ч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обы 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аш</a:t>
            </a:r>
            <a:r>
              <a:rPr spc="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р</a:t>
            </a:r>
            <a:r>
              <a:rPr spc="-35" dirty="0">
                <a:latin typeface="Arial"/>
                <a:cs typeface="Arial"/>
              </a:rPr>
              <a:t>е</a:t>
            </a:r>
            <a:r>
              <a:rPr spc="-25" dirty="0">
                <a:latin typeface="Arial"/>
                <a:cs typeface="Arial"/>
              </a:rPr>
              <a:t>б</a:t>
            </a:r>
            <a:r>
              <a:rPr dirty="0">
                <a:latin typeface="Arial"/>
                <a:cs typeface="Arial"/>
              </a:rPr>
              <a:t>ен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к </a:t>
            </a:r>
            <a:r>
              <a:rPr spc="25" dirty="0">
                <a:latin typeface="Arial"/>
                <a:cs typeface="Arial"/>
              </a:rPr>
              <a:t>к</a:t>
            </a:r>
            <a:r>
              <a:rPr spc="-25" dirty="0">
                <a:latin typeface="Arial"/>
                <a:cs typeface="Arial"/>
              </a:rPr>
              <a:t>у</a:t>
            </a:r>
            <a:r>
              <a:rPr dirty="0">
                <a:latin typeface="Arial"/>
                <a:cs typeface="Arial"/>
              </a:rPr>
              <a:t>пил</a:t>
            </a:r>
            <a:r>
              <a:rPr spc="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с</a:t>
            </a:r>
            <a:r>
              <a:rPr spc="-30" dirty="0">
                <a:latin typeface="Arial"/>
                <a:cs typeface="Arial"/>
              </a:rPr>
              <a:t>е</a:t>
            </a:r>
            <a:r>
              <a:rPr spc="-25" dirty="0">
                <a:latin typeface="Arial"/>
                <a:cs typeface="Arial"/>
              </a:rPr>
              <a:t>б</a:t>
            </a:r>
            <a:r>
              <a:rPr dirty="0">
                <a:latin typeface="Arial"/>
                <a:cs typeface="Arial"/>
              </a:rPr>
              <a:t>е новый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spc="-65" dirty="0">
                <a:latin typeface="Arial"/>
                <a:cs typeface="Arial"/>
              </a:rPr>
              <a:t>е</a:t>
            </a:r>
            <a:r>
              <a:rPr spc="5" dirty="0">
                <a:latin typeface="Arial"/>
                <a:cs typeface="Arial"/>
              </a:rPr>
              <a:t>л</a:t>
            </a:r>
            <a:r>
              <a:rPr dirty="0">
                <a:latin typeface="Arial"/>
                <a:cs typeface="Arial"/>
              </a:rPr>
              <a:t>е</a:t>
            </a:r>
            <a:r>
              <a:rPr spc="-15" dirty="0">
                <a:latin typeface="Arial"/>
                <a:cs typeface="Arial"/>
              </a:rPr>
              <a:t>ф</a:t>
            </a:r>
            <a:r>
              <a:rPr dirty="0">
                <a:latin typeface="Arial"/>
                <a:cs typeface="Arial"/>
              </a:rPr>
              <a:t>он</a:t>
            </a:r>
            <a:endParaRPr>
              <a:latin typeface="Arial"/>
              <a:cs typeface="Arial"/>
            </a:endParaRPr>
          </a:p>
          <a:p>
            <a:pPr marL="12700"/>
            <a:r>
              <a:rPr dirty="0">
                <a:latin typeface="Arial"/>
                <a:cs typeface="Arial"/>
              </a:rPr>
              <a:t>(а 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dirty="0">
                <a:latin typeface="Arial"/>
                <a:cs typeface="Arial"/>
              </a:rPr>
              <a:t>с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dirty="0">
                <a:latin typeface="Arial"/>
                <a:cs typeface="Arial"/>
              </a:rPr>
              <a:t>альные</a:t>
            </a:r>
            <a:r>
              <a:rPr spc="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он на</a:t>
            </a:r>
            <a:r>
              <a:rPr spc="25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о</a:t>
            </a:r>
            <a:r>
              <a:rPr spc="-10" dirty="0">
                <a:latin typeface="Arial"/>
                <a:cs typeface="Arial"/>
              </a:rPr>
              <a:t>п</a:t>
            </a:r>
            <a:r>
              <a:rPr dirty="0">
                <a:latin typeface="Arial"/>
                <a:cs typeface="Arial"/>
              </a:rPr>
              <a:t>ил</a:t>
            </a:r>
            <a:r>
              <a:rPr spc="-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са</a:t>
            </a:r>
            <a:r>
              <a:rPr spc="-10" dirty="0">
                <a:latin typeface="Arial"/>
                <a:cs typeface="Arial"/>
              </a:rPr>
              <a:t>м</a:t>
            </a:r>
            <a:r>
              <a:rPr dirty="0">
                <a:latin typeface="Arial"/>
                <a:cs typeface="Arial"/>
              </a:rPr>
              <a:t>)</a:t>
            </a:r>
            <a:endParaRPr>
              <a:latin typeface="Arial"/>
              <a:cs typeface="Arial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811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28316" y="394715"/>
            <a:ext cx="6929628" cy="4800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04694" y="371094"/>
            <a:ext cx="6926198" cy="476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93977" y="1243584"/>
            <a:ext cx="4030979" cy="3215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49924" y="1414273"/>
            <a:ext cx="280415" cy="167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69023" y="1333501"/>
            <a:ext cx="3579876" cy="1889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37460" y="1709928"/>
            <a:ext cx="7255764" cy="3566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57401" y="1219200"/>
            <a:ext cx="4028059" cy="3190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13221" y="1396682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0" y="0"/>
                </a:moveTo>
                <a:lnTo>
                  <a:pt x="277875" y="0"/>
                </a:lnTo>
              </a:path>
            </a:pathLst>
          </a:custGeom>
          <a:ln w="15112">
            <a:solidFill>
              <a:srgbClr val="3366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32702" y="1310132"/>
            <a:ext cx="3575812" cy="18503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501304" y="1686052"/>
            <a:ext cx="7252169" cy="3540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419600" y="2438400"/>
            <a:ext cx="3200400" cy="1219200"/>
          </a:xfrm>
          <a:custGeom>
            <a:avLst/>
            <a:gdLst/>
            <a:ahLst/>
            <a:cxnLst/>
            <a:rect l="l" t="t" r="r" b="b"/>
            <a:pathLst>
              <a:path w="3200400" h="1219200">
                <a:moveTo>
                  <a:pt x="2997200" y="0"/>
                </a:moveTo>
                <a:lnTo>
                  <a:pt x="203200" y="0"/>
                </a:lnTo>
                <a:lnTo>
                  <a:pt x="186528" y="673"/>
                </a:lnTo>
                <a:lnTo>
                  <a:pt x="138956" y="10355"/>
                </a:lnTo>
                <a:lnTo>
                  <a:pt x="96143" y="30433"/>
                </a:lnTo>
                <a:lnTo>
                  <a:pt x="59499" y="59499"/>
                </a:lnTo>
                <a:lnTo>
                  <a:pt x="30433" y="96143"/>
                </a:lnTo>
                <a:lnTo>
                  <a:pt x="10355" y="138956"/>
                </a:lnTo>
                <a:lnTo>
                  <a:pt x="673" y="186528"/>
                </a:lnTo>
                <a:lnTo>
                  <a:pt x="0" y="203200"/>
                </a:lnTo>
                <a:lnTo>
                  <a:pt x="0" y="1016000"/>
                </a:lnTo>
                <a:lnTo>
                  <a:pt x="5903" y="1064845"/>
                </a:lnTo>
                <a:lnTo>
                  <a:pt x="22672" y="1109401"/>
                </a:lnTo>
                <a:lnTo>
                  <a:pt x="48899" y="1148258"/>
                </a:lnTo>
                <a:lnTo>
                  <a:pt x="83173" y="1180006"/>
                </a:lnTo>
                <a:lnTo>
                  <a:pt x="124086" y="1203237"/>
                </a:lnTo>
                <a:lnTo>
                  <a:pt x="170229" y="1216541"/>
                </a:lnTo>
                <a:lnTo>
                  <a:pt x="203200" y="1219200"/>
                </a:lnTo>
                <a:lnTo>
                  <a:pt x="2997200" y="1219200"/>
                </a:lnTo>
                <a:lnTo>
                  <a:pt x="3046045" y="1213296"/>
                </a:lnTo>
                <a:lnTo>
                  <a:pt x="3090601" y="1196527"/>
                </a:lnTo>
                <a:lnTo>
                  <a:pt x="3129458" y="1170300"/>
                </a:lnTo>
                <a:lnTo>
                  <a:pt x="3161206" y="1136026"/>
                </a:lnTo>
                <a:lnTo>
                  <a:pt x="3184437" y="1095113"/>
                </a:lnTo>
                <a:lnTo>
                  <a:pt x="3197741" y="1048970"/>
                </a:lnTo>
                <a:lnTo>
                  <a:pt x="3200400" y="1016000"/>
                </a:lnTo>
                <a:lnTo>
                  <a:pt x="3200400" y="203200"/>
                </a:lnTo>
                <a:lnTo>
                  <a:pt x="3194496" y="154354"/>
                </a:lnTo>
                <a:lnTo>
                  <a:pt x="3177727" y="109798"/>
                </a:lnTo>
                <a:lnTo>
                  <a:pt x="3151500" y="70941"/>
                </a:lnTo>
                <a:lnTo>
                  <a:pt x="3117226" y="39193"/>
                </a:lnTo>
                <a:lnTo>
                  <a:pt x="3076313" y="15962"/>
                </a:lnTo>
                <a:lnTo>
                  <a:pt x="3030170" y="2658"/>
                </a:lnTo>
                <a:lnTo>
                  <a:pt x="2997200" y="0"/>
                </a:lnTo>
                <a:close/>
              </a:path>
            </a:pathLst>
          </a:custGeom>
          <a:solidFill>
            <a:srgbClr val="993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978147" y="2719928"/>
            <a:ext cx="208533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3200" b="1" spc="-280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3200" b="1" spc="-80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3200" b="1" spc="-120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3200" b="1" spc="-90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sz="3200" b="1" spc="-35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3200" b="1" dirty="0">
                <a:solidFill>
                  <a:srgbClr val="6666FF"/>
                </a:solidFill>
                <a:latin typeface="Times New Roman" pitchFamily="18" charset="0"/>
                <a:cs typeface="Times New Roman" pitchFamily="18" charset="0"/>
              </a:rPr>
              <a:t>ДЫ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524000" y="3124200"/>
            <a:ext cx="2209800" cy="2209800"/>
          </a:xfrm>
          <a:custGeom>
            <a:avLst/>
            <a:gdLst/>
            <a:ahLst/>
            <a:cxnLst/>
            <a:rect l="l" t="t" r="r" b="b"/>
            <a:pathLst>
              <a:path w="2209800" h="2209800">
                <a:moveTo>
                  <a:pt x="1104900" y="0"/>
                </a:moveTo>
                <a:lnTo>
                  <a:pt x="1014280" y="3662"/>
                </a:lnTo>
                <a:lnTo>
                  <a:pt x="925678" y="14460"/>
                </a:lnTo>
                <a:lnTo>
                  <a:pt x="839378" y="32110"/>
                </a:lnTo>
                <a:lnTo>
                  <a:pt x="755665" y="56327"/>
                </a:lnTo>
                <a:lnTo>
                  <a:pt x="674821" y="86826"/>
                </a:lnTo>
                <a:lnTo>
                  <a:pt x="597133" y="123323"/>
                </a:lnTo>
                <a:lnTo>
                  <a:pt x="522884" y="165535"/>
                </a:lnTo>
                <a:lnTo>
                  <a:pt x="452359" y="213177"/>
                </a:lnTo>
                <a:lnTo>
                  <a:pt x="385841" y="265963"/>
                </a:lnTo>
                <a:lnTo>
                  <a:pt x="323616" y="323611"/>
                </a:lnTo>
                <a:lnTo>
                  <a:pt x="265968" y="385836"/>
                </a:lnTo>
                <a:lnTo>
                  <a:pt x="213180" y="452353"/>
                </a:lnTo>
                <a:lnTo>
                  <a:pt x="165538" y="522878"/>
                </a:lnTo>
                <a:lnTo>
                  <a:pt x="123326" y="597127"/>
                </a:lnTo>
                <a:lnTo>
                  <a:pt x="86828" y="674816"/>
                </a:lnTo>
                <a:lnTo>
                  <a:pt x="56328" y="755660"/>
                </a:lnTo>
                <a:lnTo>
                  <a:pt x="32111" y="839374"/>
                </a:lnTo>
                <a:lnTo>
                  <a:pt x="14461" y="925675"/>
                </a:lnTo>
                <a:lnTo>
                  <a:pt x="3662" y="1014278"/>
                </a:lnTo>
                <a:lnTo>
                  <a:pt x="0" y="1104900"/>
                </a:lnTo>
                <a:lnTo>
                  <a:pt x="3662" y="1195521"/>
                </a:lnTo>
                <a:lnTo>
                  <a:pt x="14461" y="1284124"/>
                </a:lnTo>
                <a:lnTo>
                  <a:pt x="32111" y="1370425"/>
                </a:lnTo>
                <a:lnTo>
                  <a:pt x="56328" y="1454139"/>
                </a:lnTo>
                <a:lnTo>
                  <a:pt x="86828" y="1534983"/>
                </a:lnTo>
                <a:lnTo>
                  <a:pt x="123326" y="1612672"/>
                </a:lnTo>
                <a:lnTo>
                  <a:pt x="165538" y="1686921"/>
                </a:lnTo>
                <a:lnTo>
                  <a:pt x="213180" y="1757446"/>
                </a:lnTo>
                <a:lnTo>
                  <a:pt x="265968" y="1823963"/>
                </a:lnTo>
                <a:lnTo>
                  <a:pt x="323616" y="1886188"/>
                </a:lnTo>
                <a:lnTo>
                  <a:pt x="385841" y="1943836"/>
                </a:lnTo>
                <a:lnTo>
                  <a:pt x="452359" y="1996622"/>
                </a:lnTo>
                <a:lnTo>
                  <a:pt x="522884" y="2044264"/>
                </a:lnTo>
                <a:lnTo>
                  <a:pt x="597133" y="2086476"/>
                </a:lnTo>
                <a:lnTo>
                  <a:pt x="674821" y="2122973"/>
                </a:lnTo>
                <a:lnTo>
                  <a:pt x="755665" y="2153472"/>
                </a:lnTo>
                <a:lnTo>
                  <a:pt x="839378" y="2177689"/>
                </a:lnTo>
                <a:lnTo>
                  <a:pt x="925678" y="2195339"/>
                </a:lnTo>
                <a:lnTo>
                  <a:pt x="1014280" y="2206137"/>
                </a:lnTo>
                <a:lnTo>
                  <a:pt x="1104900" y="2209800"/>
                </a:lnTo>
                <a:lnTo>
                  <a:pt x="1195521" y="2206137"/>
                </a:lnTo>
                <a:lnTo>
                  <a:pt x="1284124" y="2195339"/>
                </a:lnTo>
                <a:lnTo>
                  <a:pt x="1370425" y="2177689"/>
                </a:lnTo>
                <a:lnTo>
                  <a:pt x="1454139" y="2153472"/>
                </a:lnTo>
                <a:lnTo>
                  <a:pt x="1534983" y="2122973"/>
                </a:lnTo>
                <a:lnTo>
                  <a:pt x="1612672" y="2086476"/>
                </a:lnTo>
                <a:lnTo>
                  <a:pt x="1686921" y="2044264"/>
                </a:lnTo>
                <a:lnTo>
                  <a:pt x="1757446" y="1996622"/>
                </a:lnTo>
                <a:lnTo>
                  <a:pt x="1823963" y="1943836"/>
                </a:lnTo>
                <a:lnTo>
                  <a:pt x="1886188" y="1886188"/>
                </a:lnTo>
                <a:lnTo>
                  <a:pt x="1943836" y="1823963"/>
                </a:lnTo>
                <a:lnTo>
                  <a:pt x="1996622" y="1757446"/>
                </a:lnTo>
                <a:lnTo>
                  <a:pt x="2044264" y="1686921"/>
                </a:lnTo>
                <a:lnTo>
                  <a:pt x="2086476" y="1612672"/>
                </a:lnTo>
                <a:lnTo>
                  <a:pt x="2122973" y="1534983"/>
                </a:lnTo>
                <a:lnTo>
                  <a:pt x="2153472" y="1454139"/>
                </a:lnTo>
                <a:lnTo>
                  <a:pt x="2177689" y="1370425"/>
                </a:lnTo>
                <a:lnTo>
                  <a:pt x="2195339" y="1284124"/>
                </a:lnTo>
                <a:lnTo>
                  <a:pt x="2206137" y="1195521"/>
                </a:lnTo>
                <a:lnTo>
                  <a:pt x="2209800" y="1104900"/>
                </a:lnTo>
                <a:lnTo>
                  <a:pt x="2206137" y="1014278"/>
                </a:lnTo>
                <a:lnTo>
                  <a:pt x="2195339" y="925675"/>
                </a:lnTo>
                <a:lnTo>
                  <a:pt x="2177689" y="839374"/>
                </a:lnTo>
                <a:lnTo>
                  <a:pt x="2153472" y="755660"/>
                </a:lnTo>
                <a:lnTo>
                  <a:pt x="2122973" y="674816"/>
                </a:lnTo>
                <a:lnTo>
                  <a:pt x="2086476" y="597127"/>
                </a:lnTo>
                <a:lnTo>
                  <a:pt x="2044264" y="522878"/>
                </a:lnTo>
                <a:lnTo>
                  <a:pt x="1996622" y="452353"/>
                </a:lnTo>
                <a:lnTo>
                  <a:pt x="1943836" y="385836"/>
                </a:lnTo>
                <a:lnTo>
                  <a:pt x="1886188" y="323611"/>
                </a:lnTo>
                <a:lnTo>
                  <a:pt x="1823963" y="265963"/>
                </a:lnTo>
                <a:lnTo>
                  <a:pt x="1757446" y="213177"/>
                </a:lnTo>
                <a:lnTo>
                  <a:pt x="1686921" y="165535"/>
                </a:lnTo>
                <a:lnTo>
                  <a:pt x="1612672" y="123323"/>
                </a:lnTo>
                <a:lnTo>
                  <a:pt x="1534983" y="86826"/>
                </a:lnTo>
                <a:lnTo>
                  <a:pt x="1454139" y="56327"/>
                </a:lnTo>
                <a:lnTo>
                  <a:pt x="1370425" y="32110"/>
                </a:lnTo>
                <a:lnTo>
                  <a:pt x="1284124" y="14460"/>
                </a:lnTo>
                <a:lnTo>
                  <a:pt x="1195521" y="3662"/>
                </a:lnTo>
                <a:lnTo>
                  <a:pt x="1104900" y="0"/>
                </a:lnTo>
                <a:close/>
              </a:path>
            </a:pathLst>
          </a:custGeom>
          <a:solidFill>
            <a:srgbClr val="CC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908149" y="3568509"/>
            <a:ext cx="144399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типа 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pc="-4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ных о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яз</a:t>
            </a:r>
            <a:r>
              <a:rPr spc="-4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pc="-6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ьств</a:t>
            </a:r>
          </a:p>
        </p:txBody>
      </p:sp>
      <p:sp>
        <p:nvSpPr>
          <p:cNvPr id="16" name="object 16"/>
          <p:cNvSpPr/>
          <p:nvPr/>
        </p:nvSpPr>
        <p:spPr>
          <a:xfrm>
            <a:off x="3657600" y="4419600"/>
            <a:ext cx="2209800" cy="2209800"/>
          </a:xfrm>
          <a:custGeom>
            <a:avLst/>
            <a:gdLst/>
            <a:ahLst/>
            <a:cxnLst/>
            <a:rect l="l" t="t" r="r" b="b"/>
            <a:pathLst>
              <a:path w="2209800" h="2209800">
                <a:moveTo>
                  <a:pt x="1104900" y="0"/>
                </a:moveTo>
                <a:lnTo>
                  <a:pt x="1014278" y="3662"/>
                </a:lnTo>
                <a:lnTo>
                  <a:pt x="925675" y="14460"/>
                </a:lnTo>
                <a:lnTo>
                  <a:pt x="839374" y="32110"/>
                </a:lnTo>
                <a:lnTo>
                  <a:pt x="755660" y="56327"/>
                </a:lnTo>
                <a:lnTo>
                  <a:pt x="674816" y="86826"/>
                </a:lnTo>
                <a:lnTo>
                  <a:pt x="597127" y="123323"/>
                </a:lnTo>
                <a:lnTo>
                  <a:pt x="522878" y="165535"/>
                </a:lnTo>
                <a:lnTo>
                  <a:pt x="452353" y="213177"/>
                </a:lnTo>
                <a:lnTo>
                  <a:pt x="385836" y="265963"/>
                </a:lnTo>
                <a:lnTo>
                  <a:pt x="323611" y="323611"/>
                </a:lnTo>
                <a:lnTo>
                  <a:pt x="265963" y="385836"/>
                </a:lnTo>
                <a:lnTo>
                  <a:pt x="213177" y="452353"/>
                </a:lnTo>
                <a:lnTo>
                  <a:pt x="165535" y="522878"/>
                </a:lnTo>
                <a:lnTo>
                  <a:pt x="123323" y="597127"/>
                </a:lnTo>
                <a:lnTo>
                  <a:pt x="86826" y="674816"/>
                </a:lnTo>
                <a:lnTo>
                  <a:pt x="56327" y="755660"/>
                </a:lnTo>
                <a:lnTo>
                  <a:pt x="32110" y="839374"/>
                </a:lnTo>
                <a:lnTo>
                  <a:pt x="14460" y="925675"/>
                </a:lnTo>
                <a:lnTo>
                  <a:pt x="3662" y="1014278"/>
                </a:lnTo>
                <a:lnTo>
                  <a:pt x="0" y="1104900"/>
                </a:lnTo>
                <a:lnTo>
                  <a:pt x="3662" y="1195519"/>
                </a:lnTo>
                <a:lnTo>
                  <a:pt x="14460" y="1284121"/>
                </a:lnTo>
                <a:lnTo>
                  <a:pt x="32110" y="1370421"/>
                </a:lnTo>
                <a:lnTo>
                  <a:pt x="56327" y="1454134"/>
                </a:lnTo>
                <a:lnTo>
                  <a:pt x="86826" y="1534978"/>
                </a:lnTo>
                <a:lnTo>
                  <a:pt x="123323" y="1612666"/>
                </a:lnTo>
                <a:lnTo>
                  <a:pt x="165535" y="1686915"/>
                </a:lnTo>
                <a:lnTo>
                  <a:pt x="213177" y="1757440"/>
                </a:lnTo>
                <a:lnTo>
                  <a:pt x="265963" y="1823958"/>
                </a:lnTo>
                <a:lnTo>
                  <a:pt x="323611" y="1886183"/>
                </a:lnTo>
                <a:lnTo>
                  <a:pt x="385836" y="1943831"/>
                </a:lnTo>
                <a:lnTo>
                  <a:pt x="452353" y="1996619"/>
                </a:lnTo>
                <a:lnTo>
                  <a:pt x="522878" y="2044261"/>
                </a:lnTo>
                <a:lnTo>
                  <a:pt x="597127" y="2086473"/>
                </a:lnTo>
                <a:lnTo>
                  <a:pt x="674816" y="2122971"/>
                </a:lnTo>
                <a:lnTo>
                  <a:pt x="755660" y="2153471"/>
                </a:lnTo>
                <a:lnTo>
                  <a:pt x="839374" y="2177688"/>
                </a:lnTo>
                <a:lnTo>
                  <a:pt x="925675" y="2195338"/>
                </a:lnTo>
                <a:lnTo>
                  <a:pt x="1014278" y="2206137"/>
                </a:lnTo>
                <a:lnTo>
                  <a:pt x="1104900" y="2209800"/>
                </a:lnTo>
                <a:lnTo>
                  <a:pt x="1195521" y="2206137"/>
                </a:lnTo>
                <a:lnTo>
                  <a:pt x="1284124" y="2195338"/>
                </a:lnTo>
                <a:lnTo>
                  <a:pt x="1370425" y="2177688"/>
                </a:lnTo>
                <a:lnTo>
                  <a:pt x="1454139" y="2153471"/>
                </a:lnTo>
                <a:lnTo>
                  <a:pt x="1534983" y="2122971"/>
                </a:lnTo>
                <a:lnTo>
                  <a:pt x="1612672" y="2086473"/>
                </a:lnTo>
                <a:lnTo>
                  <a:pt x="1686921" y="2044261"/>
                </a:lnTo>
                <a:lnTo>
                  <a:pt x="1757446" y="1996619"/>
                </a:lnTo>
                <a:lnTo>
                  <a:pt x="1823963" y="1943831"/>
                </a:lnTo>
                <a:lnTo>
                  <a:pt x="1886188" y="1886183"/>
                </a:lnTo>
                <a:lnTo>
                  <a:pt x="1943836" y="1823958"/>
                </a:lnTo>
                <a:lnTo>
                  <a:pt x="1996622" y="1757440"/>
                </a:lnTo>
                <a:lnTo>
                  <a:pt x="2044264" y="1686915"/>
                </a:lnTo>
                <a:lnTo>
                  <a:pt x="2086476" y="1612666"/>
                </a:lnTo>
                <a:lnTo>
                  <a:pt x="2122973" y="1534978"/>
                </a:lnTo>
                <a:lnTo>
                  <a:pt x="2153472" y="1454134"/>
                </a:lnTo>
                <a:lnTo>
                  <a:pt x="2177689" y="1370421"/>
                </a:lnTo>
                <a:lnTo>
                  <a:pt x="2195339" y="1284121"/>
                </a:lnTo>
                <a:lnTo>
                  <a:pt x="2206137" y="1195519"/>
                </a:lnTo>
                <a:lnTo>
                  <a:pt x="2209800" y="1104900"/>
                </a:lnTo>
                <a:lnTo>
                  <a:pt x="2206137" y="1014278"/>
                </a:lnTo>
                <a:lnTo>
                  <a:pt x="2195339" y="925675"/>
                </a:lnTo>
                <a:lnTo>
                  <a:pt x="2177689" y="839374"/>
                </a:lnTo>
                <a:lnTo>
                  <a:pt x="2153472" y="755660"/>
                </a:lnTo>
                <a:lnTo>
                  <a:pt x="2122973" y="674816"/>
                </a:lnTo>
                <a:lnTo>
                  <a:pt x="2086476" y="597127"/>
                </a:lnTo>
                <a:lnTo>
                  <a:pt x="2044264" y="522878"/>
                </a:lnTo>
                <a:lnTo>
                  <a:pt x="1996622" y="452353"/>
                </a:lnTo>
                <a:lnTo>
                  <a:pt x="1943836" y="385836"/>
                </a:lnTo>
                <a:lnTo>
                  <a:pt x="1886188" y="323611"/>
                </a:lnTo>
                <a:lnTo>
                  <a:pt x="1823963" y="265963"/>
                </a:lnTo>
                <a:lnTo>
                  <a:pt x="1757446" y="213177"/>
                </a:lnTo>
                <a:lnTo>
                  <a:pt x="1686921" y="165535"/>
                </a:lnTo>
                <a:lnTo>
                  <a:pt x="1612672" y="123323"/>
                </a:lnTo>
                <a:lnTo>
                  <a:pt x="1534983" y="86826"/>
                </a:lnTo>
                <a:lnTo>
                  <a:pt x="1454139" y="56327"/>
                </a:lnTo>
                <a:lnTo>
                  <a:pt x="1370425" y="32110"/>
                </a:lnTo>
                <a:lnTo>
                  <a:pt x="1284124" y="14460"/>
                </a:lnTo>
                <a:lnTo>
                  <a:pt x="1195521" y="3662"/>
                </a:lnTo>
                <a:lnTo>
                  <a:pt x="1104900" y="0"/>
                </a:lnTo>
                <a:close/>
              </a:path>
            </a:pathLst>
          </a:custGeom>
          <a:solidFill>
            <a:srgbClr val="CC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725036" y="5276015"/>
            <a:ext cx="207518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7980" marR="5080" indent="-335280"/>
            <a:r>
              <a:rPr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2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pc="-2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ниц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ьным п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8" name="object 18"/>
          <p:cNvSpPr/>
          <p:nvPr/>
        </p:nvSpPr>
        <p:spPr>
          <a:xfrm>
            <a:off x="6400800" y="4419600"/>
            <a:ext cx="2209800" cy="2209800"/>
          </a:xfrm>
          <a:custGeom>
            <a:avLst/>
            <a:gdLst/>
            <a:ahLst/>
            <a:cxnLst/>
            <a:rect l="l" t="t" r="r" b="b"/>
            <a:pathLst>
              <a:path w="2209800" h="2209800">
                <a:moveTo>
                  <a:pt x="1104900" y="0"/>
                </a:moveTo>
                <a:lnTo>
                  <a:pt x="1014278" y="3662"/>
                </a:lnTo>
                <a:lnTo>
                  <a:pt x="925675" y="14460"/>
                </a:lnTo>
                <a:lnTo>
                  <a:pt x="839374" y="32110"/>
                </a:lnTo>
                <a:lnTo>
                  <a:pt x="755660" y="56327"/>
                </a:lnTo>
                <a:lnTo>
                  <a:pt x="674816" y="86826"/>
                </a:lnTo>
                <a:lnTo>
                  <a:pt x="597127" y="123323"/>
                </a:lnTo>
                <a:lnTo>
                  <a:pt x="522878" y="165535"/>
                </a:lnTo>
                <a:lnTo>
                  <a:pt x="452353" y="213177"/>
                </a:lnTo>
                <a:lnTo>
                  <a:pt x="385836" y="265963"/>
                </a:lnTo>
                <a:lnTo>
                  <a:pt x="323611" y="323611"/>
                </a:lnTo>
                <a:lnTo>
                  <a:pt x="265963" y="385836"/>
                </a:lnTo>
                <a:lnTo>
                  <a:pt x="213177" y="452353"/>
                </a:lnTo>
                <a:lnTo>
                  <a:pt x="165535" y="522878"/>
                </a:lnTo>
                <a:lnTo>
                  <a:pt x="123323" y="597127"/>
                </a:lnTo>
                <a:lnTo>
                  <a:pt x="86826" y="674816"/>
                </a:lnTo>
                <a:lnTo>
                  <a:pt x="56327" y="755660"/>
                </a:lnTo>
                <a:lnTo>
                  <a:pt x="32110" y="839374"/>
                </a:lnTo>
                <a:lnTo>
                  <a:pt x="14460" y="925675"/>
                </a:lnTo>
                <a:lnTo>
                  <a:pt x="3662" y="1014278"/>
                </a:lnTo>
                <a:lnTo>
                  <a:pt x="0" y="1104900"/>
                </a:lnTo>
                <a:lnTo>
                  <a:pt x="3662" y="1195519"/>
                </a:lnTo>
                <a:lnTo>
                  <a:pt x="14460" y="1284121"/>
                </a:lnTo>
                <a:lnTo>
                  <a:pt x="32110" y="1370421"/>
                </a:lnTo>
                <a:lnTo>
                  <a:pt x="56327" y="1454134"/>
                </a:lnTo>
                <a:lnTo>
                  <a:pt x="86826" y="1534978"/>
                </a:lnTo>
                <a:lnTo>
                  <a:pt x="123323" y="1612666"/>
                </a:lnTo>
                <a:lnTo>
                  <a:pt x="165535" y="1686915"/>
                </a:lnTo>
                <a:lnTo>
                  <a:pt x="213177" y="1757440"/>
                </a:lnTo>
                <a:lnTo>
                  <a:pt x="265963" y="1823958"/>
                </a:lnTo>
                <a:lnTo>
                  <a:pt x="323611" y="1886183"/>
                </a:lnTo>
                <a:lnTo>
                  <a:pt x="385836" y="1943831"/>
                </a:lnTo>
                <a:lnTo>
                  <a:pt x="452353" y="1996619"/>
                </a:lnTo>
                <a:lnTo>
                  <a:pt x="522878" y="2044261"/>
                </a:lnTo>
                <a:lnTo>
                  <a:pt x="597127" y="2086473"/>
                </a:lnTo>
                <a:lnTo>
                  <a:pt x="674816" y="2122971"/>
                </a:lnTo>
                <a:lnTo>
                  <a:pt x="755660" y="2153471"/>
                </a:lnTo>
                <a:lnTo>
                  <a:pt x="839374" y="2177688"/>
                </a:lnTo>
                <a:lnTo>
                  <a:pt x="925675" y="2195338"/>
                </a:lnTo>
                <a:lnTo>
                  <a:pt x="1014278" y="2206137"/>
                </a:lnTo>
                <a:lnTo>
                  <a:pt x="1104900" y="2209800"/>
                </a:lnTo>
                <a:lnTo>
                  <a:pt x="1195521" y="2206137"/>
                </a:lnTo>
                <a:lnTo>
                  <a:pt x="1284124" y="2195338"/>
                </a:lnTo>
                <a:lnTo>
                  <a:pt x="1370425" y="2177688"/>
                </a:lnTo>
                <a:lnTo>
                  <a:pt x="1454139" y="2153471"/>
                </a:lnTo>
                <a:lnTo>
                  <a:pt x="1534983" y="2122971"/>
                </a:lnTo>
                <a:lnTo>
                  <a:pt x="1612672" y="2086473"/>
                </a:lnTo>
                <a:lnTo>
                  <a:pt x="1686921" y="2044261"/>
                </a:lnTo>
                <a:lnTo>
                  <a:pt x="1757446" y="1996619"/>
                </a:lnTo>
                <a:lnTo>
                  <a:pt x="1823963" y="1943831"/>
                </a:lnTo>
                <a:lnTo>
                  <a:pt x="1886188" y="1886183"/>
                </a:lnTo>
                <a:lnTo>
                  <a:pt x="1943836" y="1823958"/>
                </a:lnTo>
                <a:lnTo>
                  <a:pt x="1996622" y="1757440"/>
                </a:lnTo>
                <a:lnTo>
                  <a:pt x="2044264" y="1686915"/>
                </a:lnTo>
                <a:lnTo>
                  <a:pt x="2086476" y="1612666"/>
                </a:lnTo>
                <a:lnTo>
                  <a:pt x="2122973" y="1534978"/>
                </a:lnTo>
                <a:lnTo>
                  <a:pt x="2153472" y="1454134"/>
                </a:lnTo>
                <a:lnTo>
                  <a:pt x="2177689" y="1370421"/>
                </a:lnTo>
                <a:lnTo>
                  <a:pt x="2195339" y="1284121"/>
                </a:lnTo>
                <a:lnTo>
                  <a:pt x="2206137" y="1195519"/>
                </a:lnTo>
                <a:lnTo>
                  <a:pt x="2209800" y="1104900"/>
                </a:lnTo>
                <a:lnTo>
                  <a:pt x="2206137" y="1014278"/>
                </a:lnTo>
                <a:lnTo>
                  <a:pt x="2195339" y="925675"/>
                </a:lnTo>
                <a:lnTo>
                  <a:pt x="2177689" y="839374"/>
                </a:lnTo>
                <a:lnTo>
                  <a:pt x="2153472" y="755660"/>
                </a:lnTo>
                <a:lnTo>
                  <a:pt x="2122973" y="674816"/>
                </a:lnTo>
                <a:lnTo>
                  <a:pt x="2086476" y="597127"/>
                </a:lnTo>
                <a:lnTo>
                  <a:pt x="2044264" y="522878"/>
                </a:lnTo>
                <a:lnTo>
                  <a:pt x="1996622" y="452353"/>
                </a:lnTo>
                <a:lnTo>
                  <a:pt x="1943836" y="385836"/>
                </a:lnTo>
                <a:lnTo>
                  <a:pt x="1886188" y="323611"/>
                </a:lnTo>
                <a:lnTo>
                  <a:pt x="1823963" y="265963"/>
                </a:lnTo>
                <a:lnTo>
                  <a:pt x="1757446" y="213177"/>
                </a:lnTo>
                <a:lnTo>
                  <a:pt x="1686921" y="165535"/>
                </a:lnTo>
                <a:lnTo>
                  <a:pt x="1612672" y="123323"/>
                </a:lnTo>
                <a:lnTo>
                  <a:pt x="1534983" y="86826"/>
                </a:lnTo>
                <a:lnTo>
                  <a:pt x="1454139" y="56327"/>
                </a:lnTo>
                <a:lnTo>
                  <a:pt x="1370425" y="32110"/>
                </a:lnTo>
                <a:lnTo>
                  <a:pt x="1284124" y="14460"/>
                </a:lnTo>
                <a:lnTo>
                  <a:pt x="1195521" y="3662"/>
                </a:lnTo>
                <a:lnTo>
                  <a:pt x="1104900" y="0"/>
                </a:lnTo>
                <a:close/>
              </a:path>
            </a:pathLst>
          </a:custGeom>
          <a:solidFill>
            <a:srgbClr val="CC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773418" y="5138610"/>
            <a:ext cx="140398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30" dirty="0">
                <a:latin typeface="Times New Roman" pitchFamily="18" charset="0"/>
                <a:cs typeface="Times New Roman" pitchFamily="18" charset="0"/>
              </a:rPr>
              <a:t>фу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нкциям</a:t>
            </a:r>
          </a:p>
        </p:txBody>
      </p:sp>
      <p:sp>
        <p:nvSpPr>
          <p:cNvPr id="20" name="object 20"/>
          <p:cNvSpPr/>
          <p:nvPr/>
        </p:nvSpPr>
        <p:spPr>
          <a:xfrm>
            <a:off x="8458200" y="3048000"/>
            <a:ext cx="2209800" cy="2209800"/>
          </a:xfrm>
          <a:custGeom>
            <a:avLst/>
            <a:gdLst/>
            <a:ahLst/>
            <a:cxnLst/>
            <a:rect l="l" t="t" r="r" b="b"/>
            <a:pathLst>
              <a:path w="2209800" h="2209800">
                <a:moveTo>
                  <a:pt x="1104900" y="0"/>
                </a:moveTo>
                <a:lnTo>
                  <a:pt x="1014278" y="3662"/>
                </a:lnTo>
                <a:lnTo>
                  <a:pt x="925675" y="14460"/>
                </a:lnTo>
                <a:lnTo>
                  <a:pt x="839374" y="32110"/>
                </a:lnTo>
                <a:lnTo>
                  <a:pt x="755660" y="56327"/>
                </a:lnTo>
                <a:lnTo>
                  <a:pt x="674816" y="86826"/>
                </a:lnTo>
                <a:lnTo>
                  <a:pt x="597127" y="123323"/>
                </a:lnTo>
                <a:lnTo>
                  <a:pt x="522878" y="165535"/>
                </a:lnTo>
                <a:lnTo>
                  <a:pt x="452353" y="213177"/>
                </a:lnTo>
                <a:lnTo>
                  <a:pt x="385836" y="265963"/>
                </a:lnTo>
                <a:lnTo>
                  <a:pt x="323611" y="323611"/>
                </a:lnTo>
                <a:lnTo>
                  <a:pt x="265963" y="385836"/>
                </a:lnTo>
                <a:lnTo>
                  <a:pt x="213177" y="452353"/>
                </a:lnTo>
                <a:lnTo>
                  <a:pt x="165535" y="522878"/>
                </a:lnTo>
                <a:lnTo>
                  <a:pt x="123323" y="597127"/>
                </a:lnTo>
                <a:lnTo>
                  <a:pt x="86826" y="674816"/>
                </a:lnTo>
                <a:lnTo>
                  <a:pt x="56327" y="755660"/>
                </a:lnTo>
                <a:lnTo>
                  <a:pt x="32110" y="839374"/>
                </a:lnTo>
                <a:lnTo>
                  <a:pt x="14460" y="925675"/>
                </a:lnTo>
                <a:lnTo>
                  <a:pt x="3662" y="1014278"/>
                </a:lnTo>
                <a:lnTo>
                  <a:pt x="0" y="1104900"/>
                </a:lnTo>
                <a:lnTo>
                  <a:pt x="3662" y="1195521"/>
                </a:lnTo>
                <a:lnTo>
                  <a:pt x="14460" y="1284124"/>
                </a:lnTo>
                <a:lnTo>
                  <a:pt x="32110" y="1370425"/>
                </a:lnTo>
                <a:lnTo>
                  <a:pt x="56327" y="1454139"/>
                </a:lnTo>
                <a:lnTo>
                  <a:pt x="86826" y="1534983"/>
                </a:lnTo>
                <a:lnTo>
                  <a:pt x="123323" y="1612672"/>
                </a:lnTo>
                <a:lnTo>
                  <a:pt x="165535" y="1686921"/>
                </a:lnTo>
                <a:lnTo>
                  <a:pt x="213177" y="1757446"/>
                </a:lnTo>
                <a:lnTo>
                  <a:pt x="265963" y="1823963"/>
                </a:lnTo>
                <a:lnTo>
                  <a:pt x="323611" y="1886188"/>
                </a:lnTo>
                <a:lnTo>
                  <a:pt x="385836" y="1943836"/>
                </a:lnTo>
                <a:lnTo>
                  <a:pt x="452353" y="1996622"/>
                </a:lnTo>
                <a:lnTo>
                  <a:pt x="522878" y="2044264"/>
                </a:lnTo>
                <a:lnTo>
                  <a:pt x="597127" y="2086476"/>
                </a:lnTo>
                <a:lnTo>
                  <a:pt x="674816" y="2122973"/>
                </a:lnTo>
                <a:lnTo>
                  <a:pt x="755660" y="2153472"/>
                </a:lnTo>
                <a:lnTo>
                  <a:pt x="839374" y="2177689"/>
                </a:lnTo>
                <a:lnTo>
                  <a:pt x="925675" y="2195339"/>
                </a:lnTo>
                <a:lnTo>
                  <a:pt x="1014278" y="2206137"/>
                </a:lnTo>
                <a:lnTo>
                  <a:pt x="1104900" y="2209800"/>
                </a:lnTo>
                <a:lnTo>
                  <a:pt x="1195521" y="2206137"/>
                </a:lnTo>
                <a:lnTo>
                  <a:pt x="1284124" y="2195339"/>
                </a:lnTo>
                <a:lnTo>
                  <a:pt x="1370425" y="2177689"/>
                </a:lnTo>
                <a:lnTo>
                  <a:pt x="1454139" y="2153472"/>
                </a:lnTo>
                <a:lnTo>
                  <a:pt x="1534983" y="2122973"/>
                </a:lnTo>
                <a:lnTo>
                  <a:pt x="1612672" y="2086476"/>
                </a:lnTo>
                <a:lnTo>
                  <a:pt x="1686921" y="2044264"/>
                </a:lnTo>
                <a:lnTo>
                  <a:pt x="1757446" y="1996622"/>
                </a:lnTo>
                <a:lnTo>
                  <a:pt x="1823963" y="1943836"/>
                </a:lnTo>
                <a:lnTo>
                  <a:pt x="1886188" y="1886188"/>
                </a:lnTo>
                <a:lnTo>
                  <a:pt x="1943836" y="1823963"/>
                </a:lnTo>
                <a:lnTo>
                  <a:pt x="1996622" y="1757446"/>
                </a:lnTo>
                <a:lnTo>
                  <a:pt x="2044264" y="1686921"/>
                </a:lnTo>
                <a:lnTo>
                  <a:pt x="2086476" y="1612672"/>
                </a:lnTo>
                <a:lnTo>
                  <a:pt x="2122973" y="1534983"/>
                </a:lnTo>
                <a:lnTo>
                  <a:pt x="2153472" y="1454139"/>
                </a:lnTo>
                <a:lnTo>
                  <a:pt x="2177689" y="1370425"/>
                </a:lnTo>
                <a:lnTo>
                  <a:pt x="2195339" y="1284124"/>
                </a:lnTo>
                <a:lnTo>
                  <a:pt x="2206137" y="1195521"/>
                </a:lnTo>
                <a:lnTo>
                  <a:pt x="2209800" y="1104900"/>
                </a:lnTo>
                <a:lnTo>
                  <a:pt x="2206137" y="1014278"/>
                </a:lnTo>
                <a:lnTo>
                  <a:pt x="2195339" y="925675"/>
                </a:lnTo>
                <a:lnTo>
                  <a:pt x="2177689" y="839374"/>
                </a:lnTo>
                <a:lnTo>
                  <a:pt x="2153472" y="755660"/>
                </a:lnTo>
                <a:lnTo>
                  <a:pt x="2122973" y="674816"/>
                </a:lnTo>
                <a:lnTo>
                  <a:pt x="2086476" y="597127"/>
                </a:lnTo>
                <a:lnTo>
                  <a:pt x="2044264" y="522878"/>
                </a:lnTo>
                <a:lnTo>
                  <a:pt x="1996622" y="452353"/>
                </a:lnTo>
                <a:lnTo>
                  <a:pt x="1943836" y="385836"/>
                </a:lnTo>
                <a:lnTo>
                  <a:pt x="1886188" y="323611"/>
                </a:lnTo>
                <a:lnTo>
                  <a:pt x="1823963" y="265963"/>
                </a:lnTo>
                <a:lnTo>
                  <a:pt x="1757446" y="213177"/>
                </a:lnTo>
                <a:lnTo>
                  <a:pt x="1686921" y="165535"/>
                </a:lnTo>
                <a:lnTo>
                  <a:pt x="1612672" y="123323"/>
                </a:lnTo>
                <a:lnTo>
                  <a:pt x="1534983" y="86826"/>
                </a:lnTo>
                <a:lnTo>
                  <a:pt x="1454139" y="56327"/>
                </a:lnTo>
                <a:lnTo>
                  <a:pt x="1370425" y="32110"/>
                </a:lnTo>
                <a:lnTo>
                  <a:pt x="1284124" y="14460"/>
                </a:lnTo>
                <a:lnTo>
                  <a:pt x="1195521" y="3662"/>
                </a:lnTo>
                <a:lnTo>
                  <a:pt x="1104900" y="0"/>
                </a:lnTo>
                <a:close/>
              </a:path>
            </a:pathLst>
          </a:custGeom>
          <a:solidFill>
            <a:srgbClr val="CC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8754871" y="3766876"/>
            <a:ext cx="162306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dirty="0">
                <a:latin typeface="Arial"/>
                <a:cs typeface="Arial"/>
              </a:rPr>
              <a:t>по 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омст</a:t>
            </a:r>
            <a:r>
              <a:rPr spc="-1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ам</a:t>
            </a:r>
          </a:p>
        </p:txBody>
      </p:sp>
      <p:sp>
        <p:nvSpPr>
          <p:cNvPr id="22" name="object 22"/>
          <p:cNvSpPr/>
          <p:nvPr/>
        </p:nvSpPr>
        <p:spPr>
          <a:xfrm>
            <a:off x="3291713" y="2883154"/>
            <a:ext cx="957580" cy="471170"/>
          </a:xfrm>
          <a:custGeom>
            <a:avLst/>
            <a:gdLst/>
            <a:ahLst/>
            <a:cxnLst/>
            <a:rect l="l" t="t" r="r" b="b"/>
            <a:pathLst>
              <a:path w="957580" h="471170">
                <a:moveTo>
                  <a:pt x="192278" y="0"/>
                </a:moveTo>
                <a:lnTo>
                  <a:pt x="0" y="299593"/>
                </a:lnTo>
                <a:lnTo>
                  <a:pt x="312293" y="470788"/>
                </a:lnTo>
                <a:lnTo>
                  <a:pt x="263270" y="278384"/>
                </a:lnTo>
                <a:lnTo>
                  <a:pt x="601442" y="192278"/>
                </a:lnTo>
                <a:lnTo>
                  <a:pt x="241300" y="192278"/>
                </a:lnTo>
                <a:lnTo>
                  <a:pt x="192278" y="0"/>
                </a:lnTo>
                <a:close/>
              </a:path>
              <a:path w="957580" h="471170">
                <a:moveTo>
                  <a:pt x="935101" y="15494"/>
                </a:moveTo>
                <a:lnTo>
                  <a:pt x="241300" y="192278"/>
                </a:lnTo>
                <a:lnTo>
                  <a:pt x="601442" y="192278"/>
                </a:lnTo>
                <a:lnTo>
                  <a:pt x="957072" y="101726"/>
                </a:lnTo>
                <a:lnTo>
                  <a:pt x="935101" y="15494"/>
                </a:lnTo>
                <a:close/>
              </a:path>
            </a:pathLst>
          </a:custGeom>
          <a:solidFill>
            <a:srgbClr val="993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39209" y="3735451"/>
            <a:ext cx="499745" cy="576580"/>
          </a:xfrm>
          <a:custGeom>
            <a:avLst/>
            <a:gdLst/>
            <a:ahLst/>
            <a:cxnLst/>
            <a:rect l="l" t="t" r="r" b="b"/>
            <a:pathLst>
              <a:path w="499745" h="576579">
                <a:moveTo>
                  <a:pt x="0" y="298704"/>
                </a:moveTo>
                <a:lnTo>
                  <a:pt x="111632" y="576072"/>
                </a:lnTo>
                <a:lnTo>
                  <a:pt x="410082" y="558926"/>
                </a:lnTo>
                <a:lnTo>
                  <a:pt x="242569" y="452628"/>
                </a:lnTo>
                <a:lnTo>
                  <a:pt x="272796" y="405003"/>
                </a:lnTo>
                <a:lnTo>
                  <a:pt x="167512" y="405003"/>
                </a:lnTo>
                <a:lnTo>
                  <a:pt x="0" y="298704"/>
                </a:lnTo>
                <a:close/>
              </a:path>
              <a:path w="499745" h="576579">
                <a:moveTo>
                  <a:pt x="424561" y="0"/>
                </a:moveTo>
                <a:lnTo>
                  <a:pt x="167512" y="405003"/>
                </a:lnTo>
                <a:lnTo>
                  <a:pt x="272796" y="405003"/>
                </a:lnTo>
                <a:lnTo>
                  <a:pt x="499617" y="47625"/>
                </a:lnTo>
                <a:lnTo>
                  <a:pt x="424561" y="0"/>
                </a:lnTo>
                <a:close/>
              </a:path>
            </a:pathLst>
          </a:custGeom>
          <a:solidFill>
            <a:srgbClr val="993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818248" y="3757804"/>
            <a:ext cx="483234" cy="537845"/>
          </a:xfrm>
          <a:custGeom>
            <a:avLst/>
            <a:gdLst/>
            <a:ahLst/>
            <a:cxnLst/>
            <a:rect l="l" t="t" r="r" b="b"/>
            <a:pathLst>
              <a:path w="483235" h="537845">
                <a:moveTo>
                  <a:pt x="74929" y="0"/>
                </a:moveTo>
                <a:lnTo>
                  <a:pt x="0" y="47879"/>
                </a:lnTo>
                <a:lnTo>
                  <a:pt x="240791" y="424561"/>
                </a:lnTo>
                <a:lnTo>
                  <a:pt x="73660" y="531495"/>
                </a:lnTo>
                <a:lnTo>
                  <a:pt x="365887" y="537591"/>
                </a:lnTo>
                <a:lnTo>
                  <a:pt x="436265" y="376682"/>
                </a:lnTo>
                <a:lnTo>
                  <a:pt x="315722" y="376682"/>
                </a:lnTo>
                <a:lnTo>
                  <a:pt x="74929" y="0"/>
                </a:lnTo>
                <a:close/>
              </a:path>
              <a:path w="483235" h="537845">
                <a:moveTo>
                  <a:pt x="482980" y="269875"/>
                </a:moveTo>
                <a:lnTo>
                  <a:pt x="315722" y="376682"/>
                </a:lnTo>
                <a:lnTo>
                  <a:pt x="436265" y="376682"/>
                </a:lnTo>
                <a:lnTo>
                  <a:pt x="482980" y="269875"/>
                </a:lnTo>
                <a:close/>
              </a:path>
            </a:pathLst>
          </a:custGeom>
          <a:solidFill>
            <a:srgbClr val="993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715378" y="2837433"/>
            <a:ext cx="921385" cy="535940"/>
          </a:xfrm>
          <a:custGeom>
            <a:avLst/>
            <a:gdLst/>
            <a:ahLst/>
            <a:cxnLst/>
            <a:rect l="l" t="t" r="r" b="b"/>
            <a:pathLst>
              <a:path w="921384" h="535939">
                <a:moveTo>
                  <a:pt x="33400" y="0"/>
                </a:moveTo>
                <a:lnTo>
                  <a:pt x="0" y="82295"/>
                </a:lnTo>
                <a:lnTo>
                  <a:pt x="663321" y="351789"/>
                </a:lnTo>
                <a:lnTo>
                  <a:pt x="588645" y="535558"/>
                </a:lnTo>
                <a:lnTo>
                  <a:pt x="921257" y="408558"/>
                </a:lnTo>
                <a:lnTo>
                  <a:pt x="856670" y="269366"/>
                </a:lnTo>
                <a:lnTo>
                  <a:pt x="696722" y="269366"/>
                </a:lnTo>
                <a:lnTo>
                  <a:pt x="33400" y="0"/>
                </a:lnTo>
                <a:close/>
              </a:path>
              <a:path w="921384" h="535939">
                <a:moveTo>
                  <a:pt x="771398" y="85598"/>
                </a:moveTo>
                <a:lnTo>
                  <a:pt x="696722" y="269366"/>
                </a:lnTo>
                <a:lnTo>
                  <a:pt x="856670" y="269366"/>
                </a:lnTo>
                <a:lnTo>
                  <a:pt x="771398" y="85598"/>
                </a:lnTo>
                <a:close/>
              </a:path>
            </a:pathLst>
          </a:custGeom>
          <a:solidFill>
            <a:srgbClr val="993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489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9"/>
          <p:cNvGrpSpPr>
            <a:grpSpLocks/>
          </p:cNvGrpSpPr>
          <p:nvPr/>
        </p:nvGrpSpPr>
        <p:grpSpPr bwMode="auto">
          <a:xfrm>
            <a:off x="2385683" y="2041107"/>
            <a:ext cx="7678866" cy="4624387"/>
            <a:chOff x="201645" y="1685166"/>
            <a:chExt cx="7346280" cy="4254131"/>
          </a:xfrm>
        </p:grpSpPr>
        <p:grpSp>
          <p:nvGrpSpPr>
            <p:cNvPr id="1040" name="Группа 58"/>
            <p:cNvGrpSpPr>
              <a:grpSpLocks/>
            </p:cNvGrpSpPr>
            <p:nvPr/>
          </p:nvGrpSpPr>
          <p:grpSpPr bwMode="auto">
            <a:xfrm>
              <a:off x="201645" y="1685166"/>
              <a:ext cx="7346280" cy="4254131"/>
              <a:chOff x="201645" y="1684474"/>
              <a:chExt cx="7346280" cy="4254253"/>
            </a:xfrm>
          </p:grpSpPr>
          <p:grpSp>
            <p:nvGrpSpPr>
              <p:cNvPr id="1046" name="Группа 18"/>
              <p:cNvGrpSpPr>
                <a:grpSpLocks/>
              </p:cNvGrpSpPr>
              <p:nvPr/>
            </p:nvGrpSpPr>
            <p:grpSpPr bwMode="auto">
              <a:xfrm>
                <a:off x="2135672" y="5593403"/>
                <a:ext cx="3014425" cy="345324"/>
                <a:chOff x="5819864" y="5528420"/>
                <a:chExt cx="3014214" cy="345575"/>
              </a:xfrm>
            </p:grpSpPr>
            <p:grpSp>
              <p:nvGrpSpPr>
                <p:cNvPr id="1053" name="Прямоугольник 124"/>
                <p:cNvGrpSpPr>
                  <a:grpSpLocks/>
                </p:cNvGrpSpPr>
                <p:nvPr/>
              </p:nvGrpSpPr>
              <p:grpSpPr bwMode="auto">
                <a:xfrm>
                  <a:off x="7330741" y="5528423"/>
                  <a:ext cx="333981" cy="345572"/>
                  <a:chOff x="4357654" y="5803916"/>
                  <a:chExt cx="394787" cy="426719"/>
                </a:xfrm>
              </p:grpSpPr>
              <p:pic>
                <p:nvPicPr>
                  <p:cNvPr id="1059" name="Прямоугольник 124"/>
                  <p:cNvPicPr>
                    <a:picLocks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357654" y="5803916"/>
                    <a:ext cx="390144" cy="42671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60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00530" y="5803918"/>
                    <a:ext cx="251911" cy="2925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400">
                      <a:latin typeface="Franklin Gothic Book" pitchFamily="34" charset="0"/>
                    </a:endParaRPr>
                  </a:p>
                </p:txBody>
              </p:sp>
            </p:grpSp>
            <p:sp>
              <p:nvSpPr>
                <p:cNvPr id="1054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7632948" y="5528420"/>
                  <a:ext cx="1201130" cy="337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b="1">
                      <a:latin typeface="Century" pitchFamily="18" charset="0"/>
                    </a:rPr>
                    <a:t>Расходы</a:t>
                  </a:r>
                </a:p>
              </p:txBody>
            </p:sp>
            <p:grpSp>
              <p:nvGrpSpPr>
                <p:cNvPr id="1055" name="Прямоугольник 126"/>
                <p:cNvGrpSpPr>
                  <a:grpSpLocks/>
                </p:cNvGrpSpPr>
                <p:nvPr/>
              </p:nvGrpSpPr>
              <p:grpSpPr bwMode="auto">
                <a:xfrm>
                  <a:off x="5819864" y="5528420"/>
                  <a:ext cx="324896" cy="345574"/>
                  <a:chOff x="2571703" y="5803920"/>
                  <a:chExt cx="384048" cy="426722"/>
                </a:xfrm>
              </p:grpSpPr>
              <p:pic>
                <p:nvPicPr>
                  <p:cNvPr id="1057" name="Прямоугольник 126"/>
                  <p:cNvPicPr>
                    <a:picLocks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2571703" y="5803922"/>
                    <a:ext cx="384048" cy="4267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58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1703" y="5803920"/>
                    <a:ext cx="251911" cy="2925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400">
                      <a:latin typeface="Franklin Gothic Book" pitchFamily="34" charset="0"/>
                    </a:endParaRPr>
                  </a:p>
                </p:txBody>
              </p:sp>
            </p:grpSp>
            <p:sp>
              <p:nvSpPr>
                <p:cNvPr id="1056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6061305" y="5528420"/>
                  <a:ext cx="1242129" cy="337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b="1">
                      <a:latin typeface="Century" pitchFamily="18" charset="0"/>
                    </a:rPr>
                    <a:t>Доходы</a:t>
                  </a:r>
                </a:p>
              </p:txBody>
            </p:sp>
          </p:grpSp>
          <p:grpSp>
            <p:nvGrpSpPr>
              <p:cNvPr id="1047" name="Группа 103"/>
              <p:cNvGrpSpPr>
                <a:grpSpLocks/>
              </p:cNvGrpSpPr>
              <p:nvPr/>
            </p:nvGrpSpPr>
            <p:grpSpPr bwMode="auto">
              <a:xfrm>
                <a:off x="201645" y="1684474"/>
                <a:ext cx="7346280" cy="3144321"/>
                <a:chOff x="2004046" y="354807"/>
                <a:chExt cx="7633317" cy="2836241"/>
              </a:xfrm>
            </p:grpSpPr>
            <p:graphicFrame>
              <p:nvGraphicFramePr>
                <p:cNvPr id="1026" name="Диаграмма 232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xmlns="" val="3695289046"/>
                    </p:ext>
                  </p:extLst>
                </p:nvPr>
              </p:nvGraphicFramePr>
              <p:xfrm>
                <a:off x="2056250" y="439117"/>
                <a:ext cx="7581113" cy="2751931"/>
              </p:xfrm>
              <a:graphic>
                <a:graphicData uri="http://schemas.openxmlformats.org/presentationml/2006/ole">
                  <p:oleObj spid="_x0000_s1106" name="Лист" r:id="rId6" imgW="7629635" imgH="3314790" progId="Excel.Sheet.8">
                    <p:embed/>
                  </p:oleObj>
                </a:graphicData>
              </a:graphic>
            </p:graphicFrame>
            <p:sp>
              <p:nvSpPr>
                <p:cNvPr id="1052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2004046" y="354807"/>
                  <a:ext cx="1185141" cy="2809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600" b="1" dirty="0">
                      <a:latin typeface="Georgia" pitchFamily="18" charset="0"/>
                    </a:rPr>
                    <a:t>тыс. руб.  </a:t>
                  </a:r>
                </a:p>
              </p:txBody>
            </p:sp>
          </p:grpSp>
          <p:sp>
            <p:nvSpPr>
              <p:cNvPr id="1048" name="TextBox 25"/>
              <p:cNvSpPr txBox="1">
                <a:spLocks noChangeArrowheads="1"/>
              </p:cNvSpPr>
              <p:nvPr/>
            </p:nvSpPr>
            <p:spPr bwMode="auto">
              <a:xfrm rot="-5400000">
                <a:off x="1353272" y="4103879"/>
                <a:ext cx="477563" cy="408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10800000">
                <a:spAutoFit/>
              </a:bodyPr>
              <a:lstStyle/>
              <a:p>
                <a:endParaRPr lang="ru-RU" sz="2200" b="1">
                  <a:latin typeface="Century" pitchFamily="18" charset="0"/>
                </a:endParaRPr>
              </a:p>
            </p:txBody>
          </p:sp>
          <p:sp>
            <p:nvSpPr>
              <p:cNvPr id="120" name="TextBox 10"/>
              <p:cNvSpPr txBox="1">
                <a:spLocks noChangeArrowheads="1"/>
              </p:cNvSpPr>
              <p:nvPr/>
            </p:nvSpPr>
            <p:spPr bwMode="auto">
              <a:xfrm>
                <a:off x="2015023" y="4958774"/>
                <a:ext cx="903652" cy="590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entury" pitchFamily="18" charset="0"/>
                    <a:cs typeface="Arial" charset="0"/>
                  </a:rPr>
                  <a:t>2015 </a:t>
                </a:r>
              </a:p>
              <a:p>
                <a:pPr algn="ctr">
                  <a:defRPr/>
                </a:pPr>
                <a:r>
                  <a:rPr lang="ru-RU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entury" pitchFamily="18" charset="0"/>
                    <a:cs typeface="Arial" charset="0"/>
                  </a:rPr>
                  <a:t>год</a:t>
                </a:r>
              </a:p>
            </p:txBody>
          </p:sp>
          <p:sp>
            <p:nvSpPr>
              <p:cNvPr id="121" name="TextBox 10"/>
              <p:cNvSpPr txBox="1">
                <a:spLocks noChangeArrowheads="1"/>
              </p:cNvSpPr>
              <p:nvPr/>
            </p:nvSpPr>
            <p:spPr bwMode="auto">
              <a:xfrm>
                <a:off x="3828402" y="4958774"/>
                <a:ext cx="905170" cy="590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entury" pitchFamily="18" charset="0"/>
                    <a:cs typeface="Arial" charset="0"/>
                  </a:rPr>
                  <a:t>2016 </a:t>
                </a:r>
              </a:p>
              <a:p>
                <a:pPr algn="ctr">
                  <a:defRPr/>
                </a:pPr>
                <a:r>
                  <a:rPr lang="ru-RU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entury" pitchFamily="18" charset="0"/>
                    <a:cs typeface="Arial" charset="0"/>
                  </a:rPr>
                  <a:t>год</a:t>
                </a:r>
              </a:p>
            </p:txBody>
          </p:sp>
          <p:sp>
            <p:nvSpPr>
              <p:cNvPr id="122" name="TextBox 10"/>
              <p:cNvSpPr txBox="1">
                <a:spLocks noChangeArrowheads="1"/>
              </p:cNvSpPr>
              <p:nvPr/>
            </p:nvSpPr>
            <p:spPr bwMode="auto">
              <a:xfrm>
                <a:off x="5581030" y="4958774"/>
                <a:ext cx="903652" cy="849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entury" pitchFamily="18" charset="0"/>
                    <a:cs typeface="Arial" charset="0"/>
                  </a:rPr>
                  <a:t> </a:t>
                </a:r>
                <a:endParaRPr lang="ru-RU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  <a:cs typeface="Arial" charset="0"/>
                </a:endParaRPr>
              </a:p>
              <a:p>
                <a:pPr algn="ctr">
                  <a:defRPr/>
                </a:pPr>
                <a:endParaRPr lang="ru-RU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  <a:cs typeface="Arial" charset="0"/>
                </a:endParaRPr>
              </a:p>
              <a:p>
                <a:pPr algn="ctr">
                  <a:defRPr/>
                </a:pPr>
                <a:endParaRPr lang="ru-RU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  <a:cs typeface="Arial" charset="0"/>
                </a:endParaRPr>
              </a:p>
            </p:txBody>
          </p:sp>
        </p:grpSp>
        <p:sp>
          <p:nvSpPr>
            <p:cNvPr id="1041" name="TextBox 25"/>
            <p:cNvSpPr txBox="1">
              <a:spLocks noChangeArrowheads="1"/>
            </p:cNvSpPr>
            <p:nvPr/>
          </p:nvSpPr>
          <p:spPr bwMode="auto">
            <a:xfrm rot="16200000">
              <a:off x="3306498" y="3360383"/>
              <a:ext cx="1308069" cy="382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latin typeface="Calibri" panose="020F0502020204030204" pitchFamily="34" charset="0"/>
                </a:rPr>
                <a:t>   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359 303,5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2" name="TextBox 25"/>
            <p:cNvSpPr txBox="1">
              <a:spLocks noChangeArrowheads="1"/>
            </p:cNvSpPr>
            <p:nvPr/>
          </p:nvSpPr>
          <p:spPr bwMode="auto">
            <a:xfrm rot="-5400000">
              <a:off x="5111042" y="3483299"/>
              <a:ext cx="1143490" cy="321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1600" b="1" dirty="0">
                <a:latin typeface="Century" pitchFamily="18" charset="0"/>
              </a:endParaRPr>
            </a:p>
          </p:txBody>
        </p:sp>
        <p:sp>
          <p:nvSpPr>
            <p:cNvPr id="1043" name="TextBox 25"/>
            <p:cNvSpPr txBox="1">
              <a:spLocks noChangeArrowheads="1"/>
            </p:cNvSpPr>
            <p:nvPr/>
          </p:nvSpPr>
          <p:spPr bwMode="auto">
            <a:xfrm rot="16200000">
              <a:off x="1849909" y="3951154"/>
              <a:ext cx="477549" cy="40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>
              <a:spAutoFit/>
            </a:bodyPr>
            <a:lstStyle/>
            <a:p>
              <a:endParaRPr lang="ru-RU" sz="2200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  <p:sp>
          <p:nvSpPr>
            <p:cNvPr id="1044" name="TextBox 25"/>
            <p:cNvSpPr txBox="1">
              <a:spLocks noChangeArrowheads="1"/>
            </p:cNvSpPr>
            <p:nvPr/>
          </p:nvSpPr>
          <p:spPr bwMode="auto">
            <a:xfrm rot="16200000">
              <a:off x="3687438" y="3372794"/>
              <a:ext cx="1332898" cy="382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entury" pitchFamily="18" charset="0"/>
                </a:rPr>
                <a:t>    </a:t>
              </a:r>
              <a:r>
                <a:rPr lang="ru-RU" sz="2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362 718,5</a:t>
              </a:r>
              <a:endPara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30" name="Прямоугольник 48"/>
          <p:cNvSpPr>
            <a:spLocks noChangeArrowheads="1"/>
          </p:cNvSpPr>
          <p:nvPr/>
        </p:nvSpPr>
        <p:spPr bwMode="auto">
          <a:xfrm rot="16200000">
            <a:off x="4054931" y="3952053"/>
            <a:ext cx="10214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355 945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1" name="Прямоугольник 49"/>
          <p:cNvSpPr>
            <a:spLocks noChangeArrowheads="1"/>
          </p:cNvSpPr>
          <p:nvPr/>
        </p:nvSpPr>
        <p:spPr bwMode="auto">
          <a:xfrm rot="16200000">
            <a:off x="4342654" y="4260028"/>
            <a:ext cx="1598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         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367 945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Прямая соединительная линия 12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00825" y="2924176"/>
            <a:ext cx="9525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Прямая соединительная линия 129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8438" y="2852739"/>
            <a:ext cx="9525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Скругленная прямоугольная выноска 60"/>
          <p:cNvSpPr>
            <a:spLocks noChangeArrowheads="1"/>
          </p:cNvSpPr>
          <p:nvPr/>
        </p:nvSpPr>
        <p:spPr bwMode="auto">
          <a:xfrm>
            <a:off x="3575051" y="1557339"/>
            <a:ext cx="1666875" cy="587375"/>
          </a:xfrm>
          <a:prstGeom prst="wedgeRoundRectCallout">
            <a:avLst>
              <a:gd name="adj1" fmla="val -20764"/>
              <a:gd name="adj2" fmla="val 175407"/>
              <a:gd name="adj3" fmla="val 16667"/>
            </a:avLst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16200000" scaled="1"/>
          </a:gradFill>
          <a:ln w="9525" algn="ctr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libri" pitchFamily="34" charset="0"/>
                <a:cs typeface="Arial" charset="0"/>
              </a:rPr>
              <a:t>дефицит</a:t>
            </a:r>
            <a:endParaRPr lang="ru-RU" sz="1200" dirty="0"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200" dirty="0" smtClean="0">
                <a:latin typeface="Calibri" pitchFamily="34" charset="0"/>
                <a:cs typeface="Arial" charset="0"/>
              </a:rPr>
              <a:t>-12 000</a:t>
            </a:r>
            <a:endParaRPr lang="ru-RU" sz="1200" dirty="0"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200" dirty="0" err="1">
                <a:latin typeface="Calibri" pitchFamily="34" charset="0"/>
                <a:cs typeface="Arial" charset="0"/>
              </a:rPr>
              <a:t>тыс.руб</a:t>
            </a:r>
            <a:r>
              <a:rPr lang="ru-RU" sz="1200" dirty="0">
                <a:latin typeface="Calibri" pitchFamily="34" charset="0"/>
                <a:cs typeface="Arial" charset="0"/>
              </a:rPr>
              <a:t>.</a:t>
            </a:r>
          </a:p>
        </p:txBody>
      </p:sp>
      <p:sp>
        <p:nvSpPr>
          <p:cNvPr id="63" name="Скругленная прямоугольная выноска 62"/>
          <p:cNvSpPr>
            <a:spLocks noChangeArrowheads="1"/>
          </p:cNvSpPr>
          <p:nvPr/>
        </p:nvSpPr>
        <p:spPr bwMode="auto">
          <a:xfrm>
            <a:off x="6383339" y="1844675"/>
            <a:ext cx="1150937" cy="647700"/>
          </a:xfrm>
          <a:prstGeom prst="wedgeRoundRectCallout">
            <a:avLst>
              <a:gd name="adj1" fmla="val 47102"/>
              <a:gd name="adj2" fmla="val 134806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libri" pitchFamily="34" charset="0"/>
                <a:cs typeface="Arial" charset="0"/>
              </a:rPr>
              <a:t>дефицит</a:t>
            </a:r>
            <a:endParaRPr lang="ru-RU" sz="1200" dirty="0"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-3 415</a:t>
            </a:r>
            <a:endParaRPr lang="ru-RU" sz="12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200" dirty="0" err="1">
                <a:latin typeface="Calibri" pitchFamily="34" charset="0"/>
                <a:cs typeface="Arial" charset="0"/>
              </a:rPr>
              <a:t>тыс.руб</a:t>
            </a:r>
            <a:r>
              <a:rPr lang="ru-RU" sz="1200" dirty="0">
                <a:latin typeface="Calibri" pitchFamily="34" charset="0"/>
                <a:cs typeface="Arial" charset="0"/>
              </a:rPr>
              <a:t>.</a:t>
            </a:r>
          </a:p>
        </p:txBody>
      </p:sp>
      <p:sp>
        <p:nvSpPr>
          <p:cNvPr id="1039" name="WordArt 37"/>
          <p:cNvSpPr>
            <a:spLocks noChangeArrowheads="1" noChangeShapeType="1" noTextEdit="1"/>
          </p:cNvSpPr>
          <p:nvPr/>
        </p:nvSpPr>
        <p:spPr bwMode="auto">
          <a:xfrm>
            <a:off x="4295775" y="1052514"/>
            <a:ext cx="49149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Основные </a:t>
            </a:r>
            <a:r>
              <a:rPr lang="ru-RU" sz="28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параметры проекта бюджета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565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7001" y="254572"/>
            <a:ext cx="6554867" cy="86177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spc="-3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800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</a:t>
            </a:r>
            <a:r>
              <a:rPr sz="2800" spc="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sz="2800" spc="-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sz="2800" spc="-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800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</a:t>
            </a:r>
            <a:endParaRPr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" algn="ctr">
              <a:lnSpc>
                <a:spcPct val="100000"/>
              </a:lnSpc>
            </a:pP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sz="2800" spc="-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екта</a:t>
            </a:r>
            <a:r>
              <a:rPr sz="2800" spc="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</a:t>
            </a:r>
            <a:r>
              <a:rPr sz="2800" spc="-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800" spc="-2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sz="2800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3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бюджета?</a:t>
            </a:r>
            <a:endParaRPr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29000" y="1828800"/>
            <a:ext cx="5257800" cy="553998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 rtlCol="0">
            <a:spAutoFit/>
          </a:bodyPr>
          <a:lstStyle/>
          <a:p>
            <a:pPr marL="1758314" marR="396240" indent="-1353820"/>
            <a:r>
              <a:rPr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ение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2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йонно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spc="-30" dirty="0">
                <a:latin typeface="Times New Roman" pitchFamily="18" charset="0"/>
                <a:cs typeface="Times New Roman" pitchFamily="18" charset="0"/>
              </a:rPr>
              <a:t>ю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spc="-7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 осн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7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ся</a:t>
            </a:r>
            <a:r>
              <a:rPr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2600" y="3048001"/>
            <a:ext cx="1981200" cy="1384995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 rtlCol="0">
            <a:spAutoFit/>
          </a:bodyPr>
          <a:lstStyle/>
          <a:p>
            <a:pPr marL="358775" marR="353060" algn="ctr"/>
            <a:r>
              <a:rPr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spc="-35" dirty="0">
                <a:latin typeface="Times New Roman" pitchFamily="18" charset="0"/>
                <a:cs typeface="Times New Roman" pitchFamily="18" charset="0"/>
              </a:rPr>
              <a:t>ю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spc="-7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тном п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ании Пр</a:t>
            </a:r>
            <a:r>
              <a:rPr spc="-4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зи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spc="-2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spc="-8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оссийс</a:t>
            </a:r>
            <a:r>
              <a:rPr spc="2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ой Ф</a:t>
            </a:r>
            <a:r>
              <a:rPr spc="-4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ации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38600" y="3048001"/>
            <a:ext cx="2057400" cy="1661993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 rtlCol="0">
            <a:spAutoFit/>
          </a:bodyPr>
          <a:lstStyle/>
          <a:p>
            <a:pPr marL="156210" marR="212090" indent="64769" algn="ctr"/>
            <a:r>
              <a:rPr dirty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гн</a:t>
            </a:r>
            <a:r>
              <a:rPr spc="-3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spc="2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оци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ьн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- э</a:t>
            </a:r>
            <a:r>
              <a:rPr spc="2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мич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pc="2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pc="-35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spc="5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ития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Хохольского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pc="-1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йона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00800" y="3048001"/>
            <a:ext cx="1981200" cy="1384995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 rtlCol="0">
            <a:spAutoFit/>
          </a:bodyPr>
          <a:lstStyle/>
          <a:p>
            <a:pPr marL="241935" marR="231140" indent="-68580" algn="ctr"/>
            <a:r>
              <a:rPr dirty="0">
                <a:latin typeface="Times New Roman" pitchFamily="18" charset="0"/>
                <a:cs typeface="Times New Roman" pitchFamily="18" charset="0"/>
              </a:rPr>
              <a:t>Основных на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3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ениях б</a:t>
            </a:r>
            <a:r>
              <a:rPr spc="-30" dirty="0">
                <a:latin typeface="Times New Roman" pitchFamily="18" charset="0"/>
                <a:cs typeface="Times New Roman" pitchFamily="18" charset="0"/>
              </a:rPr>
              <a:t>ю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spc="-7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тной</a:t>
            </a:r>
          </a:p>
          <a:p>
            <a:pPr marL="347345" marR="339725" algn="ctr"/>
            <a:r>
              <a:rPr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pc="2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3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ой п</a:t>
            </a:r>
            <a:r>
              <a:rPr spc="-4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итики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610600" y="3048000"/>
            <a:ext cx="1828800" cy="1107996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 rtlCol="0">
            <a:spAutoFit/>
          </a:bodyPr>
          <a:lstStyle/>
          <a:p>
            <a:pPr marL="53340" marR="41275" algn="ctr"/>
            <a:r>
              <a:rPr spc="2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pc="-2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ниц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ьных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spc="-1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ог</a:t>
            </a:r>
            <a:r>
              <a:rPr spc="-1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10"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spc="-1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Хохольског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о р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йона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40632" y="5710305"/>
            <a:ext cx="11490157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45110" algn="ctr"/>
            <a:r>
              <a:rPr sz="2000" dirty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spc="2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йонно</a:t>
            </a:r>
            <a:r>
              <a:rPr sz="2000" spc="-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sz="2000" spc="-30" dirty="0">
                <a:latin typeface="Times New Roman" pitchFamily="18" charset="0"/>
                <a:cs typeface="Times New Roman" pitchFamily="18" charset="0"/>
              </a:rPr>
              <a:t>ю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sz="2000" spc="-7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sz="2000" spc="-1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spc="-5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sz="2000" spc="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35" dirty="0" err="1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000" spc="-45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5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0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сф</a:t>
            </a:r>
            <a:r>
              <a:rPr sz="2000" spc="-1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ир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ан</a:t>
            </a:r>
            <a:r>
              <a:rPr sz="20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мном 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spc="-4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е.</a:t>
            </a:r>
          </a:p>
          <a:p>
            <a:pPr marL="12700" algn="ctr"/>
            <a:r>
              <a:rPr sz="2000" dirty="0">
                <a:latin typeface="Times New Roman" pitchFamily="18" charset="0"/>
                <a:cs typeface="Times New Roman" pitchFamily="18" charset="0"/>
              </a:rPr>
              <a:t>Вс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spc="-35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о на</a:t>
            </a:r>
            <a:r>
              <a:rPr sz="20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анный 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ент</a:t>
            </a:r>
            <a:r>
              <a:rPr sz="20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Хохольском</a:t>
            </a:r>
            <a:r>
              <a:rPr sz="20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йоне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0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spc="-2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spc="-1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dirty="0" err="1">
                <a:latin typeface="Times New Roman" pitchFamily="18" charset="0"/>
                <a:cs typeface="Times New Roman" pitchFamily="18" charset="0"/>
              </a:rPr>
              <a:t>ждено</a:t>
            </a:r>
            <a:r>
              <a:rPr sz="2000" spc="3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spc="30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15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spc="-25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ниц</a:t>
            </a:r>
            <a:r>
              <a:rPr sz="2000" spc="5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2000" spc="-1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spc="5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2000" spc="-15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spc="-1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sz="2000" spc="-15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spc="-1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650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87379" y="0"/>
            <a:ext cx="9817768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65400" marR="5080" indent="-2553335" algn="ctr">
              <a:tabLst>
                <a:tab pos="3178175" algn="l"/>
                <a:tab pos="4848860" algn="l"/>
              </a:tabLst>
            </a:pP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</a:t>
            </a:r>
            <a:r>
              <a:rPr sz="2400" b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вные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</a:t>
            </a:r>
            <a:r>
              <a:rPr sz="24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ерист</a:t>
            </a:r>
            <a:r>
              <a:rPr sz="24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b="1" spc="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spc="-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400" b="1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400" b="1" spc="-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2400" b="1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400" b="1" spc="-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565400" marR="5080" indent="-2553335" algn="ctr">
              <a:tabLst>
                <a:tab pos="3178175" algn="l"/>
                <a:tab pos="484886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Хохольского муниципального района 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5124388"/>
              </p:ext>
            </p:extLst>
          </p:nvPr>
        </p:nvGraphicFramePr>
        <p:xfrm>
          <a:off x="1684421" y="842211"/>
          <a:ext cx="9156033" cy="5097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1554"/>
                <a:gridCol w="4776865"/>
                <a:gridCol w="1585153"/>
                <a:gridCol w="1712461"/>
              </a:tblGrid>
              <a:tr h="893100">
                <a:tc>
                  <a:txBody>
                    <a:bodyPr/>
                    <a:lstStyle/>
                    <a:p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6435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Пок</a:t>
                      </a:r>
                      <a:r>
                        <a:rPr sz="1800" b="1" spc="1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800" b="1" spc="-2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800" b="1" spc="-3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ь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b="1" spc="-10" dirty="0" smtClean="0"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800" b="1" spc="-10" dirty="0" smtClean="0">
                          <a:latin typeface="Arial"/>
                          <a:cs typeface="Arial"/>
                        </a:rPr>
                        <a:t>5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800" b="1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д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spc="-10" dirty="0" smtClean="0"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800" b="1" spc="-10" dirty="0" smtClean="0">
                          <a:latin typeface="Arial"/>
                          <a:cs typeface="Arial"/>
                        </a:rPr>
                        <a:t>6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800" b="1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800" b="1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д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05131">
                <a:tc gridSpan="2">
                  <a:txBody>
                    <a:bodyPr/>
                    <a:lstStyle/>
                    <a:p>
                      <a:pPr marL="227329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№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99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9999"/>
                    </a:solidFill>
                  </a:tcPr>
                </a:tc>
              </a:tr>
              <a:tr h="3881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9230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algn="l">
                        <a:lnSpc>
                          <a:spcPct val="100000"/>
                        </a:lnSpc>
                      </a:pPr>
                      <a:r>
                        <a:rPr sz="2000" b="1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b="1" spc="-3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b="1" spc="-2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ы, </a:t>
                      </a:r>
                      <a:r>
                        <a:rPr sz="2000" b="1" spc="-3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се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о,</a:t>
                      </a:r>
                      <a:r>
                        <a:rPr sz="20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ыс.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spc="-3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б.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0504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355945,0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1140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359303,5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3718">
                <a:tc>
                  <a:txBody>
                    <a:bodyPr/>
                    <a:lstStyle/>
                    <a:p>
                      <a:pPr algn="l"/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algn="l">
                        <a:lnSpc>
                          <a:spcPct val="100000"/>
                        </a:lnSpc>
                      </a:pP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шу</a:t>
                      </a:r>
                      <a:r>
                        <a:rPr sz="2000" spc="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нас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ени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ей)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5595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12025,0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6230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12098,0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46674">
                <a:tc>
                  <a:txBody>
                    <a:bodyPr/>
                    <a:lstStyle/>
                    <a:p>
                      <a:pPr algn="l"/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marR="522605" algn="l">
                        <a:lnSpc>
                          <a:spcPct val="100000"/>
                        </a:lnSpc>
                      </a:pP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10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тные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анс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ты, тыс.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уб.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0504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231128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1140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229931,5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998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algn="l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sz="2000" b="1" spc="-35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ы,</a:t>
                      </a:r>
                      <a:r>
                        <a:rPr sz="20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b="1" spc="-3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се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о,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ыс.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spc="-3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б.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0504" algn="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367945,0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1140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387132,5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2240">
                <a:tc>
                  <a:txBody>
                    <a:bodyPr/>
                    <a:lstStyle/>
                    <a:p>
                      <a:pPr algn="l"/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algn="l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шу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ас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ени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ей)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5595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12430,6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6230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13034,8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590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90" algn="l">
                        <a:lnSpc>
                          <a:spcPct val="100000"/>
                        </a:lnSpc>
                      </a:pPr>
                      <a:r>
                        <a:rPr sz="2000" b="1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b="1" spc="-20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ици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sz="2000" b="1" spc="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b="1" spc="-5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r>
                        <a:rPr sz="2000" b="1" spc="-20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b="1" spc="-10" dirty="0">
                          <a:latin typeface="Times New Roman" pitchFamily="18" charset="0"/>
                          <a:cs typeface="Times New Roman" pitchFamily="18" charset="0"/>
                        </a:rPr>
                        <a:t>ици</a:t>
                      </a:r>
                      <a:r>
                        <a:rPr sz="2000" b="1" spc="-100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2000" b="1" spc="6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ыс.</a:t>
                      </a:r>
                      <a:r>
                        <a:rPr sz="2000" b="1" spc="-1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spc="-3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б.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-12000,0</a:t>
                      </a:r>
                      <a:endParaRPr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-13100,0</a:t>
                      </a:r>
                      <a:endParaRPr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195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6335" y="-98553"/>
            <a:ext cx="8382000" cy="1233087"/>
          </a:xfrm>
          <a:prstGeom prst="rect">
            <a:avLst/>
          </a:prstGeom>
        </p:spPr>
        <p:txBody>
          <a:bodyPr vert="horz" wrap="square" lIns="0" tIns="550602" rIns="0" bIns="0" rtlCol="0" anchor="ctr">
            <a:spAutoFit/>
          </a:bodyPr>
          <a:lstStyle/>
          <a:p>
            <a:pPr marL="2451100">
              <a:lnSpc>
                <a:spcPct val="100000"/>
              </a:lnSpc>
            </a:pP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spc="-1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рак</a:t>
            </a:r>
            <a:r>
              <a:rPr spc="-4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pc="-1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рист</a:t>
            </a:r>
            <a:r>
              <a:rPr spc="-1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spc="5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spc="-1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огов</a:t>
            </a:r>
          </a:p>
        </p:txBody>
      </p:sp>
      <p:sp>
        <p:nvSpPr>
          <p:cNvPr id="3" name="object 3"/>
          <p:cNvSpPr/>
          <p:nvPr/>
        </p:nvSpPr>
        <p:spPr>
          <a:xfrm>
            <a:off x="2063750" y="1412876"/>
            <a:ext cx="8728576" cy="643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63749" y="1412876"/>
            <a:ext cx="8716545" cy="643255"/>
          </a:xfrm>
          <a:custGeom>
            <a:avLst/>
            <a:gdLst/>
            <a:ahLst/>
            <a:cxnLst/>
            <a:rect l="l" t="t" r="r" b="b"/>
            <a:pathLst>
              <a:path w="7899400" h="643255">
                <a:moveTo>
                  <a:pt x="0" y="107187"/>
                </a:moveTo>
                <a:lnTo>
                  <a:pt x="8511" y="65261"/>
                </a:lnTo>
                <a:lnTo>
                  <a:pt x="31707" y="31082"/>
                </a:lnTo>
                <a:lnTo>
                  <a:pt x="66084" y="8159"/>
                </a:lnTo>
                <a:lnTo>
                  <a:pt x="7792211" y="0"/>
                </a:lnTo>
                <a:lnTo>
                  <a:pt x="7806829" y="989"/>
                </a:lnTo>
                <a:lnTo>
                  <a:pt x="7846559" y="14788"/>
                </a:lnTo>
                <a:lnTo>
                  <a:pt x="7877375" y="42104"/>
                </a:lnTo>
                <a:lnTo>
                  <a:pt x="7895768" y="79429"/>
                </a:lnTo>
                <a:lnTo>
                  <a:pt x="7899400" y="535813"/>
                </a:lnTo>
                <a:lnTo>
                  <a:pt x="7898410" y="550430"/>
                </a:lnTo>
                <a:lnTo>
                  <a:pt x="7884611" y="590160"/>
                </a:lnTo>
                <a:lnTo>
                  <a:pt x="7857295" y="620976"/>
                </a:lnTo>
                <a:lnTo>
                  <a:pt x="7819970" y="639369"/>
                </a:lnTo>
                <a:lnTo>
                  <a:pt x="107162" y="643001"/>
                </a:lnTo>
                <a:lnTo>
                  <a:pt x="92543" y="642011"/>
                </a:lnTo>
                <a:lnTo>
                  <a:pt x="52815" y="628209"/>
                </a:lnTo>
                <a:lnTo>
                  <a:pt x="22007" y="600887"/>
                </a:lnTo>
                <a:lnTo>
                  <a:pt x="3625" y="563554"/>
                </a:lnTo>
                <a:lnTo>
                  <a:pt x="0" y="1071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494281" y="1419726"/>
            <a:ext cx="7044055" cy="1331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pc="-15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pc="-1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5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spc="-2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pc="-2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spc="2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pc="-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яз</a:t>
            </a:r>
            <a:r>
              <a:rPr spc="-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pc="-6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pc="-2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ые</a:t>
            </a:r>
            <a:r>
              <a:rPr spc="2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пл</a:t>
            </a:r>
            <a:r>
              <a:rPr spc="-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pc="-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spc="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юри</a:t>
            </a:r>
            <a:r>
              <a:rPr spc="-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spc="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pc="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фи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зических</a:t>
            </a:r>
            <a:r>
              <a:rPr spc="6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иц</a:t>
            </a:r>
            <a:r>
              <a:rPr spc="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spc="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spc="-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spc="-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spc="-5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spcBef>
                <a:spcPts val="1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25095" algn="ctr"/>
            <a:r>
              <a:rPr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b="1" spc="-1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b="1" spc="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кции</a:t>
            </a:r>
            <a:r>
              <a:rPr b="1" spc="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spc="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b="1" spc="-3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b="1" spc="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spc="-35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b="1" spc="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в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049463" y="2852801"/>
          <a:ext cx="7920101" cy="19323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9076"/>
                <a:gridCol w="6931025"/>
              </a:tblGrid>
              <a:tr h="6317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</a:pPr>
                      <a:r>
                        <a:rPr sz="2000" b="1" spc="-20" dirty="0" err="1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скал</a:t>
                      </a: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ьн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ая</a:t>
                      </a:r>
                      <a:r>
                        <a:rPr sz="20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sz="2000" spc="-1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миро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ть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ы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вы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лн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ения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 err="1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2000" spc="-15" dirty="0" err="1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spc="-5" dirty="0" err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2000" dirty="0" err="1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sz="2000" spc="-5" dirty="0" err="1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r>
                        <a:rPr sz="2000" dirty="0" err="1">
                          <a:latin typeface="Times New Roman" pitchFamily="18" charset="0"/>
                          <a:cs typeface="Times New Roman" pitchFamily="18" charset="0"/>
                        </a:rPr>
                        <a:t>ий</a:t>
                      </a:r>
                      <a:r>
                        <a:rPr sz="2000" spc="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3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ос</a:t>
                      </a:r>
                      <a:r>
                        <a:rPr sz="2000" spc="-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spc="-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spc="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</a:t>
                      </a:r>
                      <a:r>
                        <a:rPr sz="2000" spc="-1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00"/>
                    </a:solidFill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</a:pPr>
                      <a:r>
                        <a:rPr sz="2000" b="1" spc="-25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ег</a:t>
                      </a:r>
                      <a:r>
                        <a:rPr sz="2000" b="1" spc="-40" dirty="0" err="1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b="1" spc="-5" dirty="0" err="1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2000" b="1" spc="-15" dirty="0" err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ив</a:t>
                      </a:r>
                      <a:r>
                        <a:rPr sz="2000" b="1" spc="-5" dirty="0" err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ая</a:t>
                      </a:r>
                      <a:r>
                        <a:rPr sz="2000" b="1" spc="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sz="2000" spc="-3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иять</a:t>
                      </a:r>
                      <a:r>
                        <a:rPr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sz="2000" spc="5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spc="-10" dirty="0" err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dirty="0" err="1">
                          <a:latin typeface="Times New Roman" pitchFamily="18" charset="0"/>
                          <a:cs typeface="Times New Roman" pitchFamily="18" charset="0"/>
                        </a:rPr>
                        <a:t>звитие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r>
                        <a:rPr sz="2000" spc="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ономики</a:t>
                      </a:r>
                      <a:r>
                        <a:rPr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  <a:tr h="6845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66FF"/>
                    </a:solidFill>
                  </a:tcPr>
                </a:tc>
                <a:tc>
                  <a:txBody>
                    <a:bodyPr/>
                    <a:lstStyle/>
                    <a:p>
                      <a:pPr marL="77470" marR="558165">
                        <a:lnSpc>
                          <a:spcPct val="100000"/>
                        </a:lnSpc>
                      </a:pP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ас</a:t>
                      </a:r>
                      <a:r>
                        <a:rPr sz="2000" b="1" spc="-5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реде</a:t>
                      </a:r>
                      <a:r>
                        <a:rPr sz="2000" b="1" spc="5" dirty="0" err="1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b="1" spc="-15" dirty="0" err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ел</a:t>
                      </a:r>
                      <a:r>
                        <a:rPr sz="2000" b="1" spc="-10" dirty="0" err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r>
                        <a:rPr sz="2000" b="1" spc="-5" dirty="0" err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ая</a:t>
                      </a:r>
                      <a:r>
                        <a:rPr sz="20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sz="200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пе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ер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ять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ы м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жду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асл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ми,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аниза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иями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sz="20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ражданами</a:t>
                      </a:r>
                      <a:r>
                        <a:rPr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66FF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411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-92709"/>
            <a:ext cx="8610600" cy="878446"/>
          </a:xfrm>
          <a:prstGeom prst="rect">
            <a:avLst/>
          </a:prstGeom>
        </p:spPr>
        <p:txBody>
          <a:bodyPr vert="horz" wrap="square" lIns="0" tIns="317500" rIns="0" bIns="0" rtlCol="0" anchor="ctr">
            <a:spAutoFit/>
          </a:bodyPr>
          <a:lstStyle/>
          <a:p>
            <a:pPr marL="119380">
              <a:lnSpc>
                <a:spcPts val="4760"/>
              </a:lnSpc>
            </a:pPr>
            <a:r>
              <a:rPr sz="3200" spc="-3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sz="3200" spc="-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spc="-2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все</a:t>
            </a:r>
            <a:r>
              <a:rPr sz="3200" spc="1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spc="-1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sz="32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spc="-2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sz="3200" spc="-4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3200" spc="-25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плательщики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63750" y="1412876"/>
            <a:ext cx="8229600" cy="8731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48890" y="1554686"/>
            <a:ext cx="122936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0"/>
              </a:lnSpc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ог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2419" y="1724866"/>
            <a:ext cx="116395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marR="5080" indent="-307975"/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изических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иц (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Л)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40529" y="1765125"/>
            <a:ext cx="147828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200" spc="-6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ранс</a:t>
            </a:r>
            <a:r>
              <a:rPr sz="1200" spc="-5" dirty="0">
                <a:latin typeface="Arial"/>
                <a:cs typeface="Arial"/>
              </a:rPr>
              <a:t>п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тный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на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ог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31660" y="1686511"/>
            <a:ext cx="332486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5260" marR="5080" indent="-163195">
              <a:tabLst>
                <a:tab pos="2061210" algn="l"/>
              </a:tabLst>
            </a:pPr>
            <a:r>
              <a:rPr sz="1200" dirty="0">
                <a:latin typeface="Arial"/>
                <a:cs typeface="Arial"/>
              </a:rPr>
              <a:t>На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ог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на и</a:t>
            </a:r>
            <a:r>
              <a:rPr sz="1200" spc="10" dirty="0">
                <a:latin typeface="Arial"/>
                <a:cs typeface="Arial"/>
              </a:rPr>
              <a:t>м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-20" dirty="0">
                <a:latin typeface="Arial"/>
                <a:cs typeface="Arial"/>
              </a:rPr>
              <a:t>щ</a:t>
            </a:r>
            <a:r>
              <a:rPr sz="1200" dirty="0">
                <a:latin typeface="Arial"/>
                <a:cs typeface="Arial"/>
              </a:rPr>
              <a:t>ест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о	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ем</a:t>
            </a:r>
            <a:r>
              <a:rPr sz="1200" spc="-3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ый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ог </a:t>
            </a:r>
            <a:r>
              <a:rPr sz="1200" spc="-5" dirty="0">
                <a:latin typeface="Arial"/>
                <a:cs typeface="Arial"/>
              </a:rPr>
              <a:t>ф</a:t>
            </a:r>
            <a:r>
              <a:rPr sz="1200" dirty="0">
                <a:latin typeface="Arial"/>
                <a:cs typeface="Arial"/>
              </a:rPr>
              <a:t>изических 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иц</a:t>
            </a:r>
            <a:endParaRPr sz="1200">
              <a:latin typeface="Arial"/>
              <a:cs typeface="Arial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/>
          </p:nvPr>
        </p:nvGraphicFramePr>
        <p:xfrm>
          <a:off x="2063750" y="2286000"/>
          <a:ext cx="8229600" cy="3467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17638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ав</a:t>
                      </a:r>
                      <a:r>
                        <a:rPr sz="1400" spc="2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4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13%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8965" marR="457834" indent="-14351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 м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ощности дв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5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ля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102235" indent="193040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ав</a:t>
                      </a:r>
                      <a:r>
                        <a:rPr sz="1400" spc="2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 с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ости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ущ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ест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125" marR="93980" indent="-1905" algn="ctr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ав</a:t>
                      </a:r>
                      <a:r>
                        <a:rPr sz="1400" spc="2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т </a:t>
                      </a:r>
                      <a:r>
                        <a:rPr sz="1400" spc="3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адас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ов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ой с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ости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ущ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ест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85862">
                <a:tc>
                  <a:txBody>
                    <a:bodyPr/>
                    <a:lstStyle/>
                    <a:p>
                      <a:pPr marL="114300" marR="115570" algn="ctr">
                        <a:lnSpc>
                          <a:spcPct val="24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4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льных</a:t>
                      </a:r>
                      <a:r>
                        <a:rPr sz="1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сл</a:t>
                      </a:r>
                      <a:r>
                        <a:rPr sz="1400" spc="-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ча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9%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2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30%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35%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5435" marR="296545" indent="-1270" algn="ctr">
                        <a:lnSpc>
                          <a:spcPct val="12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ав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3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ана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ся с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400" spc="-5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ъе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6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осс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ий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ой Ф</a:t>
                      </a:r>
                      <a:r>
                        <a:rPr sz="14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дер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и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93345">
                        <a:lnSpc>
                          <a:spcPts val="5180"/>
                        </a:lnSpc>
                      </a:pPr>
                      <a:r>
                        <a:rPr sz="1200" spc="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300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тыс. 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уб</a:t>
                      </a:r>
                      <a:r>
                        <a:rPr sz="1200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1200" spc="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 </a:t>
                      </a:r>
                      <a:r>
                        <a:rPr sz="1200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,1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% От </a:t>
                      </a:r>
                      <a:r>
                        <a:rPr sz="1200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00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тыс. 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уб</a:t>
                      </a:r>
                      <a:r>
                        <a:rPr sz="1200" spc="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-</a:t>
                      </a:r>
                    </a:p>
                    <a:p>
                      <a:pPr marL="85725">
                        <a:lnSpc>
                          <a:spcPts val="645"/>
                        </a:lnSpc>
                      </a:pP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0,1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д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0,3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rgbClr val="C0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rgbClr val="C0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85725" marR="152400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ыше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тыс. </a:t>
                      </a:r>
                      <a:r>
                        <a:rPr sz="1200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уб.</a:t>
                      </a:r>
                      <a:r>
                        <a:rPr sz="1200" spc="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–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т 0,3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–</a:t>
                      </a:r>
                      <a:r>
                        <a:rPr sz="1200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2,</a:t>
                      </a:r>
                      <a:r>
                        <a:rPr sz="1200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157480">
                        <a:lnSpc>
                          <a:spcPct val="100000"/>
                        </a:lnSpc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0,3%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-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ем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ь з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тых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жи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ищ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ым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ф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он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ом, с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ьс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зяйст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ен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 н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зн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чения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или при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те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ых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( пр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ос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)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я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ично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 п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 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зяй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а,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садо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 жи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тно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а,</a:t>
                      </a:r>
                      <a:r>
                        <a:rPr sz="12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 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зяйст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или о</a:t>
                      </a:r>
                      <a:r>
                        <a:rPr sz="1200" spc="-3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ор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ничест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"/>
                        </a:spcBef>
                      </a:pPr>
                      <a:endParaRPr sz="1750" dirty="0">
                        <a:latin typeface="Times New Roman"/>
                        <a:cs typeface="Times New Roman"/>
                      </a:endParaRPr>
                    </a:p>
                    <a:p>
                      <a:pPr marL="85725" marR="364490">
                        <a:lnSpc>
                          <a:spcPct val="100000"/>
                        </a:lnSpc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тношении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их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част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ов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61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9800" y="227996"/>
            <a:ext cx="7695742" cy="736773"/>
          </a:xfrm>
          <a:prstGeom prst="rect">
            <a:avLst/>
          </a:prstGeom>
        </p:spPr>
        <p:txBody>
          <a:bodyPr vert="horz" wrap="square" lIns="0" tIns="120048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sz="2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ляю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sz="2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2700" marR="5080" algn="ctr">
              <a:lnSpc>
                <a:spcPct val="100000"/>
              </a:lnSpc>
              <a:spcBef>
                <a:spcPts val="10"/>
              </a:spcBef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</a:t>
            </a:r>
            <a:r>
              <a:rPr sz="2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раж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анами</a:t>
            </a:r>
            <a:r>
              <a:rPr sz="2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ской Ф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и?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/>
          </p:nvPr>
        </p:nvGraphicFramePr>
        <p:xfrm>
          <a:off x="1966912" y="1167882"/>
          <a:ext cx="8320088" cy="56885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4656"/>
                <a:gridCol w="1222772"/>
                <a:gridCol w="1103370"/>
                <a:gridCol w="1114890"/>
                <a:gridCol w="914400"/>
              </a:tblGrid>
              <a:tr h="1041918">
                <a:tc>
                  <a:txBody>
                    <a:bodyPr/>
                    <a:lstStyle/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оги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 сборы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ано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ые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за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он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ь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ст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ом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154940" marR="144145" algn="ctr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лас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ой б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ю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,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115570" marR="105410" algn="ctr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ю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ты м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ц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ип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аль ных ра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й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онов,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85090" indent="635" algn="ctr">
                        <a:lnSpc>
                          <a:spcPct val="100000"/>
                        </a:lnSpc>
                      </a:pPr>
                      <a:r>
                        <a:rPr sz="140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3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ю</a:t>
                      </a:r>
                      <a:r>
                        <a:rPr sz="140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1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</a:t>
                      </a:r>
                      <a:r>
                        <a:rPr sz="1400" spc="-5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 err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ты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5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льских</a:t>
                      </a:r>
                      <a:r>
                        <a:rPr sz="14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ос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лени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й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,</a:t>
                      </a:r>
                    </a:p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Бюджет городского поселения</a:t>
                      </a:r>
                    </a:p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1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4815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На</a:t>
                      </a:r>
                      <a:r>
                        <a:rPr sz="1600" spc="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х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ды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ф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из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ческих</a:t>
                      </a:r>
                      <a:r>
                        <a:rPr sz="1600" spc="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лиц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51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+ 8% от сельских поселений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8495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Ед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r>
                        <a:rPr sz="1600" spc="2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6936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льс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х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зяйстве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50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+ 20 % от сельских поселений</a:t>
                      </a:r>
                      <a:endParaRPr sz="1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0874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На</a:t>
                      </a:r>
                      <a:r>
                        <a:rPr sz="1600" spc="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зи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ае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язи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при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ене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ием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ой</a:t>
                      </a:r>
                      <a:r>
                        <a:rPr sz="1600" spc="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г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оо</a:t>
                      </a:r>
                      <a:r>
                        <a:rPr sz="1600" spc="-8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я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2433">
                <a:tc>
                  <a:txBody>
                    <a:bodyPr/>
                    <a:lstStyle/>
                    <a:p>
                      <a:pPr marL="76835" marR="247015">
                        <a:lnSpc>
                          <a:spcPct val="100000"/>
                        </a:lnSpc>
                      </a:pPr>
                      <a:r>
                        <a:rPr sz="1600" spc="-1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Г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ос</a:t>
                      </a:r>
                      <a:r>
                        <a:rPr sz="1600" spc="-7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дар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ая</a:t>
                      </a:r>
                      <a:r>
                        <a:rPr sz="1600" spc="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пош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(в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зависи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ости</a:t>
                      </a:r>
                      <a:r>
                        <a:rPr sz="1600" spc="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 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ано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лен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ых</a:t>
                      </a:r>
                      <a:r>
                        <a:rPr sz="1600" spc="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ч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й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42104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На</a:t>
                      </a:r>
                      <a:r>
                        <a:rPr sz="1600" spc="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им</a:t>
                      </a:r>
                      <a:r>
                        <a:rPr sz="16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ущ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ест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ф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из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ческих</a:t>
                      </a:r>
                      <a:r>
                        <a:rPr sz="1600" spc="5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лиц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172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16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ль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  <a:r>
                        <a:rPr sz="1600" spc="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678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600" spc="-9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ранспо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р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тный</a:t>
                      </a:r>
                      <a:r>
                        <a:rPr sz="1600" spc="2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ог</a:t>
                      </a:r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05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274700"/>
            <a:ext cx="8229600" cy="1143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00" y="-137755"/>
            <a:ext cx="7695742" cy="1294643"/>
          </a:xfrm>
          <a:prstGeom prst="rect">
            <a:avLst/>
          </a:prstGeom>
        </p:spPr>
        <p:txBody>
          <a:bodyPr vert="horz" wrap="square" lIns="0" tIns="550602" rIns="0" bIns="0" rtlCol="0" anchor="ctr">
            <a:spAutoFit/>
          </a:bodyPr>
          <a:lstStyle/>
          <a:p>
            <a:pPr marL="376555" algn="ctr">
              <a:lnSpc>
                <a:spcPct val="100000"/>
              </a:lnSpc>
            </a:pPr>
            <a:r>
              <a:rPr sz="2400" dirty="0"/>
              <a:t>С</a:t>
            </a:r>
            <a:r>
              <a:rPr sz="2400" spc="-40" dirty="0"/>
              <a:t>т</a:t>
            </a:r>
            <a:r>
              <a:rPr sz="2400" dirty="0"/>
              <a:t>р</a:t>
            </a:r>
            <a:r>
              <a:rPr sz="2400" spc="-20" dirty="0"/>
              <a:t>у</a:t>
            </a:r>
            <a:r>
              <a:rPr sz="2400" spc="5" dirty="0"/>
              <a:t>к</a:t>
            </a:r>
            <a:r>
              <a:rPr sz="2400" spc="-10" dirty="0"/>
              <a:t>ту</a:t>
            </a:r>
            <a:r>
              <a:rPr sz="2400" dirty="0"/>
              <a:t>ра</a:t>
            </a:r>
            <a:r>
              <a:rPr sz="2400" spc="45" dirty="0"/>
              <a:t> </a:t>
            </a:r>
            <a:r>
              <a:rPr sz="2400" dirty="0" err="1"/>
              <a:t>до</a:t>
            </a:r>
            <a:r>
              <a:rPr sz="2400" spc="-10" dirty="0" err="1"/>
              <a:t>х</a:t>
            </a:r>
            <a:r>
              <a:rPr sz="2400" dirty="0" err="1"/>
              <a:t>одов</a:t>
            </a:r>
            <a:r>
              <a:rPr sz="2400" dirty="0"/>
              <a:t> </a:t>
            </a:r>
            <a:r>
              <a:rPr lang="ru-RU" sz="2400" dirty="0" smtClean="0"/>
              <a:t> районного </a:t>
            </a:r>
            <a:r>
              <a:rPr sz="2400" dirty="0" err="1" smtClean="0"/>
              <a:t>бю</a:t>
            </a:r>
            <a:r>
              <a:rPr sz="2400" spc="-10" dirty="0" err="1" smtClean="0"/>
              <a:t>дже</a:t>
            </a:r>
            <a:r>
              <a:rPr sz="2400" spc="-35" dirty="0" err="1" smtClean="0"/>
              <a:t>т</a:t>
            </a:r>
            <a:r>
              <a:rPr sz="2400" dirty="0" err="1" smtClean="0"/>
              <a:t>а</a:t>
            </a:r>
            <a:r>
              <a:rPr sz="2400" spc="30" dirty="0" smtClean="0"/>
              <a:t> </a:t>
            </a:r>
            <a:r>
              <a:rPr lang="ru-RU" sz="2400" dirty="0"/>
              <a:t>Хохольского муниципального</a:t>
            </a:r>
            <a:r>
              <a:rPr sz="2400" spc="50" dirty="0"/>
              <a:t> </a:t>
            </a:r>
            <a:r>
              <a:rPr sz="2400" dirty="0" err="1"/>
              <a:t>ра</a:t>
            </a:r>
            <a:r>
              <a:rPr sz="2400" spc="-10" dirty="0" err="1"/>
              <a:t>й</a:t>
            </a:r>
            <a:r>
              <a:rPr sz="2400" dirty="0" err="1"/>
              <a:t>она</a:t>
            </a:r>
            <a:r>
              <a:rPr sz="2400" spc="-5" dirty="0"/>
              <a:t> </a:t>
            </a:r>
            <a:r>
              <a:rPr lang="ru-RU" sz="2400" spc="-5" dirty="0" smtClean="0"/>
              <a:t>на </a:t>
            </a:r>
            <a:r>
              <a:rPr sz="2400" dirty="0" smtClean="0"/>
              <a:t>2</a:t>
            </a:r>
            <a:r>
              <a:rPr sz="2400" spc="-10" dirty="0" smtClean="0"/>
              <a:t>01</a:t>
            </a:r>
            <a:r>
              <a:rPr lang="ru-RU" sz="2400" spc="-10" dirty="0" smtClean="0"/>
              <a:t>6</a:t>
            </a:r>
            <a:r>
              <a:rPr sz="2400" spc="5" dirty="0" smtClean="0"/>
              <a:t> </a:t>
            </a:r>
            <a:r>
              <a:rPr sz="2400" spc="-10" dirty="0" err="1" smtClean="0"/>
              <a:t>г</a:t>
            </a:r>
            <a:r>
              <a:rPr sz="2400" dirty="0" err="1" smtClean="0"/>
              <a:t>од</a:t>
            </a:r>
            <a:endParaRPr sz="2400" dirty="0"/>
          </a:p>
        </p:txBody>
      </p:sp>
      <p:sp>
        <p:nvSpPr>
          <p:cNvPr id="4" name="object 4"/>
          <p:cNvSpPr/>
          <p:nvPr/>
        </p:nvSpPr>
        <p:spPr>
          <a:xfrm>
            <a:off x="1994732" y="1490318"/>
            <a:ext cx="8116824" cy="42210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xmlns="" val="464934295"/>
              </p:ext>
            </p:extLst>
          </p:nvPr>
        </p:nvGraphicFramePr>
        <p:xfrm>
          <a:off x="2201333" y="1600200"/>
          <a:ext cx="7399867" cy="386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31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5452" y="111936"/>
            <a:ext cx="6554867" cy="565422"/>
          </a:xfrm>
          <a:prstGeom prst="rect">
            <a:avLst/>
          </a:prstGeom>
        </p:spPr>
        <p:txBody>
          <a:bodyPr vert="horz" wrap="square" lIns="0" tIns="255154" rIns="0" bIns="0" rtlCol="0" anchor="ctr">
            <a:spAutoFit/>
          </a:bodyPr>
          <a:lstStyle/>
          <a:p>
            <a:pPr marL="2044700">
              <a:lnSpc>
                <a:spcPct val="100000"/>
              </a:lnSpc>
            </a:pPr>
            <a:r>
              <a:rPr sz="2000" dirty="0"/>
              <a:t>Доходы</a:t>
            </a:r>
            <a:r>
              <a:rPr sz="2000" spc="-15" dirty="0"/>
              <a:t> </a:t>
            </a:r>
            <a:r>
              <a:rPr sz="2000" dirty="0"/>
              <a:t>район</a:t>
            </a:r>
            <a:r>
              <a:rPr sz="2000" spc="5" dirty="0"/>
              <a:t>н</a:t>
            </a:r>
            <a:r>
              <a:rPr sz="2000" dirty="0"/>
              <a:t>ого</a:t>
            </a:r>
            <a:r>
              <a:rPr sz="2000" spc="-15" dirty="0"/>
              <a:t> </a:t>
            </a:r>
            <a:r>
              <a:rPr sz="2000" dirty="0"/>
              <a:t>бюдже</a:t>
            </a:r>
            <a:r>
              <a:rPr sz="2000" spc="-40" dirty="0"/>
              <a:t>т</a:t>
            </a:r>
            <a:r>
              <a:rPr sz="2000" dirty="0"/>
              <a:t>а</a:t>
            </a:r>
          </a:p>
        </p:txBody>
      </p:sp>
      <p:sp>
        <p:nvSpPr>
          <p:cNvPr id="3" name="object 3"/>
          <p:cNvSpPr/>
          <p:nvPr/>
        </p:nvSpPr>
        <p:spPr>
          <a:xfrm>
            <a:off x="2532063" y="1238251"/>
            <a:ext cx="6929437" cy="6318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52600" y="2133600"/>
            <a:ext cx="2743200" cy="4419600"/>
          </a:xfrm>
          <a:custGeom>
            <a:avLst/>
            <a:gdLst/>
            <a:ahLst/>
            <a:cxnLst/>
            <a:rect l="l" t="t" r="r" b="b"/>
            <a:pathLst>
              <a:path w="2743200" h="4419600">
                <a:moveTo>
                  <a:pt x="2286000" y="0"/>
                </a:moveTo>
                <a:lnTo>
                  <a:pt x="457212" y="0"/>
                </a:lnTo>
                <a:lnTo>
                  <a:pt x="419713" y="1515"/>
                </a:lnTo>
                <a:lnTo>
                  <a:pt x="347338" y="13289"/>
                </a:lnTo>
                <a:lnTo>
                  <a:pt x="279243" y="35933"/>
                </a:lnTo>
                <a:lnTo>
                  <a:pt x="216371" y="68505"/>
                </a:lnTo>
                <a:lnTo>
                  <a:pt x="159662" y="110065"/>
                </a:lnTo>
                <a:lnTo>
                  <a:pt x="110058" y="159670"/>
                </a:lnTo>
                <a:lnTo>
                  <a:pt x="68500" y="216379"/>
                </a:lnTo>
                <a:lnTo>
                  <a:pt x="35929" y="279249"/>
                </a:lnTo>
                <a:lnTo>
                  <a:pt x="13287" y="347338"/>
                </a:lnTo>
                <a:lnTo>
                  <a:pt x="1515" y="419706"/>
                </a:lnTo>
                <a:lnTo>
                  <a:pt x="0" y="457200"/>
                </a:lnTo>
                <a:lnTo>
                  <a:pt x="0" y="3962387"/>
                </a:lnTo>
                <a:lnTo>
                  <a:pt x="5984" y="4036550"/>
                </a:lnTo>
                <a:lnTo>
                  <a:pt x="23308" y="4106902"/>
                </a:lnTo>
                <a:lnTo>
                  <a:pt x="51032" y="4172503"/>
                </a:lnTo>
                <a:lnTo>
                  <a:pt x="88214" y="4232412"/>
                </a:lnTo>
                <a:lnTo>
                  <a:pt x="133913" y="4285686"/>
                </a:lnTo>
                <a:lnTo>
                  <a:pt x="187187" y="4331385"/>
                </a:lnTo>
                <a:lnTo>
                  <a:pt x="247096" y="4368567"/>
                </a:lnTo>
                <a:lnTo>
                  <a:pt x="312697" y="4396291"/>
                </a:lnTo>
                <a:lnTo>
                  <a:pt x="383049" y="4413615"/>
                </a:lnTo>
                <a:lnTo>
                  <a:pt x="457212" y="4419600"/>
                </a:lnTo>
                <a:lnTo>
                  <a:pt x="2286000" y="4419600"/>
                </a:lnTo>
                <a:lnTo>
                  <a:pt x="2360153" y="4413615"/>
                </a:lnTo>
                <a:lnTo>
                  <a:pt x="2430499" y="4396291"/>
                </a:lnTo>
                <a:lnTo>
                  <a:pt x="2496097" y="4368567"/>
                </a:lnTo>
                <a:lnTo>
                  <a:pt x="2556004" y="4331385"/>
                </a:lnTo>
                <a:lnTo>
                  <a:pt x="2609278" y="4285686"/>
                </a:lnTo>
                <a:lnTo>
                  <a:pt x="2654978" y="4232412"/>
                </a:lnTo>
                <a:lnTo>
                  <a:pt x="2692162" y="4172503"/>
                </a:lnTo>
                <a:lnTo>
                  <a:pt x="2719888" y="4106902"/>
                </a:lnTo>
                <a:lnTo>
                  <a:pt x="2737215" y="4036550"/>
                </a:lnTo>
                <a:lnTo>
                  <a:pt x="2743200" y="3962387"/>
                </a:lnTo>
                <a:lnTo>
                  <a:pt x="2743200" y="457200"/>
                </a:lnTo>
                <a:lnTo>
                  <a:pt x="2737215" y="383046"/>
                </a:lnTo>
                <a:lnTo>
                  <a:pt x="2719888" y="312700"/>
                </a:lnTo>
                <a:lnTo>
                  <a:pt x="2692162" y="247102"/>
                </a:lnTo>
                <a:lnTo>
                  <a:pt x="2654978" y="187195"/>
                </a:lnTo>
                <a:lnTo>
                  <a:pt x="2609278" y="133921"/>
                </a:lnTo>
                <a:lnTo>
                  <a:pt x="2556004" y="88221"/>
                </a:lnTo>
                <a:lnTo>
                  <a:pt x="2496097" y="51037"/>
                </a:lnTo>
                <a:lnTo>
                  <a:pt x="2430499" y="23311"/>
                </a:lnTo>
                <a:lnTo>
                  <a:pt x="2360153" y="5984"/>
                </a:lnTo>
                <a:lnTo>
                  <a:pt x="2286000" y="0"/>
                </a:lnTo>
                <a:close/>
              </a:path>
            </a:pathLst>
          </a:custGeom>
          <a:solidFill>
            <a:srgbClr val="99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440939" y="2429731"/>
            <a:ext cx="136652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0979" marR="5080" indent="-208915"/>
            <a:r>
              <a:rPr sz="1600" b="1" spc="-15" dirty="0">
                <a:latin typeface="Arial"/>
                <a:cs typeface="Arial"/>
              </a:rPr>
              <a:t>Н</a:t>
            </a:r>
            <a:r>
              <a:rPr sz="1600" b="1" spc="-40" dirty="0">
                <a:latin typeface="Arial"/>
                <a:cs typeface="Arial"/>
              </a:rPr>
              <a:t>А</a:t>
            </a:r>
            <a:r>
              <a:rPr sz="1600" b="1" spc="-15" dirty="0">
                <a:latin typeface="Arial"/>
                <a:cs typeface="Arial"/>
              </a:rPr>
              <a:t>ЛО</a:t>
            </a:r>
            <a:r>
              <a:rPr sz="1600" b="1" spc="-25" dirty="0">
                <a:latin typeface="Arial"/>
                <a:cs typeface="Arial"/>
              </a:rPr>
              <a:t>Г</a:t>
            </a:r>
            <a:r>
              <a:rPr sz="1600" b="1" spc="-15" dirty="0">
                <a:latin typeface="Arial"/>
                <a:cs typeface="Arial"/>
              </a:rPr>
              <a:t>ОВЫЕ</a:t>
            </a:r>
            <a:r>
              <a:rPr sz="1600" b="1" spc="-10" dirty="0">
                <a:latin typeface="Arial"/>
                <a:cs typeface="Arial"/>
              </a:rPr>
              <a:t> Д</a:t>
            </a:r>
            <a:r>
              <a:rPr sz="1600" b="1" spc="-80" dirty="0">
                <a:latin typeface="Arial"/>
                <a:cs typeface="Arial"/>
              </a:rPr>
              <a:t>О</a:t>
            </a:r>
            <a:r>
              <a:rPr sz="1600" b="1" spc="-50" dirty="0">
                <a:latin typeface="Arial"/>
                <a:cs typeface="Arial"/>
              </a:rPr>
              <a:t>ХО</a:t>
            </a:r>
            <a:r>
              <a:rPr sz="1600" b="1" spc="-15" dirty="0">
                <a:latin typeface="Arial"/>
                <a:cs typeface="Arial"/>
              </a:rPr>
              <a:t>ДЫ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04137" y="3094141"/>
            <a:ext cx="204025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2540" algn="ctr"/>
            <a:r>
              <a:rPr sz="1400" dirty="0">
                <a:latin typeface="Arial"/>
                <a:cs typeface="Arial"/>
              </a:rPr>
              <a:t>Пос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ления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 на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ов,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ано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лен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 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овым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дек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ом </a:t>
            </a: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осс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Ф</a:t>
            </a:r>
            <a:r>
              <a:rPr sz="1400" spc="-3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дер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 на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им</a:t>
            </a:r>
            <a:r>
              <a:rPr sz="1400" dirty="0">
                <a:latin typeface="Arial"/>
                <a:cs typeface="Arial"/>
              </a:rPr>
              <a:t>ер: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65452" y="4374556"/>
            <a:ext cx="2310765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400" spc="-25" dirty="0">
                <a:latin typeface="Wingdings"/>
                <a:cs typeface="Wingdings"/>
              </a:rPr>
              <a:t>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Д</a:t>
            </a:r>
            <a:r>
              <a:rPr sz="1400" spc="-50" dirty="0">
                <a:latin typeface="Arial"/>
                <a:cs typeface="Arial"/>
              </a:rPr>
              <a:t>Ф</a:t>
            </a:r>
            <a:r>
              <a:rPr sz="1400" dirty="0">
                <a:latin typeface="Arial"/>
                <a:cs typeface="Arial"/>
              </a:rPr>
              <a:t>Л;</a:t>
            </a:r>
            <a:endParaRPr sz="1400">
              <a:latin typeface="Arial"/>
              <a:cs typeface="Arial"/>
            </a:endParaRPr>
          </a:p>
          <a:p>
            <a:pPr marL="12700"/>
            <a:r>
              <a:rPr sz="1400" spc="-25" dirty="0">
                <a:latin typeface="Wingdings"/>
                <a:cs typeface="Wingdings"/>
              </a:rPr>
              <a:t>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Д;</a:t>
            </a:r>
            <a:endParaRPr sz="1400">
              <a:latin typeface="Arial"/>
              <a:cs typeface="Arial"/>
            </a:endParaRPr>
          </a:p>
          <a:p>
            <a:pPr marL="12700"/>
            <a:r>
              <a:rPr sz="1400" spc="-25" dirty="0">
                <a:latin typeface="Wingdings"/>
                <a:cs typeface="Wingdings"/>
              </a:rPr>
              <a:t>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9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;</a:t>
            </a:r>
            <a:endParaRPr sz="1400">
              <a:latin typeface="Arial"/>
              <a:cs typeface="Arial"/>
            </a:endParaRPr>
          </a:p>
          <a:p>
            <a:pPr marL="12700" marR="10160"/>
            <a:r>
              <a:rPr sz="1400" spc="-25" dirty="0">
                <a:latin typeface="Wingdings"/>
                <a:cs typeface="Wingdings"/>
              </a:rPr>
              <a:t>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ог 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ае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ый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зи с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им</a:t>
            </a:r>
            <a:r>
              <a:rPr sz="1400" dirty="0">
                <a:latin typeface="Arial"/>
                <a:cs typeface="Arial"/>
              </a:rPr>
              <a:t>енен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ем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ентн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й 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оо</a:t>
            </a:r>
            <a:r>
              <a:rPr sz="1400" spc="-65" dirty="0">
                <a:latin typeface="Arial"/>
                <a:cs typeface="Arial"/>
              </a:rPr>
              <a:t>б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3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жения</a:t>
            </a:r>
            <a:endParaRPr sz="1400">
              <a:latin typeface="Arial"/>
              <a:cs typeface="Arial"/>
            </a:endParaRPr>
          </a:p>
          <a:p>
            <a:pPr marL="12700"/>
            <a:r>
              <a:rPr sz="1400" spc="-409" dirty="0">
                <a:latin typeface="Wingdings"/>
                <a:cs typeface="Wingdings"/>
              </a:rPr>
              <a:t></a:t>
            </a:r>
            <a:r>
              <a:rPr sz="1400" spc="-10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дарс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енная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ошл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на</a:t>
            </a:r>
            <a:endParaRPr sz="1400">
              <a:latin typeface="Arial"/>
              <a:cs typeface="Arial"/>
            </a:endParaRPr>
          </a:p>
          <a:p>
            <a:pPr marL="200025" indent="-187325">
              <a:buFont typeface="Wingdings"/>
              <a:buChar char=""/>
              <a:tabLst>
                <a:tab pos="200660" algn="l"/>
              </a:tabLst>
            </a:pP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ру</a:t>
            </a:r>
            <a:r>
              <a:rPr sz="1400" dirty="0">
                <a:latin typeface="Arial"/>
                <a:cs typeface="Arial"/>
              </a:rPr>
              <a:t>гие.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00600" y="2133600"/>
            <a:ext cx="2743200" cy="4343400"/>
          </a:xfrm>
          <a:custGeom>
            <a:avLst/>
            <a:gdLst/>
            <a:ahLst/>
            <a:cxnLst/>
            <a:rect l="l" t="t" r="r" b="b"/>
            <a:pathLst>
              <a:path w="2743200" h="4343400">
                <a:moveTo>
                  <a:pt x="2286000" y="0"/>
                </a:moveTo>
                <a:lnTo>
                  <a:pt x="457200" y="0"/>
                </a:lnTo>
                <a:lnTo>
                  <a:pt x="419706" y="1515"/>
                </a:lnTo>
                <a:lnTo>
                  <a:pt x="347338" y="13289"/>
                </a:lnTo>
                <a:lnTo>
                  <a:pt x="279249" y="35933"/>
                </a:lnTo>
                <a:lnTo>
                  <a:pt x="216379" y="68505"/>
                </a:lnTo>
                <a:lnTo>
                  <a:pt x="159670" y="110065"/>
                </a:lnTo>
                <a:lnTo>
                  <a:pt x="110065" y="159670"/>
                </a:lnTo>
                <a:lnTo>
                  <a:pt x="68505" y="216379"/>
                </a:lnTo>
                <a:lnTo>
                  <a:pt x="35933" y="279249"/>
                </a:lnTo>
                <a:lnTo>
                  <a:pt x="13289" y="347338"/>
                </a:lnTo>
                <a:lnTo>
                  <a:pt x="1515" y="419706"/>
                </a:lnTo>
                <a:lnTo>
                  <a:pt x="0" y="457200"/>
                </a:lnTo>
                <a:lnTo>
                  <a:pt x="0" y="3886187"/>
                </a:lnTo>
                <a:lnTo>
                  <a:pt x="5984" y="3960350"/>
                </a:lnTo>
                <a:lnTo>
                  <a:pt x="23311" y="4030702"/>
                </a:lnTo>
                <a:lnTo>
                  <a:pt x="51037" y="4096303"/>
                </a:lnTo>
                <a:lnTo>
                  <a:pt x="88221" y="4156212"/>
                </a:lnTo>
                <a:lnTo>
                  <a:pt x="133921" y="4209486"/>
                </a:lnTo>
                <a:lnTo>
                  <a:pt x="187195" y="4255185"/>
                </a:lnTo>
                <a:lnTo>
                  <a:pt x="247102" y="4292367"/>
                </a:lnTo>
                <a:lnTo>
                  <a:pt x="312700" y="4320091"/>
                </a:lnTo>
                <a:lnTo>
                  <a:pt x="383046" y="4337415"/>
                </a:lnTo>
                <a:lnTo>
                  <a:pt x="457200" y="4343400"/>
                </a:lnTo>
                <a:lnTo>
                  <a:pt x="2286000" y="4343400"/>
                </a:lnTo>
                <a:lnTo>
                  <a:pt x="2360153" y="4337415"/>
                </a:lnTo>
                <a:lnTo>
                  <a:pt x="2430499" y="4320091"/>
                </a:lnTo>
                <a:lnTo>
                  <a:pt x="2496097" y="4292367"/>
                </a:lnTo>
                <a:lnTo>
                  <a:pt x="2556004" y="4255185"/>
                </a:lnTo>
                <a:lnTo>
                  <a:pt x="2609278" y="4209486"/>
                </a:lnTo>
                <a:lnTo>
                  <a:pt x="2654978" y="4156212"/>
                </a:lnTo>
                <a:lnTo>
                  <a:pt x="2692162" y="4096303"/>
                </a:lnTo>
                <a:lnTo>
                  <a:pt x="2719888" y="4030702"/>
                </a:lnTo>
                <a:lnTo>
                  <a:pt x="2737215" y="3960350"/>
                </a:lnTo>
                <a:lnTo>
                  <a:pt x="2743200" y="3886187"/>
                </a:lnTo>
                <a:lnTo>
                  <a:pt x="2743200" y="457200"/>
                </a:lnTo>
                <a:lnTo>
                  <a:pt x="2737215" y="383046"/>
                </a:lnTo>
                <a:lnTo>
                  <a:pt x="2719888" y="312700"/>
                </a:lnTo>
                <a:lnTo>
                  <a:pt x="2692162" y="247102"/>
                </a:lnTo>
                <a:lnTo>
                  <a:pt x="2654978" y="187195"/>
                </a:lnTo>
                <a:lnTo>
                  <a:pt x="2609278" y="133921"/>
                </a:lnTo>
                <a:lnTo>
                  <a:pt x="2556004" y="88221"/>
                </a:lnTo>
                <a:lnTo>
                  <a:pt x="2496097" y="51037"/>
                </a:lnTo>
                <a:lnTo>
                  <a:pt x="2430499" y="23311"/>
                </a:lnTo>
                <a:lnTo>
                  <a:pt x="2360153" y="5984"/>
                </a:lnTo>
                <a:lnTo>
                  <a:pt x="228600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013705" y="2286041"/>
            <a:ext cx="144907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40"/>
              </a:lnSpc>
            </a:pPr>
            <a:r>
              <a:rPr sz="1400" b="1" spc="-10" dirty="0">
                <a:latin typeface="Arial"/>
                <a:cs typeface="Arial"/>
              </a:rPr>
              <a:t>Н</a:t>
            </a:r>
            <a:r>
              <a:rPr sz="1400" b="1" dirty="0">
                <a:latin typeface="Arial"/>
                <a:cs typeface="Arial"/>
              </a:rPr>
              <a:t>Е</a:t>
            </a:r>
            <a:r>
              <a:rPr sz="1400" b="1" spc="-10" dirty="0">
                <a:latin typeface="Arial"/>
                <a:cs typeface="Arial"/>
              </a:rPr>
              <a:t>Н</a:t>
            </a:r>
            <a:r>
              <a:rPr sz="1400" b="1" spc="-45" dirty="0">
                <a:latin typeface="Arial"/>
                <a:cs typeface="Arial"/>
              </a:rPr>
              <a:t>А</a:t>
            </a:r>
            <a:r>
              <a:rPr sz="1400" b="1" dirty="0">
                <a:latin typeface="Arial"/>
                <a:cs typeface="Arial"/>
              </a:rPr>
              <a:t>ЛО</a:t>
            </a:r>
            <a:r>
              <a:rPr sz="1400" b="1" spc="-10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r>
              <a:rPr sz="1400" b="1" spc="-10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ЫЕ ДО</a:t>
            </a:r>
            <a:r>
              <a:rPr sz="1400" b="1" spc="-5" dirty="0">
                <a:latin typeface="Arial"/>
                <a:cs typeface="Arial"/>
              </a:rPr>
              <a:t>Х</a:t>
            </a:r>
            <a:r>
              <a:rPr sz="1400" b="1" dirty="0">
                <a:latin typeface="Arial"/>
                <a:cs typeface="Arial"/>
              </a:rPr>
              <a:t>ОДЫ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13705" y="2883448"/>
            <a:ext cx="2317750" cy="24129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Доходы от использования имущества, находящегося в муниципальной собственности;</a:t>
            </a:r>
          </a:p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Плата за негативное воздействие на окружающую среду;</a:t>
            </a:r>
          </a:p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Штрафы;</a:t>
            </a:r>
          </a:p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Доходы от оказания платных услуг;</a:t>
            </a:r>
          </a:p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Доходы от продажи материальных и нематериальных активов;</a:t>
            </a:r>
          </a:p>
          <a:p>
            <a:pPr marL="12700" marR="5080">
              <a:lnSpc>
                <a:spcPct val="80000"/>
              </a:lnSpc>
            </a:pPr>
            <a:r>
              <a:rPr lang="ru-RU" sz="1400" dirty="0" smtClean="0">
                <a:latin typeface="Arial"/>
                <a:cs typeface="Arial"/>
              </a:rPr>
              <a:t>Прочие неналоговые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848600" y="2133600"/>
            <a:ext cx="2590800" cy="4267200"/>
          </a:xfrm>
          <a:custGeom>
            <a:avLst/>
            <a:gdLst/>
            <a:ahLst/>
            <a:cxnLst/>
            <a:rect l="l" t="t" r="r" b="b"/>
            <a:pathLst>
              <a:path w="2590800" h="4267200">
                <a:moveTo>
                  <a:pt x="2159000" y="0"/>
                </a:moveTo>
                <a:lnTo>
                  <a:pt x="431800" y="0"/>
                </a:lnTo>
                <a:lnTo>
                  <a:pt x="396381" y="1431"/>
                </a:lnTo>
                <a:lnTo>
                  <a:pt x="328023" y="12547"/>
                </a:lnTo>
                <a:lnTo>
                  <a:pt x="263711" y="33928"/>
                </a:lnTo>
                <a:lnTo>
                  <a:pt x="204333" y="64686"/>
                </a:lnTo>
                <a:lnTo>
                  <a:pt x="150777" y="103932"/>
                </a:lnTo>
                <a:lnTo>
                  <a:pt x="103932" y="150777"/>
                </a:lnTo>
                <a:lnTo>
                  <a:pt x="64686" y="204333"/>
                </a:lnTo>
                <a:lnTo>
                  <a:pt x="33928" y="263711"/>
                </a:lnTo>
                <a:lnTo>
                  <a:pt x="12547" y="328023"/>
                </a:lnTo>
                <a:lnTo>
                  <a:pt x="1431" y="396381"/>
                </a:lnTo>
                <a:lnTo>
                  <a:pt x="0" y="431800"/>
                </a:lnTo>
                <a:lnTo>
                  <a:pt x="0" y="3835387"/>
                </a:lnTo>
                <a:lnTo>
                  <a:pt x="5650" y="3905428"/>
                </a:lnTo>
                <a:lnTo>
                  <a:pt x="22010" y="3971872"/>
                </a:lnTo>
                <a:lnTo>
                  <a:pt x="48191" y="4033828"/>
                </a:lnTo>
                <a:lnTo>
                  <a:pt x="83303" y="4090408"/>
                </a:lnTo>
                <a:lnTo>
                  <a:pt x="126460" y="4140723"/>
                </a:lnTo>
                <a:lnTo>
                  <a:pt x="176771" y="4183884"/>
                </a:lnTo>
                <a:lnTo>
                  <a:pt x="233350" y="4219001"/>
                </a:lnTo>
                <a:lnTo>
                  <a:pt x="295306" y="4245185"/>
                </a:lnTo>
                <a:lnTo>
                  <a:pt x="361752" y="4261548"/>
                </a:lnTo>
                <a:lnTo>
                  <a:pt x="431800" y="4267200"/>
                </a:lnTo>
                <a:lnTo>
                  <a:pt x="2159000" y="4267200"/>
                </a:lnTo>
                <a:lnTo>
                  <a:pt x="2229047" y="4261548"/>
                </a:lnTo>
                <a:lnTo>
                  <a:pt x="2295493" y="4245185"/>
                </a:lnTo>
                <a:lnTo>
                  <a:pt x="2357449" y="4219001"/>
                </a:lnTo>
                <a:lnTo>
                  <a:pt x="2414028" y="4183884"/>
                </a:lnTo>
                <a:lnTo>
                  <a:pt x="2464339" y="4140723"/>
                </a:lnTo>
                <a:lnTo>
                  <a:pt x="2507496" y="4090408"/>
                </a:lnTo>
                <a:lnTo>
                  <a:pt x="2542608" y="4033828"/>
                </a:lnTo>
                <a:lnTo>
                  <a:pt x="2568789" y="3971872"/>
                </a:lnTo>
                <a:lnTo>
                  <a:pt x="2585149" y="3905428"/>
                </a:lnTo>
                <a:lnTo>
                  <a:pt x="2590800" y="3835387"/>
                </a:lnTo>
                <a:lnTo>
                  <a:pt x="2590800" y="431800"/>
                </a:lnTo>
                <a:lnTo>
                  <a:pt x="2585149" y="361752"/>
                </a:lnTo>
                <a:lnTo>
                  <a:pt x="2568789" y="295306"/>
                </a:lnTo>
                <a:lnTo>
                  <a:pt x="2542608" y="233350"/>
                </a:lnTo>
                <a:lnTo>
                  <a:pt x="2507496" y="176771"/>
                </a:lnTo>
                <a:lnTo>
                  <a:pt x="2464339" y="126460"/>
                </a:lnTo>
                <a:lnTo>
                  <a:pt x="2414028" y="83303"/>
                </a:lnTo>
                <a:lnTo>
                  <a:pt x="2357449" y="48191"/>
                </a:lnTo>
                <a:lnTo>
                  <a:pt x="2295493" y="22010"/>
                </a:lnTo>
                <a:lnTo>
                  <a:pt x="2229047" y="5650"/>
                </a:lnTo>
                <a:lnTo>
                  <a:pt x="2159000" y="0"/>
                </a:lnTo>
                <a:close/>
              </a:path>
            </a:pathLst>
          </a:custGeom>
          <a:solidFill>
            <a:srgbClr val="80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302243" y="2758862"/>
            <a:ext cx="168656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0020" marR="5080" indent="-147955"/>
            <a:r>
              <a:rPr sz="1400" b="1" dirty="0">
                <a:latin typeface="Arial"/>
                <a:cs typeface="Arial"/>
              </a:rPr>
              <a:t>БЕ</a:t>
            </a:r>
            <a:r>
              <a:rPr sz="1400" b="1" spc="-5" dirty="0">
                <a:latin typeface="Arial"/>
                <a:cs typeface="Arial"/>
              </a:rPr>
              <a:t>З</a:t>
            </a:r>
            <a:r>
              <a:rPr sz="1400" b="1" spc="-45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ОЗ</a:t>
            </a:r>
            <a:r>
              <a:rPr sz="1400" b="1" spc="10" dirty="0">
                <a:latin typeface="Arial"/>
                <a:cs typeface="Arial"/>
              </a:rPr>
              <a:t>М</a:t>
            </a:r>
            <a:r>
              <a:rPr sz="1400" b="1" dirty="0">
                <a:latin typeface="Arial"/>
                <a:cs typeface="Arial"/>
              </a:rPr>
              <a:t>ЕЗ</a:t>
            </a:r>
            <a:r>
              <a:rPr sz="1400" b="1" spc="-10" dirty="0">
                <a:latin typeface="Arial"/>
                <a:cs typeface="Arial"/>
              </a:rPr>
              <a:t>ДН</a:t>
            </a:r>
            <a:r>
              <a:rPr sz="1400" b="1" dirty="0">
                <a:latin typeface="Arial"/>
                <a:cs typeface="Arial"/>
              </a:rPr>
              <a:t>ЫЕ ПО</a:t>
            </a:r>
            <a:r>
              <a:rPr sz="1400" b="1" spc="-45" dirty="0">
                <a:latin typeface="Arial"/>
                <a:cs typeface="Arial"/>
              </a:rPr>
              <a:t>С</a:t>
            </a:r>
            <a:r>
              <a:rPr sz="1400" b="1" spc="-1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УПЛЕ</a:t>
            </a:r>
            <a:r>
              <a:rPr sz="1400" b="1" spc="-10" dirty="0">
                <a:latin typeface="Arial"/>
                <a:cs typeface="Arial"/>
              </a:rPr>
              <a:t>Н</a:t>
            </a:r>
            <a:r>
              <a:rPr sz="1400" b="1" dirty="0">
                <a:latin typeface="Arial"/>
                <a:cs typeface="Arial"/>
              </a:rPr>
              <a:t>ИЯ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8546" y="3612309"/>
            <a:ext cx="1931035" cy="1508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" algn="ctr"/>
            <a:r>
              <a:rPr sz="1400" dirty="0">
                <a:latin typeface="Arial"/>
                <a:cs typeface="Arial"/>
              </a:rPr>
              <a:t>П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1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ния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ру</a:t>
            </a:r>
            <a:r>
              <a:rPr sz="1400" dirty="0">
                <a:latin typeface="Arial"/>
                <a:cs typeface="Arial"/>
              </a:rPr>
              <a:t>гих б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 (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15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ж</a:t>
            </a:r>
            <a:r>
              <a:rPr sz="1400" dirty="0">
                <a:latin typeface="Arial"/>
                <a:cs typeface="Arial"/>
              </a:rPr>
              <a:t>б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тные тран</a:t>
            </a:r>
            <a:r>
              <a:rPr sz="1400" spc="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фе</a:t>
            </a:r>
            <a:r>
              <a:rPr sz="1400" spc="-45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ы), ор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граждан (кро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овых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нена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овых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о</a:t>
            </a:r>
            <a:r>
              <a:rPr sz="1400" spc="-30" dirty="0">
                <a:latin typeface="Arial"/>
                <a:cs typeface="Arial"/>
              </a:rPr>
              <a:t>х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).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292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31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«Бюджет для граждан»?</a:t>
            </a:r>
            <a:endParaRPr lang="ru-RU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58238"/>
            <a:ext cx="10515600" cy="5402719"/>
          </a:xfrm>
        </p:spPr>
        <p:txBody>
          <a:bodyPr>
            <a:normAutofit fontScale="85000" lnSpcReduction="20000"/>
          </a:bodyPr>
          <a:lstStyle/>
          <a:p>
            <a:pPr marL="12700" marR="9525" indent="0" algn="just">
              <a:lnSpc>
                <a:spcPct val="100000"/>
              </a:lnSpc>
              <a:buNone/>
            </a:pPr>
            <a:r>
              <a:rPr lang="ru-RU" dirty="0" smtClean="0">
                <a:cs typeface="Calibri"/>
              </a:rPr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«Б</a:t>
            </a:r>
            <a:r>
              <a:rPr lang="ru-RU" spc="-5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ю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3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  </a:t>
            </a:r>
            <a:r>
              <a:rPr lang="ru-RU" spc="20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ля  </a:t>
            </a:r>
            <a:r>
              <a:rPr lang="ru-RU" spc="19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граж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ан»  </a:t>
            </a:r>
            <a:r>
              <a:rPr lang="ru-RU" spc="20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на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ит   </a:t>
            </a:r>
            <a:r>
              <a:rPr lang="ru-RU" spc="-204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  </a:t>
            </a:r>
            <a:r>
              <a:rPr lang="ru-RU" spc="19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   </a:t>
            </a:r>
            <a:r>
              <a:rPr lang="ru-RU" spc="-204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ия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 </a:t>
            </a:r>
            <a:r>
              <a:rPr lang="ru-RU" spc="19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прое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   </a:t>
            </a:r>
            <a:r>
              <a:rPr lang="ru-RU" spc="-19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овно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финан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ово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 </a:t>
            </a:r>
            <a:r>
              <a:rPr lang="ru-RU" spc="-1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ок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мента  </a:t>
            </a:r>
            <a:r>
              <a:rPr lang="ru-RU" spc="-13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Хохольского муниципального района –  </a:t>
            </a:r>
            <a:r>
              <a:rPr lang="ru-RU" spc="-1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решение </a:t>
            </a:r>
            <a:r>
              <a:rPr lang="ru-RU" spc="-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районном</a:t>
            </a:r>
            <a:r>
              <a:rPr lang="ru-RU" spc="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</a:t>
            </a:r>
            <a:r>
              <a:rPr lang="ru-RU" spc="-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ю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2016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spc="-5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. </a:t>
            </a:r>
          </a:p>
          <a:p>
            <a:pPr marL="12700" marR="9525" indent="0" algn="just">
              <a:lnSpc>
                <a:spcPct val="100000"/>
              </a:lnSpc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Пр</a:t>
            </a:r>
            <a:r>
              <a:rPr lang="ru-RU" spc="-2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дс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spc="-1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ая </a:t>
            </a:r>
            <a:r>
              <a:rPr lang="ru-RU" spc="-15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информ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ция </a:t>
            </a:r>
            <a:r>
              <a:rPr lang="ru-RU" spc="-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пр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дназ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чена </a:t>
            </a:r>
            <a:r>
              <a:rPr lang="ru-RU" spc="-1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 </a:t>
            </a:r>
            <a:r>
              <a:rPr lang="ru-RU" spc="-1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ш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ро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</a:t>
            </a:r>
            <a:r>
              <a:rPr lang="ru-RU" spc="-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круга </a:t>
            </a:r>
            <a:r>
              <a:rPr lang="ru-RU" spc="-1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ль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ова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-3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лей </a:t>
            </a:r>
            <a:r>
              <a:rPr lang="ru-RU" spc="-1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</a:t>
            </a:r>
            <a:r>
              <a:rPr lang="ru-RU" spc="-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1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ин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spc="16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16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лезна</a:t>
            </a:r>
            <a:r>
              <a:rPr lang="ru-RU" spc="16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ак</a:t>
            </a:r>
            <a:r>
              <a:rPr lang="ru-RU" spc="16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-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ентам,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да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огам,</a:t>
            </a:r>
            <a:r>
              <a:rPr lang="ru-RU" spc="1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вр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ч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м,</a:t>
            </a:r>
            <a:r>
              <a:rPr lang="ru-RU" spc="1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spc="-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дым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ем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,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так</a:t>
            </a:r>
            <a:r>
              <a:rPr lang="ru-RU" spc="1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пен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рам </a:t>
            </a:r>
            <a:r>
              <a:rPr lang="ru-RU" spc="-1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17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угим </a:t>
            </a:r>
            <a:r>
              <a:rPr lang="ru-RU" spc="-18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риям </a:t>
            </a:r>
            <a:r>
              <a:rPr lang="ru-RU" spc="-18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на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ления, </a:t>
            </a:r>
            <a:r>
              <a:rPr lang="ru-RU" spc="-18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так </a:t>
            </a:r>
            <a:r>
              <a:rPr lang="ru-RU" spc="-17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ак </a:t>
            </a:r>
            <a:r>
              <a:rPr lang="ru-RU" spc="-1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районный </a:t>
            </a:r>
            <a:r>
              <a:rPr lang="ru-RU" spc="-17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</a:t>
            </a:r>
            <a:r>
              <a:rPr lang="ru-RU" spc="-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ю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 </a:t>
            </a:r>
            <a:r>
              <a:rPr lang="ru-RU" spc="-1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атрагивает и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ер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ы</a:t>
            </a:r>
            <a:r>
              <a:rPr lang="ru-RU" spc="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аж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ля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нашего района.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ambria Math" pitchFamily="18" charset="0"/>
              <a:ea typeface="Cambria Math" pitchFamily="18" charset="0"/>
              <a:cs typeface="Calibri"/>
            </a:endParaRPr>
          </a:p>
          <a:p>
            <a:pPr marL="12700" marR="6985" indent="0" algn="just">
              <a:lnSpc>
                <a:spcPct val="100000"/>
              </a:lnSpc>
              <a:buNone/>
            </a:pPr>
            <a:r>
              <a:rPr lang="ru-RU" spc="-13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раждане </a:t>
            </a:r>
            <a:r>
              <a:rPr lang="ru-RU" spc="-2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—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ак 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нало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-3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щ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ки,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ак 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треби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об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щ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твенн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ы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х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лаг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—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5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лж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ы </a:t>
            </a:r>
            <a:r>
              <a:rPr lang="ru-RU" spc="9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быть </a:t>
            </a:r>
            <a:r>
              <a:rPr lang="ru-RU" spc="10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увер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ны </a:t>
            </a:r>
            <a:r>
              <a:rPr lang="ru-RU" spc="8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 </a:t>
            </a:r>
            <a:r>
              <a:rPr lang="ru-RU" spc="8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, </a:t>
            </a:r>
            <a:r>
              <a:rPr lang="ru-RU" spc="9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ч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</a:t>
            </a:r>
            <a:r>
              <a:rPr lang="ru-RU" spc="9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пер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да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мые </a:t>
            </a:r>
            <a:r>
              <a:rPr lang="ru-RU" spc="9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8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 </a:t>
            </a:r>
            <a:r>
              <a:rPr lang="ru-RU" spc="10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ас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оря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ие </a:t>
            </a:r>
            <a:r>
              <a:rPr lang="ru-RU" spc="9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муниципалитета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тва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ль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ют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</a:t>
            </a:r>
            <a:r>
              <a:rPr lang="ru-RU" spc="17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про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ч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17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16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эфф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кти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но,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прин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ят</a:t>
            </a:r>
            <a:r>
              <a:rPr lang="ru-RU" spc="17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онкрет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ые</a:t>
            </a:r>
            <a:r>
              <a:rPr lang="ru-RU" spc="17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з</a:t>
            </a:r>
            <a:r>
              <a:rPr lang="ru-RU" spc="-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у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spc="-8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таты</a:t>
            </a:r>
            <a:r>
              <a:rPr lang="ru-RU" spc="16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ак д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об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щ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ества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 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це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,</a:t>
            </a:r>
            <a:r>
              <a:rPr lang="ru-RU" spc="-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так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</a:t>
            </a:r>
            <a:r>
              <a:rPr lang="ru-RU" spc="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аж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ой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и,</a:t>
            </a:r>
            <a:r>
              <a:rPr lang="ru-RU" spc="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</a:t>
            </a:r>
            <a:r>
              <a:rPr lang="ru-RU" spc="-2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аж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 ч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лове</a:t>
            </a:r>
            <a:r>
              <a:rPr lang="ru-RU" spc="-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а.</a:t>
            </a:r>
          </a:p>
          <a:p>
            <a:pPr marL="12700" marR="8255" indent="0" algn="just">
              <a:lnSpc>
                <a:spcPct val="100000"/>
              </a:lnSpc>
              <a:buNone/>
            </a:pPr>
            <a:r>
              <a:rPr lang="ru-RU" spc="-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ы </a:t>
            </a:r>
            <a:r>
              <a:rPr lang="ru-RU" spc="-3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тар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ли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 </a:t>
            </a:r>
            <a:r>
              <a:rPr lang="ru-RU" spc="-4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в </a:t>
            </a:r>
            <a:r>
              <a:rPr lang="ru-RU" spc="-3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с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туп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ой </a:t>
            </a:r>
            <a:r>
              <a:rPr lang="ru-RU" spc="-4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и 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оня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н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й </a:t>
            </a:r>
            <a:r>
              <a:rPr lang="ru-RU" spc="-3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я </a:t>
            </a:r>
            <a:r>
              <a:rPr lang="ru-RU" spc="-4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граждан </a:t>
            </a:r>
            <a:r>
              <a:rPr lang="ru-RU" spc="-4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фо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ме </a:t>
            </a:r>
            <a:r>
              <a:rPr lang="ru-RU" spc="-4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по</a:t>
            </a:r>
            <a:r>
              <a:rPr lang="ru-RU" spc="-2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аза</a:t>
            </a:r>
            <a:r>
              <a:rPr lang="ru-RU" spc="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ь </a:t>
            </a:r>
            <a:r>
              <a:rPr lang="ru-RU" spc="-4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основные парам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тры</a:t>
            </a:r>
            <a:r>
              <a:rPr lang="ru-RU" spc="1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spc="1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районного</a:t>
            </a:r>
            <a:r>
              <a:rPr lang="ru-RU" spc="25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б</a:t>
            </a:r>
            <a:r>
              <a:rPr lang="ru-RU" spc="-55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ю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д</a:t>
            </a:r>
            <a:r>
              <a:rPr lang="ru-RU" spc="-3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ж</a:t>
            </a:r>
            <a:r>
              <a:rPr lang="ru-RU" spc="-1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Calibri"/>
              </a:rPr>
              <a:t>та.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990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19400" y="381001"/>
            <a:ext cx="651637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tabLst>
                <a:tab pos="996950" algn="l"/>
                <a:tab pos="3107690" algn="l"/>
              </a:tabLst>
            </a:pPr>
            <a:r>
              <a:rPr sz="2000" dirty="0">
                <a:latin typeface="Arial"/>
                <a:cs typeface="Arial"/>
              </a:rPr>
              <a:t>Состав	НЕНАЛОГО</a:t>
            </a:r>
            <a:r>
              <a:rPr sz="2000" spc="-10" dirty="0">
                <a:latin typeface="Arial"/>
                <a:cs typeface="Arial"/>
              </a:rPr>
              <a:t>В</a:t>
            </a:r>
            <a:r>
              <a:rPr sz="2000" dirty="0">
                <a:latin typeface="Arial"/>
                <a:cs typeface="Arial"/>
              </a:rPr>
              <a:t>ЫХ	</a:t>
            </a:r>
            <a:r>
              <a:rPr sz="2000" spc="-10" dirty="0">
                <a:latin typeface="Arial"/>
                <a:cs typeface="Arial"/>
              </a:rPr>
              <a:t>д</a:t>
            </a:r>
            <a:r>
              <a:rPr sz="2000" dirty="0">
                <a:latin typeface="Arial"/>
                <a:cs typeface="Arial"/>
              </a:rPr>
              <a:t>охо</a:t>
            </a:r>
            <a:r>
              <a:rPr sz="2000" spc="-10" dirty="0">
                <a:latin typeface="Arial"/>
                <a:cs typeface="Arial"/>
              </a:rPr>
              <a:t>д</a:t>
            </a:r>
            <a:r>
              <a:rPr sz="2000" dirty="0">
                <a:latin typeface="Arial"/>
                <a:cs typeface="Arial"/>
              </a:rPr>
              <a:t>ов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dirty="0" err="1">
                <a:latin typeface="Arial"/>
                <a:cs typeface="Arial"/>
              </a:rPr>
              <a:t>районного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dirty="0" err="1">
                <a:latin typeface="Arial"/>
                <a:cs typeface="Arial"/>
              </a:rPr>
              <a:t>бюджета</a:t>
            </a:r>
            <a:r>
              <a:rPr lang="ru-RU" sz="2000" dirty="0">
                <a:latin typeface="Arial"/>
                <a:cs typeface="Arial"/>
              </a:rPr>
              <a:t> на </a:t>
            </a:r>
            <a:r>
              <a:rPr lang="ru-RU" sz="2000" dirty="0" smtClean="0">
                <a:latin typeface="Arial"/>
                <a:cs typeface="Arial"/>
              </a:rPr>
              <a:t>2016 </a:t>
            </a:r>
            <a:r>
              <a:rPr lang="ru-RU" sz="2000" dirty="0">
                <a:latin typeface="Arial"/>
                <a:cs typeface="Arial"/>
              </a:rPr>
              <a:t>год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52" name="Диаграмма 51"/>
          <p:cNvGraphicFramePr/>
          <p:nvPr>
            <p:extLst/>
          </p:nvPr>
        </p:nvGraphicFramePr>
        <p:xfrm>
          <a:off x="1676400" y="1397000"/>
          <a:ext cx="88392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492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4765" y="286299"/>
            <a:ext cx="452183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ПРО</a:t>
            </a:r>
            <a:r>
              <a:rPr sz="1400" spc="-10" dirty="0">
                <a:latin typeface="Arial"/>
                <a:cs typeface="Arial"/>
              </a:rPr>
              <a:t>ГН</a:t>
            </a:r>
            <a:r>
              <a:rPr sz="1400" dirty="0">
                <a:latin typeface="Arial"/>
                <a:cs typeface="Arial"/>
              </a:rPr>
              <a:t>ОЗ</a:t>
            </a:r>
          </a:p>
          <a:p>
            <a:pPr algn="ctr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собств</a:t>
            </a:r>
            <a:r>
              <a:rPr sz="1400" spc="-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ов ра</a:t>
            </a:r>
            <a:r>
              <a:rPr sz="1400" spc="-10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онного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бю</a:t>
            </a:r>
            <a:r>
              <a:rPr sz="1400" spc="-5" dirty="0">
                <a:latin typeface="Arial"/>
                <a:cs typeface="Arial"/>
              </a:rPr>
              <a:t>дж</a:t>
            </a:r>
            <a:r>
              <a:rPr sz="1400" dirty="0">
                <a:latin typeface="Arial"/>
                <a:cs typeface="Arial"/>
              </a:rPr>
              <a:t>ета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 err="1">
                <a:latin typeface="Arial"/>
                <a:cs typeface="Arial"/>
              </a:rPr>
              <a:t>на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 smtClean="0">
                <a:latin typeface="Arial"/>
                <a:cs typeface="Arial"/>
              </a:rPr>
              <a:t>20</a:t>
            </a:r>
            <a:r>
              <a:rPr sz="1400" spc="-10" dirty="0" smtClean="0">
                <a:latin typeface="Arial"/>
                <a:cs typeface="Arial"/>
              </a:rPr>
              <a:t>1</a:t>
            </a:r>
            <a:r>
              <a:rPr lang="ru-RU" sz="1400" spc="-10" dirty="0" smtClean="0">
                <a:latin typeface="Arial"/>
                <a:cs typeface="Arial"/>
              </a:rPr>
              <a:t>6</a:t>
            </a:r>
            <a:r>
              <a:rPr sz="1400" spc="-20" dirty="0" smtClean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год</a:t>
            </a:r>
          </a:p>
          <a:p>
            <a:pPr marL="1270" algn="ctr"/>
            <a:r>
              <a:rPr sz="1400" dirty="0" smtClean="0">
                <a:latin typeface="Arial"/>
                <a:cs typeface="Arial"/>
              </a:rPr>
              <a:t>(</a:t>
            </a:r>
            <a:r>
              <a:rPr sz="1400" dirty="0">
                <a:latin typeface="Arial"/>
                <a:cs typeface="Arial"/>
              </a:rPr>
              <a:t>тыс.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б.)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2786778"/>
              </p:ext>
            </p:extLst>
          </p:nvPr>
        </p:nvGraphicFramePr>
        <p:xfrm>
          <a:off x="1227221" y="1079155"/>
          <a:ext cx="10046368" cy="5644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67550"/>
                <a:gridCol w="1376551"/>
                <a:gridCol w="1160237"/>
                <a:gridCol w="1642030"/>
              </a:tblGrid>
              <a:tr h="519953">
                <a:tc>
                  <a:txBody>
                    <a:bodyPr/>
                    <a:lstStyle/>
                    <a:p>
                      <a:pPr marL="54102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Наи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ие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вида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одов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6</a:t>
                      </a:r>
                      <a:r>
                        <a:rPr sz="1200" b="1" spc="-2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0014" marR="109855" indent="-190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к предыд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щему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оду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факт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проект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ВЕН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НЫ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b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ДЫ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124817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129372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103,6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Нало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овые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 не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овые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124817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129372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103,6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их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tabLst>
                          <a:tab pos="610235" algn="l"/>
                        </a:tabLst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1.	Нало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овые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102715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ом чи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ле: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Налог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 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12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фи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иче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ких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лиц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91765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92378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101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Еди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ый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алог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 вме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ый 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7729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8085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4037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алог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имаемый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 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вя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2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приме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ием</a:t>
                      </a:r>
                    </a:p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нтн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ой   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емы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ообложе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ия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3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397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Еди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ый 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ельско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яй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ый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алог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520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1233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237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Го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пошлина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2698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3827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142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tabLst>
                          <a:tab pos="583565" algn="l"/>
                        </a:tabLst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2.	Не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ало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овые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22102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23849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108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ом чи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ле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12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поль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ия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ва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14526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13451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93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466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Пла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ежи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при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поль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ии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природ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ыми</a:t>
                      </a:r>
                    </a:p>
                    <a:p>
                      <a:pPr marL="23558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ами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1350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350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26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276">
                <a:tc>
                  <a:txBody>
                    <a:bodyPr/>
                    <a:lstStyle/>
                    <a:p>
                      <a:pPr marL="235585" marR="473709">
                        <a:lnSpc>
                          <a:spcPct val="12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12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ока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ия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пла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ых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 компе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ации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рат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г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дар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ва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1100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1327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120,6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338">
                <a:tc>
                  <a:txBody>
                    <a:bodyPr/>
                    <a:lstStyle/>
                    <a:p>
                      <a:pPr marL="235585" marR="445134">
                        <a:lnSpc>
                          <a:spcPct val="12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12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родажи</a:t>
                      </a:r>
                      <a:r>
                        <a:rPr sz="12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ма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ериаль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ых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ема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ериаль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ых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ов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1085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3400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313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7523"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Штрафы,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кции,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меще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ие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щерба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1310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1341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102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1936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Прочие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бе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ме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ые по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ту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пле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ия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от</a:t>
                      </a:r>
                    </a:p>
                    <a:p>
                      <a:pPr marL="7683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фи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иче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ких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ю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ридиче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ких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лиц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Arial"/>
                          <a:cs typeface="Arial"/>
                        </a:rPr>
                        <a:t>0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64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48128" y="306456"/>
            <a:ext cx="7695742" cy="875273"/>
          </a:xfrm>
          <a:prstGeom prst="rect">
            <a:avLst/>
          </a:prstGeom>
        </p:spPr>
        <p:txBody>
          <a:bodyPr vert="horz" wrap="square" lIns="0" tIns="135288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dirty="0" err="1">
                <a:latin typeface="Arial"/>
                <a:cs typeface="Arial"/>
              </a:rPr>
              <a:t>Стр</a:t>
            </a:r>
            <a:r>
              <a:rPr sz="2400" spc="-10" dirty="0" err="1">
                <a:latin typeface="Arial"/>
                <a:cs typeface="Arial"/>
              </a:rPr>
              <a:t>у</a:t>
            </a:r>
            <a:r>
              <a:rPr sz="2400" dirty="0" err="1">
                <a:latin typeface="Arial"/>
                <a:cs typeface="Arial"/>
              </a:rPr>
              <a:t>ктура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lang="ru-RU" sz="2400" dirty="0"/>
              <a:t>налоговых и неналоговых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до</a:t>
            </a:r>
            <a:r>
              <a:rPr sz="2400" spc="-15" dirty="0">
                <a:latin typeface="Arial"/>
                <a:cs typeface="Arial"/>
              </a:rPr>
              <a:t>х</a:t>
            </a:r>
            <a:r>
              <a:rPr sz="2400" dirty="0">
                <a:latin typeface="Arial"/>
                <a:cs typeface="Arial"/>
              </a:rPr>
              <a:t>одов</a:t>
            </a:r>
          </a:p>
          <a:p>
            <a:pPr algn="ctr">
              <a:lnSpc>
                <a:spcPct val="100000"/>
              </a:lnSpc>
            </a:pPr>
            <a:r>
              <a:rPr sz="2400" dirty="0" err="1">
                <a:latin typeface="Arial"/>
                <a:cs typeface="Arial"/>
              </a:rPr>
              <a:t>на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201</a:t>
            </a:r>
            <a:r>
              <a:rPr lang="ru-RU" sz="2400" dirty="0">
                <a:latin typeface="Arial"/>
                <a:cs typeface="Arial"/>
              </a:rPr>
              <a:t>5</a:t>
            </a:r>
            <a:r>
              <a:rPr sz="2400" dirty="0">
                <a:latin typeface="Arial"/>
                <a:cs typeface="Arial"/>
              </a:rPr>
              <a:t>, 201</a:t>
            </a:r>
            <a:r>
              <a:rPr lang="ru-RU" sz="2400" dirty="0" smtClean="0">
                <a:latin typeface="Arial"/>
                <a:cs typeface="Arial"/>
              </a:rPr>
              <a:t>6</a:t>
            </a:r>
            <a:r>
              <a:rPr sz="2400" spc="10" dirty="0" smtClean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годы (про</a:t>
            </a:r>
            <a:r>
              <a:rPr sz="2400" spc="-10" dirty="0">
                <a:latin typeface="Arial"/>
                <a:cs typeface="Arial"/>
              </a:rPr>
              <a:t>е</a:t>
            </a:r>
            <a:r>
              <a:rPr sz="2400" dirty="0">
                <a:latin typeface="Arial"/>
                <a:cs typeface="Arial"/>
              </a:rPr>
              <a:t>к</a:t>
            </a:r>
            <a:r>
              <a:rPr sz="2400" spc="5" dirty="0">
                <a:latin typeface="Arial"/>
                <a:cs typeface="Arial"/>
              </a:rPr>
              <a:t>т</a:t>
            </a:r>
            <a:r>
              <a:rPr sz="2400" dirty="0">
                <a:latin typeface="Arial"/>
                <a:cs typeface="Arial"/>
              </a:rPr>
              <a:t>)</a:t>
            </a:r>
          </a:p>
        </p:txBody>
      </p:sp>
      <p:graphicFrame>
        <p:nvGraphicFramePr>
          <p:cNvPr id="115" name="Диаграмма 114"/>
          <p:cNvGraphicFramePr/>
          <p:nvPr>
            <p:extLst>
              <p:ext uri="{D42A27DB-BD31-4B8C-83A1-F6EECF244321}">
                <p14:modId xmlns:p14="http://schemas.microsoft.com/office/powerpoint/2010/main" xmlns="" val="2380817979"/>
              </p:ext>
            </p:extLst>
          </p:nvPr>
        </p:nvGraphicFramePr>
        <p:xfrm>
          <a:off x="2057400" y="1397000"/>
          <a:ext cx="7886470" cy="485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6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32" descr="%D0%9E%D0%B1%D1%80%D0%B0%D0%B7%D0%BE%D0%B2%D0%B0%D0%BD%D0%B8%D0%B5-227x1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8286" y="1500175"/>
            <a:ext cx="2162175" cy="161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3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3" name="Rectangle 35"/>
          <p:cNvSpPr>
            <a:spLocks noChangeArrowheads="1"/>
          </p:cNvSpPr>
          <p:nvPr/>
        </p:nvSpPr>
        <p:spPr bwMode="auto">
          <a:xfrm>
            <a:off x="1524000" y="2166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30830" name="Group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0706011"/>
              </p:ext>
            </p:extLst>
          </p:nvPr>
        </p:nvGraphicFramePr>
        <p:xfrm>
          <a:off x="464234" y="1807951"/>
          <a:ext cx="6427454" cy="5050047"/>
        </p:xfrm>
        <a:graphic>
          <a:graphicData uri="http://schemas.openxmlformats.org/drawingml/2006/table">
            <a:tbl>
              <a:tblPr/>
              <a:tblGrid>
                <a:gridCol w="1092728"/>
                <a:gridCol w="3037625"/>
                <a:gridCol w="1243277"/>
                <a:gridCol w="1053824"/>
              </a:tblGrid>
              <a:tr h="459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раздел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2016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34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ВСЕГО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337 944,7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362 718,5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34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общегосударственные  вопросы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34 932,5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33 574,5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7575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03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2 719,2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2 764,9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34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04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национальная экономика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6 457,3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6 853,4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447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07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образование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276 408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266 037,4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42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08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культура, кинематография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1 907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1 987,3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34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социальная политика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15 858,9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16 644,7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4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физическая культура и спорт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9 270,8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8 906,8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550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обслуживание муниципального долга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1 156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1 156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6734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Межбюджетные трансферты муниципальным образованиям общего характера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19 235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23 793,4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32872" name="WordArt 141"/>
          <p:cNvSpPr>
            <a:spLocks noChangeArrowheads="1" noChangeShapeType="1" noTextEdit="1"/>
          </p:cNvSpPr>
          <p:nvPr/>
        </p:nvSpPr>
        <p:spPr bwMode="auto">
          <a:xfrm>
            <a:off x="1260910" y="908051"/>
            <a:ext cx="10811404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Состав расходов бюджета </a:t>
            </a:r>
            <a:r>
              <a:rPr lang="ru-RU" sz="20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Хохольского муниципального района по </a:t>
            </a:r>
            <a:r>
              <a:rPr lang="ru-RU" sz="20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разделам бюджетной классификации</a:t>
            </a:r>
          </a:p>
        </p:txBody>
      </p:sp>
      <p:pic>
        <p:nvPicPr>
          <p:cNvPr id="32875" name="Picture 130" descr="023743302432f5bd21c9ec76e79916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0072" y="1584324"/>
            <a:ext cx="1868214" cy="153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76" name="Picture 134" descr="2011-06-07_triatlon-casp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5318" y="3139864"/>
            <a:ext cx="4165143" cy="152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77" name="Picture 136" descr="1369722786_pic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1" y="4668252"/>
            <a:ext cx="2449628" cy="176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015789" y="1500175"/>
            <a:ext cx="875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Тыс. руб.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554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/>
          </p:nvPr>
        </p:nvSpPr>
        <p:spPr>
          <a:xfrm>
            <a:off x="1919288" y="115888"/>
            <a:ext cx="8496300" cy="576262"/>
          </a:xfrm>
          <a:solidFill>
            <a:srgbClr val="FFC000"/>
          </a:solidFill>
          <a:extLst/>
        </p:spPr>
        <p:txBody>
          <a:bodyPr>
            <a:normAutofit fontScale="90000"/>
          </a:bodyPr>
          <a:lstStyle/>
          <a:p>
            <a:pPr marL="182880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1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РАСПРЕДЕЛЕНИЕ РАСХОДОВ БЮДЖЕТА ПО ОТРАСЛЯМ В </a:t>
            </a:r>
            <a:r>
              <a:rPr lang="ru-RU" alt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2016 </a:t>
            </a:r>
            <a:r>
              <a:rPr lang="ru-RU" altLang="ru-RU" sz="1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ГОДУ, </a:t>
            </a:r>
            <a:br>
              <a:rPr lang="ru-RU" altLang="ru-RU" sz="1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altLang="ru-RU" sz="1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тыс.руб</a:t>
            </a:r>
            <a:r>
              <a:rPr lang="ru-RU" altLang="ru-RU" sz="1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</a:t>
            </a:r>
          </a:p>
        </p:txBody>
      </p:sp>
      <p:graphicFrame>
        <p:nvGraphicFramePr>
          <p:cNvPr id="20483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00565879"/>
              </p:ext>
            </p:extLst>
          </p:nvPr>
        </p:nvGraphicFramePr>
        <p:xfrm>
          <a:off x="1468438" y="711200"/>
          <a:ext cx="9394825" cy="5818188"/>
        </p:xfrm>
        <a:graphic>
          <a:graphicData uri="http://schemas.openxmlformats.org/presentationml/2006/ole">
            <p:oleObj spid="_x0000_s4172" name="Лист" r:id="rId3" imgW="9401167" imgH="5819850" progId="Excel.Sheet.8">
              <p:embed/>
            </p:oleObj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230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86"/>
          <p:cNvSpPr>
            <a:spLocks noChangeArrowheads="1"/>
          </p:cNvSpPr>
          <p:nvPr/>
        </p:nvSpPr>
        <p:spPr bwMode="auto">
          <a:xfrm>
            <a:off x="4367213" y="2565400"/>
            <a:ext cx="2303462" cy="863600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EFD3B3"/>
              </a:solidFill>
              <a:latin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542660" y="1932723"/>
            <a:ext cx="320791" cy="335166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543560" y="3661972"/>
            <a:ext cx="370751" cy="372405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539531" y="5100980"/>
            <a:ext cx="388551" cy="341604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1648674" y="4165360"/>
            <a:ext cx="2001435" cy="807079"/>
          </a:xfrm>
          <a:prstGeom prst="roundRect">
            <a:avLst/>
          </a:prstGeom>
          <a:solidFill>
            <a:srgbClr val="83D37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>
            <a:off x="1856022" y="4097157"/>
            <a:ext cx="17396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Национальная экономика</a:t>
            </a:r>
          </a:p>
        </p:txBody>
      </p:sp>
      <p:sp>
        <p:nvSpPr>
          <p:cNvPr id="34836" name="Rectangle 85"/>
          <p:cNvSpPr>
            <a:spLocks/>
          </p:cNvSpPr>
          <p:nvPr/>
        </p:nvSpPr>
        <p:spPr bwMode="auto">
          <a:xfrm>
            <a:off x="1648674" y="577516"/>
            <a:ext cx="9019326" cy="191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ru-RU" sz="2000" b="1" i="1" dirty="0">
                <a:solidFill>
                  <a:schemeClr val="hlink"/>
                </a:solidFill>
              </a:rPr>
              <a:t>Бюджет </a:t>
            </a:r>
            <a:r>
              <a:rPr lang="ru-RU" sz="2000" b="1" i="1" dirty="0" smtClean="0">
                <a:solidFill>
                  <a:schemeClr val="hlink"/>
                </a:solidFill>
              </a:rPr>
              <a:t>Хохольского муниципального района </a:t>
            </a:r>
            <a:r>
              <a:rPr lang="ru-RU" sz="2000" b="1" i="1" dirty="0">
                <a:solidFill>
                  <a:schemeClr val="hlink"/>
                </a:solidFill>
              </a:rPr>
              <a:t>имеет социально-экономическую направленность, </a:t>
            </a:r>
            <a:r>
              <a:rPr lang="ru-RU" sz="2000" b="1" i="1" dirty="0">
                <a:solidFill>
                  <a:schemeClr val="hlink"/>
                </a:solidFill>
                <a:latin typeface="Calibri" pitchFamily="34" charset="0"/>
              </a:rPr>
              <a:t>приоритетными направлениями расходов являются:</a:t>
            </a:r>
          </a:p>
        </p:txBody>
      </p:sp>
      <p:sp>
        <p:nvSpPr>
          <p:cNvPr id="34839" name="Text Box 60"/>
          <p:cNvSpPr txBox="1">
            <a:spLocks noChangeArrowheads="1"/>
          </p:cNvSpPr>
          <p:nvPr/>
        </p:nvSpPr>
        <p:spPr bwMode="auto">
          <a:xfrm>
            <a:off x="1881158" y="4572009"/>
            <a:ext cx="13738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/>
              <a:t>6 853,4тыс.руб</a:t>
            </a:r>
            <a:r>
              <a:rPr lang="ru-RU" sz="1400" b="1" dirty="0"/>
              <a:t>.</a:t>
            </a:r>
          </a:p>
        </p:txBody>
      </p:sp>
      <p:sp>
        <p:nvSpPr>
          <p:cNvPr id="34840" name="Text Box 61"/>
          <p:cNvSpPr txBox="1">
            <a:spLocks noChangeArrowheads="1"/>
          </p:cNvSpPr>
          <p:nvPr/>
        </p:nvSpPr>
        <p:spPr bwMode="auto">
          <a:xfrm>
            <a:off x="3863975" y="4508501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 b="1" dirty="0"/>
          </a:p>
        </p:txBody>
      </p:sp>
      <p:sp>
        <p:nvSpPr>
          <p:cNvPr id="34841" name="Text Box 63"/>
          <p:cNvSpPr txBox="1">
            <a:spLocks noChangeArrowheads="1"/>
          </p:cNvSpPr>
          <p:nvPr/>
        </p:nvSpPr>
        <p:spPr bwMode="auto">
          <a:xfrm>
            <a:off x="4583113" y="2997201"/>
            <a:ext cx="15453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FF00"/>
                </a:solidFill>
              </a:rPr>
              <a:t> 16 644,7 </a:t>
            </a:r>
            <a:r>
              <a:rPr lang="ru-RU" sz="1400" b="1" dirty="0" err="1">
                <a:solidFill>
                  <a:srgbClr val="FFFF00"/>
                </a:solidFill>
              </a:rPr>
              <a:t>тыс.руб</a:t>
            </a:r>
            <a:r>
              <a:rPr lang="ru-RU" sz="14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4842" name="WordArt 83"/>
          <p:cNvSpPr>
            <a:spLocks noChangeArrowheads="1" noChangeShapeType="1" noTextEdit="1"/>
          </p:cNvSpPr>
          <p:nvPr/>
        </p:nvSpPr>
        <p:spPr bwMode="auto">
          <a:xfrm>
            <a:off x="4727575" y="2565401"/>
            <a:ext cx="151130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Социальная</a:t>
            </a:r>
          </a:p>
          <a:p>
            <a:pPr algn="ctr"/>
            <a:r>
              <a:rPr lang="ru-RU" sz="2000" b="1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политика</a:t>
            </a:r>
          </a:p>
        </p:txBody>
      </p:sp>
      <p:sp>
        <p:nvSpPr>
          <p:cNvPr id="34843" name="AutoShape 84"/>
          <p:cNvSpPr>
            <a:spLocks noChangeArrowheads="1"/>
          </p:cNvSpPr>
          <p:nvPr/>
        </p:nvSpPr>
        <p:spPr bwMode="auto">
          <a:xfrm>
            <a:off x="1919289" y="5734050"/>
            <a:ext cx="2592387" cy="93503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EFD3B3"/>
              </a:solidFill>
              <a:latin typeface="Times New Roman" pitchFamily="18" charset="0"/>
            </a:endParaRPr>
          </a:p>
        </p:txBody>
      </p:sp>
      <p:sp>
        <p:nvSpPr>
          <p:cNvPr id="34844" name="AutoShape 85"/>
          <p:cNvSpPr>
            <a:spLocks noChangeArrowheads="1"/>
          </p:cNvSpPr>
          <p:nvPr/>
        </p:nvSpPr>
        <p:spPr bwMode="auto">
          <a:xfrm>
            <a:off x="1847851" y="2565400"/>
            <a:ext cx="2303463" cy="863600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34845" name="WordArt 88"/>
          <p:cNvSpPr>
            <a:spLocks noChangeArrowheads="1" noChangeShapeType="1" noTextEdit="1"/>
          </p:cNvSpPr>
          <p:nvPr/>
        </p:nvSpPr>
        <p:spPr bwMode="auto">
          <a:xfrm>
            <a:off x="2208213" y="2565401"/>
            <a:ext cx="1655762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Образование</a:t>
            </a:r>
          </a:p>
        </p:txBody>
      </p:sp>
      <p:sp>
        <p:nvSpPr>
          <p:cNvPr id="34846" name="Text Box 62"/>
          <p:cNvSpPr txBox="1">
            <a:spLocks noChangeArrowheads="1"/>
          </p:cNvSpPr>
          <p:nvPr/>
        </p:nvSpPr>
        <p:spPr bwMode="auto">
          <a:xfrm>
            <a:off x="2135188" y="2997201"/>
            <a:ext cx="16367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FF00"/>
                </a:solidFill>
              </a:rPr>
              <a:t> 266 037,4 </a:t>
            </a:r>
            <a:r>
              <a:rPr lang="ru-RU" sz="1400" b="1" dirty="0" err="1">
                <a:solidFill>
                  <a:srgbClr val="FFFF00"/>
                </a:solidFill>
              </a:rPr>
              <a:t>тыс.руб</a:t>
            </a:r>
            <a:r>
              <a:rPr lang="ru-RU" sz="14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4848" name="Text Box 90"/>
          <p:cNvSpPr txBox="1">
            <a:spLocks noChangeArrowheads="1"/>
          </p:cNvSpPr>
          <p:nvPr/>
        </p:nvSpPr>
        <p:spPr bwMode="auto">
          <a:xfrm>
            <a:off x="2351089" y="5876926"/>
            <a:ext cx="15052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/>
              <a:t>72 555,5 </a:t>
            </a:r>
            <a:r>
              <a:rPr lang="ru-RU" sz="1400" b="1" dirty="0" err="1"/>
              <a:t>тыс.руб</a:t>
            </a:r>
            <a:r>
              <a:rPr lang="ru-RU" sz="1400" b="1" dirty="0"/>
              <a:t>.</a:t>
            </a:r>
          </a:p>
        </p:txBody>
      </p:sp>
      <p:pic>
        <p:nvPicPr>
          <p:cNvPr id="34849" name="Picture 92" descr="08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1731" y="2058471"/>
            <a:ext cx="2270125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0" name="Picture 94" descr="c6114804cb306630e1aa08fe8554ad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6259" y="3538271"/>
            <a:ext cx="2857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1" name="Picture 96" descr="player78671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57" y="4521834"/>
            <a:ext cx="2455863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52" name="WordArt 97"/>
          <p:cNvSpPr>
            <a:spLocks noChangeArrowheads="1" noChangeShapeType="1" noTextEdit="1"/>
          </p:cNvSpPr>
          <p:nvPr/>
        </p:nvSpPr>
        <p:spPr bwMode="auto">
          <a:xfrm>
            <a:off x="1992314" y="1916113"/>
            <a:ext cx="2143125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Социальная сфера </a:t>
            </a:r>
            <a:r>
              <a:rPr lang="ru-RU" sz="2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2016 </a:t>
            </a:r>
            <a:r>
              <a:rPr lang="ru-RU" sz="2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год</a:t>
            </a:r>
          </a:p>
        </p:txBody>
      </p:sp>
      <p:sp>
        <p:nvSpPr>
          <p:cNvPr id="34853" name="WordArt 98"/>
          <p:cNvSpPr>
            <a:spLocks noChangeArrowheads="1" noChangeShapeType="1" noTextEdit="1"/>
          </p:cNvSpPr>
          <p:nvPr/>
        </p:nvSpPr>
        <p:spPr bwMode="auto">
          <a:xfrm>
            <a:off x="1992314" y="3644900"/>
            <a:ext cx="3240087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Дорожное хозяйство, транспорт, ЖКХ</a:t>
            </a:r>
          </a:p>
        </p:txBody>
      </p:sp>
      <p:sp>
        <p:nvSpPr>
          <p:cNvPr id="34854" name="WordArt 99"/>
          <p:cNvSpPr>
            <a:spLocks noChangeArrowheads="1" noChangeShapeType="1" noTextEdit="1"/>
          </p:cNvSpPr>
          <p:nvPr/>
        </p:nvSpPr>
        <p:spPr bwMode="auto">
          <a:xfrm>
            <a:off x="2063751" y="5157788"/>
            <a:ext cx="2143125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5E40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Прочие расходы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8347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4" descr="narodn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102" y="2349501"/>
            <a:ext cx="3689937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19288" y="1125538"/>
            <a:ext cx="8280400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Доля расходов на социально-культурную сферу в общих расходах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229205387"/>
              </p:ext>
            </p:extLst>
          </p:nvPr>
        </p:nvGraphicFramePr>
        <p:xfrm>
          <a:off x="6923139" y="5177335"/>
          <a:ext cx="1537467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3386367166"/>
              </p:ext>
            </p:extLst>
          </p:nvPr>
        </p:nvGraphicFramePr>
        <p:xfrm>
          <a:off x="5160963" y="5060950"/>
          <a:ext cx="1403466" cy="141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5847" name="TextBox 8"/>
          <p:cNvSpPr txBox="1">
            <a:spLocks noChangeArrowheads="1"/>
          </p:cNvSpPr>
          <p:nvPr/>
        </p:nvSpPr>
        <p:spPr bwMode="auto">
          <a:xfrm>
            <a:off x="5448301" y="6489700"/>
            <a:ext cx="127975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2015 год</a:t>
            </a:r>
          </a:p>
        </p:txBody>
      </p:sp>
      <p:sp>
        <p:nvSpPr>
          <p:cNvPr id="35848" name="TextBox 21"/>
          <p:cNvSpPr txBox="1">
            <a:spLocks noChangeArrowheads="1"/>
          </p:cNvSpPr>
          <p:nvPr/>
        </p:nvSpPr>
        <p:spPr bwMode="auto">
          <a:xfrm>
            <a:off x="6853186" y="6491288"/>
            <a:ext cx="11935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2016 год</a:t>
            </a:r>
          </a:p>
        </p:txBody>
      </p:sp>
      <p:sp>
        <p:nvSpPr>
          <p:cNvPr id="35849" name="TextBox 22"/>
          <p:cNvSpPr txBox="1">
            <a:spLocks noChangeArrowheads="1"/>
          </p:cNvSpPr>
          <p:nvPr/>
        </p:nvSpPr>
        <p:spPr bwMode="auto">
          <a:xfrm>
            <a:off x="7391400" y="6491288"/>
            <a:ext cx="1512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35850" name="Picture 16" descr="014a255406c66b728991990e9fd440a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24788" y="2060576"/>
            <a:ext cx="2760662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20" descr="d266eed78a6f3df2be01f907d8a64e7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72039" y="2781300"/>
            <a:ext cx="3024187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3503613" y="5589588"/>
            <a:ext cx="936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036729" y="5177335"/>
            <a:ext cx="1672954" cy="136815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2150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7"/>
          <p:cNvGrpSpPr>
            <a:grpSpLocks/>
          </p:cNvGrpSpPr>
          <p:nvPr/>
        </p:nvGrpSpPr>
        <p:grpSpPr bwMode="auto">
          <a:xfrm>
            <a:off x="1992313" y="3573463"/>
            <a:ext cx="3225800" cy="2436812"/>
            <a:chOff x="-355988" y="3645076"/>
            <a:chExt cx="4849281" cy="3595387"/>
          </a:xfrm>
        </p:grpSpPr>
        <p:grpSp>
          <p:nvGrpSpPr>
            <p:cNvPr id="8215" name="Группа 46"/>
            <p:cNvGrpSpPr>
              <a:grpSpLocks/>
            </p:cNvGrpSpPr>
            <p:nvPr/>
          </p:nvGrpSpPr>
          <p:grpSpPr bwMode="auto">
            <a:xfrm>
              <a:off x="-355988" y="3645076"/>
              <a:ext cx="4849281" cy="3595387"/>
              <a:chOff x="-355988" y="3645076"/>
              <a:chExt cx="4849281" cy="3595387"/>
            </a:xfrm>
          </p:grpSpPr>
          <p:graphicFrame>
            <p:nvGraphicFramePr>
              <p:cNvPr id="8194" name="Object 3"/>
              <p:cNvGraphicFramePr>
                <a:graphicFrameLocks/>
              </p:cNvGraphicFramePr>
              <p:nvPr/>
            </p:nvGraphicFramePr>
            <p:xfrm>
              <a:off x="-355988" y="3855880"/>
              <a:ext cx="4849281" cy="3384583"/>
            </p:xfrm>
            <a:graphic>
              <a:graphicData uri="http://schemas.openxmlformats.org/presentationml/2006/ole">
                <p:oleObj spid="_x0000_s3150" r:id="rId4" imgW="3225064" imgH="2292295" progId="Excel.Sheet.8">
                  <p:embed/>
                </p:oleObj>
              </a:graphicData>
            </a:graphic>
          </p:graphicFrame>
          <p:grpSp>
            <p:nvGrpSpPr>
              <p:cNvPr id="8218" name="Группа 45"/>
              <p:cNvGrpSpPr>
                <a:grpSpLocks/>
              </p:cNvGrpSpPr>
              <p:nvPr/>
            </p:nvGrpSpPr>
            <p:grpSpPr bwMode="auto">
              <a:xfrm>
                <a:off x="328869" y="3645076"/>
                <a:ext cx="2840732" cy="1852957"/>
                <a:chOff x="328869" y="3645076"/>
                <a:chExt cx="2840732" cy="1852957"/>
              </a:xfrm>
            </p:grpSpPr>
            <p:grpSp>
              <p:nvGrpSpPr>
                <p:cNvPr id="8219" name="Группа 26"/>
                <p:cNvGrpSpPr>
                  <a:grpSpLocks/>
                </p:cNvGrpSpPr>
                <p:nvPr/>
              </p:nvGrpSpPr>
              <p:grpSpPr bwMode="auto">
                <a:xfrm>
                  <a:off x="328869" y="3797457"/>
                  <a:ext cx="2840732" cy="1700576"/>
                  <a:chOff x="1090865" y="1892457"/>
                  <a:chExt cx="2840732" cy="1700576"/>
                </a:xfrm>
              </p:grpSpPr>
              <p:grpSp>
                <p:nvGrpSpPr>
                  <p:cNvPr id="8224" name="Группа 49"/>
                  <p:cNvGrpSpPr>
                    <a:grpSpLocks/>
                  </p:cNvGrpSpPr>
                  <p:nvPr/>
                </p:nvGrpSpPr>
                <p:grpSpPr bwMode="auto">
                  <a:xfrm>
                    <a:off x="3236653" y="2160647"/>
                    <a:ext cx="694944" cy="505907"/>
                    <a:chOff x="2851313" y="1600507"/>
                    <a:chExt cx="636229" cy="446589"/>
                  </a:xfrm>
                </p:grpSpPr>
                <p:grpSp>
                  <p:nvGrpSpPr>
                    <p:cNvPr id="8235" name="Овал 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851313" y="1600507"/>
                      <a:ext cx="485543" cy="446589"/>
                      <a:chOff x="2596896" y="3816096"/>
                      <a:chExt cx="530352" cy="505968"/>
                    </a:xfrm>
                  </p:grpSpPr>
                  <p:pic>
                    <p:nvPicPr>
                      <p:cNvPr id="8237" name="Овал 16"/>
                      <p:cNvPicPr>
                        <a:picLocks noChangeArrowheads="1"/>
                      </p:cNvPicPr>
                      <p:nvPr/>
                    </p:nvPicPr>
                    <p:blipFill>
                      <a:blip r:embed="rId5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6896" y="3816096"/>
                        <a:ext cx="530352" cy="5059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81940" name="Text Box 2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727842" y="3889752"/>
                        <a:ext cx="274444" cy="2553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ru-RU" sz="1200" b="1"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Franklin Gothic Book" pitchFamily="34" charset="0"/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145" name="Прямоугольник 17"/>
                    <p:cNvSpPr/>
                    <p:nvPr/>
                  </p:nvSpPr>
                  <p:spPr>
                    <a:xfrm>
                      <a:off x="2857585" y="1638640"/>
                      <a:ext cx="629957" cy="260561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defRPr/>
                      </a:pPr>
                      <a:r>
                        <a:rPr lang="ru-RU" sz="700" b="1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entury" pitchFamily="18" charset="0"/>
                          <a:cs typeface="Arial" charset="0"/>
                        </a:rPr>
                        <a:t>13,9%</a:t>
                      </a:r>
                      <a:endParaRPr lang="ru-RU" sz="700" b="1" dirty="0"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entury" pitchFamily="18" charset="0"/>
                        <a:cs typeface="Arial" charset="0"/>
                      </a:endParaRPr>
                    </a:p>
                  </p:txBody>
                </p:sp>
              </p:grpSp>
              <p:grpSp>
                <p:nvGrpSpPr>
                  <p:cNvPr id="8225" name="Группа 49"/>
                  <p:cNvGrpSpPr>
                    <a:grpSpLocks/>
                  </p:cNvGrpSpPr>
                  <p:nvPr/>
                </p:nvGrpSpPr>
                <p:grpSpPr bwMode="auto">
                  <a:xfrm>
                    <a:off x="1090865" y="3087127"/>
                    <a:ext cx="679231" cy="505906"/>
                    <a:chOff x="3467167" y="2620158"/>
                    <a:chExt cx="621843" cy="446590"/>
                  </a:xfrm>
                </p:grpSpPr>
                <p:grpSp>
                  <p:nvGrpSpPr>
                    <p:cNvPr id="8231" name="Овал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67167" y="2620158"/>
                      <a:ext cx="485543" cy="446590"/>
                      <a:chOff x="451104" y="4742688"/>
                      <a:chExt cx="530352" cy="505968"/>
                    </a:xfrm>
                  </p:grpSpPr>
                  <p:pic>
                    <p:nvPicPr>
                      <p:cNvPr id="8233" name="Овал 141"/>
                      <p:cNvPicPr>
                        <a:picLocks noChangeArrowheads="1"/>
                      </p:cNvPicPr>
                      <p:nvPr/>
                    </p:nvPicPr>
                    <p:blipFill>
                      <a:blip r:embed="rId6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04" y="4742688"/>
                        <a:ext cx="530352" cy="5059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81945" name="Text Box 2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80030" y="4831460"/>
                        <a:ext cx="274444" cy="2553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ru-RU" sz="1200" b="1"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Franklin Gothic Book" pitchFamily="34" charset="0"/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143" name="Прямоугольник 15"/>
                    <p:cNvSpPr/>
                    <p:nvPr/>
                  </p:nvSpPr>
                  <p:spPr>
                    <a:xfrm>
                      <a:off x="3473774" y="2679904"/>
                      <a:ext cx="615236" cy="260563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defRPr/>
                      </a:pPr>
                      <a:r>
                        <a:rPr lang="ru-RU" sz="700" b="1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entury" pitchFamily="18" charset="0"/>
                          <a:cs typeface="Arial" charset="0"/>
                        </a:rPr>
                        <a:t>81,1%</a:t>
                      </a:r>
                      <a:endParaRPr lang="ru-RU" sz="700" b="1" dirty="0"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entury" pitchFamily="18" charset="0"/>
                        <a:cs typeface="Arial" charset="0"/>
                      </a:endParaRPr>
                    </a:p>
                  </p:txBody>
                </p:sp>
              </p:grpSp>
              <p:grpSp>
                <p:nvGrpSpPr>
                  <p:cNvPr id="8226" name="Группа 49"/>
                  <p:cNvGrpSpPr>
                    <a:grpSpLocks/>
                  </p:cNvGrpSpPr>
                  <p:nvPr/>
                </p:nvGrpSpPr>
                <p:grpSpPr bwMode="auto">
                  <a:xfrm>
                    <a:off x="1986974" y="1892457"/>
                    <a:ext cx="694944" cy="505908"/>
                    <a:chOff x="3799279" y="2219676"/>
                    <a:chExt cx="636230" cy="446589"/>
                  </a:xfrm>
                </p:grpSpPr>
                <p:grpSp>
                  <p:nvGrpSpPr>
                    <p:cNvPr id="8227" name="Овал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49966" y="2219676"/>
                      <a:ext cx="485543" cy="446589"/>
                      <a:chOff x="1511808" y="3547872"/>
                      <a:chExt cx="530352" cy="505968"/>
                    </a:xfrm>
                  </p:grpSpPr>
                  <p:pic>
                    <p:nvPicPr>
                      <p:cNvPr id="8229" name="Овал 139"/>
                      <p:cNvPicPr>
                        <a:picLocks noChangeArrowheads="1"/>
                      </p:cNvPicPr>
                      <p:nvPr/>
                    </p:nvPicPr>
                    <p:blipFill>
                      <a:blip r:embed="rId7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808" y="3547872"/>
                        <a:ext cx="530352" cy="5059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81950" name="Text Box 3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637231" y="3634413"/>
                        <a:ext cx="262511" cy="2553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ru-RU" sz="1200" b="1"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Franklin Gothic Book" pitchFamily="34" charset="0"/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141" name="Прямоугольник 140"/>
                    <p:cNvSpPr/>
                    <p:nvPr/>
                  </p:nvSpPr>
                  <p:spPr>
                    <a:xfrm>
                      <a:off x="3799279" y="2254708"/>
                      <a:ext cx="599790" cy="260561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defRPr/>
                      </a:pPr>
                      <a:r>
                        <a:rPr lang="ru-RU" sz="700" b="1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entury" pitchFamily="18" charset="0"/>
                          <a:cs typeface="Arial" charset="0"/>
                        </a:rPr>
                        <a:t>0,9%</a:t>
                      </a:r>
                      <a:endParaRPr lang="ru-RU" sz="700" b="1" dirty="0"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entury" pitchFamily="18" charset="0"/>
                        <a:cs typeface="Arial" charset="0"/>
                      </a:endParaRPr>
                    </a:p>
                  </p:txBody>
                </p:sp>
              </p:grpSp>
            </p:grpSp>
            <p:grpSp>
              <p:nvGrpSpPr>
                <p:cNvPr id="8220" name="Овал 134"/>
                <p:cNvGrpSpPr>
                  <a:grpSpLocks/>
                </p:cNvGrpSpPr>
                <p:nvPr/>
              </p:nvGrpSpPr>
              <p:grpSpPr bwMode="auto">
                <a:xfrm>
                  <a:off x="1779714" y="3645076"/>
                  <a:ext cx="530352" cy="505906"/>
                  <a:chOff x="1901952" y="3395472"/>
                  <a:chExt cx="530352" cy="505968"/>
                </a:xfrm>
              </p:grpSpPr>
              <p:pic>
                <p:nvPicPr>
                  <p:cNvPr id="8222" name="Овал 134"/>
                  <p:cNvPicPr>
                    <a:picLocks noChangeArrowheads="1"/>
                  </p:cNvPicPr>
                  <p:nvPr/>
                </p:nvPicPr>
                <p:blipFill>
                  <a:blip r:embed="rId8" cstate="print"/>
                  <a:srcRect/>
                  <a:stretch>
                    <a:fillRect/>
                  </a:stretch>
                </p:blipFill>
                <p:spPr bwMode="auto">
                  <a:xfrm>
                    <a:off x="1901952" y="3395472"/>
                    <a:ext cx="530352" cy="5059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1954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30997" y="3482146"/>
                    <a:ext cx="274444" cy="2553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ru-RU" sz="1200" b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Franklin Gothic Book" pitchFamily="34" charset="0"/>
                      <a:cs typeface="Arial" charset="0"/>
                    </a:endParaRPr>
                  </a:p>
                </p:txBody>
              </p:sp>
            </p:grpSp>
            <p:sp>
              <p:nvSpPr>
                <p:cNvPr id="136" name="Прямоугольник 135"/>
                <p:cNvSpPr/>
                <p:nvPr/>
              </p:nvSpPr>
              <p:spPr bwMode="auto">
                <a:xfrm>
                  <a:off x="1772731" y="3684894"/>
                  <a:ext cx="662124" cy="2951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700" b="1" dirty="0" smtClean="0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Century" pitchFamily="18" charset="0"/>
                      <a:cs typeface="Arial" charset="0"/>
                    </a:rPr>
                    <a:t>4,9%</a:t>
                  </a:r>
                  <a:endParaRPr lang="ru-RU" sz="700" b="1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Century" pitchFamily="18" charset="0"/>
                    <a:cs typeface="Arial" charset="0"/>
                  </a:endParaRPr>
                </a:p>
              </p:txBody>
            </p:sp>
          </p:grpSp>
        </p:grpSp>
        <p:sp>
          <p:nvSpPr>
            <p:cNvPr id="8216" name="TextBox 10"/>
            <p:cNvSpPr txBox="1">
              <a:spLocks noChangeArrowheads="1"/>
            </p:cNvSpPr>
            <p:nvPr/>
          </p:nvSpPr>
          <p:spPr bwMode="auto">
            <a:xfrm>
              <a:off x="1989899" y="4429737"/>
              <a:ext cx="1615632" cy="585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 dirty="0">
                  <a:latin typeface="Georgia" pitchFamily="18" charset="0"/>
                </a:rPr>
                <a:t>Дошкольное </a:t>
              </a:r>
            </a:p>
            <a:p>
              <a:pPr algn="ctr"/>
              <a:r>
                <a:rPr lang="ru-RU" sz="1000" b="1" dirty="0">
                  <a:latin typeface="Georgia" pitchFamily="18" charset="0"/>
                </a:rPr>
                <a:t>образование</a:t>
              </a:r>
            </a:p>
          </p:txBody>
        </p:sp>
        <p:sp>
          <p:nvSpPr>
            <p:cNvPr id="8217" name="TextBox 10"/>
            <p:cNvSpPr txBox="1">
              <a:spLocks noChangeArrowheads="1"/>
            </p:cNvSpPr>
            <p:nvPr/>
          </p:nvSpPr>
          <p:spPr bwMode="auto">
            <a:xfrm>
              <a:off x="877810" y="5160526"/>
              <a:ext cx="1660975" cy="585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>
                  <a:latin typeface="Georgia" pitchFamily="18" charset="0"/>
                </a:rPr>
                <a:t>Общее образование</a:t>
              </a:r>
            </a:p>
          </p:txBody>
        </p:sp>
      </p:grpSp>
      <p:grpSp>
        <p:nvGrpSpPr>
          <p:cNvPr id="14" name="Группа 161"/>
          <p:cNvGrpSpPr>
            <a:grpSpLocks/>
          </p:cNvGrpSpPr>
          <p:nvPr/>
        </p:nvGrpSpPr>
        <p:grpSpPr bwMode="auto">
          <a:xfrm>
            <a:off x="1631950" y="510139"/>
            <a:ext cx="4648200" cy="2060025"/>
            <a:chOff x="-76200" y="5272794"/>
            <a:chExt cx="4648200" cy="1661406"/>
          </a:xfrm>
        </p:grpSpPr>
        <p:pic>
          <p:nvPicPr>
            <p:cNvPr id="8212" name="Picture 3" descr="C:\Users\ker\Desktop\МОЁ\прочее\- animashka\тематика\воспитатель+учитель\image5874960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21152" y="5267652"/>
              <a:ext cx="1456944" cy="1596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3" name="Picture 6" descr="C:\Users\ker\Desktop\МОЁ\прочее\- animashka\тематика\воспитатель+учитель\f0de60f584d4d98eab88865f2be3e92d_XL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-85344" y="5401707"/>
              <a:ext cx="2304288" cy="154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4" name="Picture 50" descr="C:\Users\ker\Desktop\МОЁ\прочее\- animashka\тематика\воспитатель+учитель\учитель1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670304" y="5682004"/>
              <a:ext cx="1761744" cy="1182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Заголовок 1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00151" y="129278"/>
            <a:ext cx="5402263" cy="100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95"/>
          <p:cNvGrpSpPr>
            <a:grpSpLocks/>
          </p:cNvGrpSpPr>
          <p:nvPr/>
        </p:nvGrpSpPr>
        <p:grpSpPr bwMode="auto">
          <a:xfrm>
            <a:off x="3143252" y="2636838"/>
            <a:ext cx="2182811" cy="1653993"/>
            <a:chOff x="1627221" y="2667000"/>
            <a:chExt cx="2182778" cy="1013955"/>
          </a:xfrm>
        </p:grpSpPr>
        <p:sp>
          <p:nvSpPr>
            <p:cNvPr id="8210" name="TextBox 10"/>
            <p:cNvSpPr txBox="1">
              <a:spLocks noChangeArrowheads="1"/>
            </p:cNvSpPr>
            <p:nvPr/>
          </p:nvSpPr>
          <p:spPr bwMode="auto">
            <a:xfrm>
              <a:off x="2036787" y="2667000"/>
              <a:ext cx="1773212" cy="446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>
                  <a:latin typeface="Georgia" pitchFamily="18" charset="0"/>
                </a:rPr>
                <a:t>Другие вопросы в области образования</a:t>
              </a:r>
            </a:p>
          </p:txBody>
        </p:sp>
        <p:pic>
          <p:nvPicPr>
            <p:cNvPr id="8211" name="Прямая со стрелкой 192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627221" y="2877911"/>
              <a:ext cx="1684097" cy="803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Группа 194"/>
          <p:cNvGrpSpPr>
            <a:grpSpLocks/>
          </p:cNvGrpSpPr>
          <p:nvPr/>
        </p:nvGrpSpPr>
        <p:grpSpPr bwMode="auto">
          <a:xfrm>
            <a:off x="1631951" y="2420939"/>
            <a:ext cx="1857375" cy="2576511"/>
            <a:chOff x="-4761" y="2590800"/>
            <a:chExt cx="1857945" cy="954368"/>
          </a:xfrm>
        </p:grpSpPr>
        <p:pic>
          <p:nvPicPr>
            <p:cNvPr id="8208" name="Прямая со стрелкой 19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42545" y="2803007"/>
              <a:ext cx="1310639" cy="427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9" name="TextBox 10"/>
            <p:cNvSpPr txBox="1">
              <a:spLocks noChangeArrowheads="1"/>
            </p:cNvSpPr>
            <p:nvPr/>
          </p:nvSpPr>
          <p:spPr bwMode="auto">
            <a:xfrm>
              <a:off x="-4761" y="2590800"/>
              <a:ext cx="1528761" cy="95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b="1" dirty="0">
                  <a:latin typeface="Georgia" pitchFamily="18" charset="0"/>
                </a:rPr>
                <a:t>Молодежная политика и оздоровление детей</a:t>
              </a: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6664070" y="202131"/>
            <a:ext cx="375151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Расходы бюджета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Хохольского муниципального района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в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2016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году на образование-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266 037,4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тыс. рублей</a:t>
            </a:r>
          </a:p>
        </p:txBody>
      </p:sp>
      <p:sp>
        <p:nvSpPr>
          <p:cNvPr id="8203" name="TextBox 3"/>
          <p:cNvSpPr txBox="1">
            <a:spLocks noChangeArrowheads="1"/>
          </p:cNvSpPr>
          <p:nvPr/>
        </p:nvSpPr>
        <p:spPr bwMode="auto">
          <a:xfrm>
            <a:off x="5595938" y="2643188"/>
            <a:ext cx="496411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Calibri" pitchFamily="34" charset="0"/>
              </a:rPr>
              <a:t>Дошкольное образование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alibri" pitchFamily="34" charset="0"/>
              </a:rPr>
              <a:t>37</a:t>
            </a:r>
            <a:r>
              <a:rPr lang="ru-RU" b="1" dirty="0" smtClean="0">
                <a:solidFill>
                  <a:srgbClr val="FF0000"/>
                </a:solidFill>
              </a:rPr>
              <a:t> 197,8 </a:t>
            </a:r>
            <a:r>
              <a:rPr lang="ru-RU" b="1" dirty="0">
                <a:solidFill>
                  <a:srgbClr val="FF0000"/>
                </a:solidFill>
              </a:rPr>
              <a:t>тыс.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рублей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rgbClr val="FF0000"/>
              </a:solidFill>
              <a:latin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Calibri" pitchFamily="34" charset="0"/>
              </a:rPr>
              <a:t>Общее образование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alibri" pitchFamily="34" charset="0"/>
              </a:rPr>
              <a:t>- 215</a:t>
            </a:r>
            <a:r>
              <a:rPr lang="ru-RU" b="1" dirty="0" smtClean="0">
                <a:solidFill>
                  <a:srgbClr val="FF0000"/>
                </a:solidFill>
              </a:rPr>
              <a:t> 508,5 </a:t>
            </a:r>
            <a:r>
              <a:rPr lang="ru-RU" b="1" dirty="0">
                <a:solidFill>
                  <a:srgbClr val="FF0000"/>
                </a:solidFill>
              </a:rPr>
              <a:t>тыс.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рублей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alibri" pitchFamily="34" charset="0"/>
              </a:rPr>
              <a:t>Молодежная политика и оздоровление детей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–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262,2 </a:t>
            </a:r>
            <a:r>
              <a:rPr lang="ru-RU" b="1" dirty="0">
                <a:solidFill>
                  <a:srgbClr val="FF0000"/>
                </a:solidFill>
              </a:rPr>
              <a:t>тыс.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рублей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rgbClr val="FF0000"/>
              </a:solidFill>
              <a:latin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Calibri" pitchFamily="34" charset="0"/>
              </a:rPr>
              <a:t>Другие вопросы в области образования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-</a:t>
            </a:r>
            <a:r>
              <a:rPr lang="en-US" b="1" dirty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13 068,9 </a:t>
            </a:r>
            <a:r>
              <a:rPr lang="ru-RU" b="1" dirty="0">
                <a:solidFill>
                  <a:srgbClr val="FF0000"/>
                </a:solidFill>
              </a:rPr>
              <a:t>тыс.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рублей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524000" y="6165850"/>
            <a:ext cx="9144000" cy="714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 flipV="1">
            <a:off x="1524000" y="6288088"/>
            <a:ext cx="9144000" cy="936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59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7870158"/>
              </p:ext>
            </p:extLst>
          </p:nvPr>
        </p:nvGraphicFramePr>
        <p:xfrm>
          <a:off x="1822449" y="274671"/>
          <a:ext cx="9188851" cy="5752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6163"/>
                <a:gridCol w="6625582"/>
                <a:gridCol w="1088553"/>
                <a:gridCol w="1088553"/>
              </a:tblGrid>
              <a:tr h="717790">
                <a:tc gridSpan="3">
                  <a:txBody>
                    <a:bodyPr/>
                    <a:lstStyle/>
                    <a:p>
                      <a:pPr marL="1558290" algn="ctr">
                        <a:lnSpc>
                          <a:spcPct val="100000"/>
                        </a:lnSpc>
                      </a:pPr>
                      <a:r>
                        <a:rPr sz="1600" b="1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600" b="1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600" b="1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600" b="1" spc="-1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600" b="1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йон</a:t>
                      </a:r>
                      <a:r>
                        <a:rPr sz="1600" b="1" spc="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600" b="1" spc="-1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600" b="1" spc="-1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sz="1600" b="1" spc="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sz="1600" b="1" spc="-1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sz="1600" b="1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Хохольского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района</a:t>
                      </a:r>
                      <a:r>
                        <a:rPr sz="1600" b="1" spc="-3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6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зрезе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sz="1600" b="1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ниципа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ьн</a:t>
                      </a: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</a:t>
                      </a:r>
                      <a:r>
                        <a:rPr sz="1600" b="1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</a:t>
                      </a:r>
                      <a:r>
                        <a:rPr sz="1600" b="1" spc="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600" b="1" spc="-4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58290" algn="ctr">
                        <a:lnSpc>
                          <a:spcPct val="100000"/>
                        </a:lnSpc>
                      </a:pP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577949">
                <a:tc gridSpan="3">
                  <a:txBody>
                    <a:bodyPr/>
                    <a:lstStyle/>
                    <a:p>
                      <a:pPr marR="288925" algn="r">
                        <a:lnSpc>
                          <a:spcPct val="100000"/>
                        </a:lnSpc>
                      </a:pPr>
                      <a:r>
                        <a:rPr lang="ru-RU" sz="1000" spc="15" dirty="0" smtClean="0">
                          <a:latin typeface="Arial"/>
                          <a:cs typeface="Arial"/>
                        </a:rPr>
                        <a:t>        </a:t>
                      </a:r>
                      <a:r>
                        <a:rPr sz="1000" spc="15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000" dirty="0" err="1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000" spc="5" dirty="0" err="1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б.</a:t>
                      </a: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8925" algn="r">
                        <a:lnSpc>
                          <a:spcPct val="100000"/>
                        </a:lnSpc>
                      </a:pP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619">
                <a:tc>
                  <a:txBody>
                    <a:bodyPr/>
                    <a:lstStyle/>
                    <a:p>
                      <a:pPr marL="100330" marR="93980" indent="2286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№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п/п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Наи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ова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ие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целевой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пр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гра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ы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9720" algn="ctr">
                        <a:lnSpc>
                          <a:spcPct val="100000"/>
                        </a:lnSpc>
                      </a:pPr>
                      <a:r>
                        <a:rPr sz="1000" b="1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sz="1000" b="1" spc="-5" dirty="0" smtClean="0">
                          <a:latin typeface="Arial"/>
                          <a:cs typeface="Arial"/>
                        </a:rPr>
                        <a:t>0</a:t>
                      </a:r>
                      <a:r>
                        <a:rPr sz="1000" b="1" dirty="0" smtClean="0">
                          <a:latin typeface="Arial"/>
                          <a:cs typeface="Arial"/>
                        </a:rPr>
                        <a:t>1</a:t>
                      </a:r>
                      <a:r>
                        <a:rPr lang="ru-RU" sz="1000" b="1" dirty="0" smtClean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2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год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972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Arial"/>
                          <a:cs typeface="Arial"/>
                        </a:rPr>
                        <a:t>2016 год</a:t>
                      </a:r>
                      <a:endParaRPr sz="10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Муниципальное управление на 2015-2020гг.»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24 910,60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25 034,81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2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2.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образования, культуры и спорта в Хохольском муниципальном районе на 2014-2020 годы».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300 352,60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290 899,53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2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3.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доступным и комфортным жильем и коммунальными услугами населения Хохольского муниципального района на 2014-2020 годы».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4.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Энергоэффективность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 развитие энергетики Хохольского муниципального района на 2014-2020 годы»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smtClean="0">
                          <a:latin typeface="Arial"/>
                          <a:cs typeface="Arial"/>
                        </a:rPr>
                        <a:t>5.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«Управление муниципальными финансами на 2015-2020 годы"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30 225,30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35 508,83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6.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«Развитие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сельского хозяйства и управление муниципальным имуществом Хохольского муниципального района Воронежской области на 2015-2020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гг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8 089,30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10 687,88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8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7.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Экономическое развитие и инновационная экономика» на 2015-2020 гг.»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8.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«Защита населения и территории Хохольского муниципального района от чрезвычайных ситуаций природного и техногенного характера» на 2015-2020 гг.»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2 719,20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9.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«Охрана окружающей среды и природных ресурсов Хохольского муниципального района на 2014-2020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гг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».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241"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«Создание условий для развития транспортной системы и дорожного хозяйства».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85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2024063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Хохольского муниципального района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7541658"/>
              </p:ext>
            </p:extLst>
          </p:nvPr>
        </p:nvGraphicFramePr>
        <p:xfrm>
          <a:off x="1532238" y="1046204"/>
          <a:ext cx="8896864" cy="5811797"/>
        </p:xfrm>
        <a:graphic>
          <a:graphicData uri="http://schemas.openxmlformats.org/drawingml/2006/table">
            <a:tbl>
              <a:tblPr/>
              <a:tblGrid>
                <a:gridCol w="5530496"/>
                <a:gridCol w="1923670"/>
                <a:gridCol w="1442698"/>
              </a:tblGrid>
              <a:tr h="17838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24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г.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24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г.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249"/>
                    </a:solidFill>
                  </a:tcPr>
                </a:tc>
              </a:tr>
              <a:tr h="7732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Утвержденный бюджет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</a:tr>
              <a:tr h="28943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7817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8220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</a:tr>
              <a:tr h="2894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44537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</a:tr>
              <a:tr h="80401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выравнивание уровня бюджетной обеспеченности из районного фонда финансовой поддержки поселений за счет средств областного бюджета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4542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4871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</a:tr>
              <a:tr h="80401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выравнивание уровня бюджетной обеспеченности  из районного фонда финансовой поддержки поселений за счет средств районного бюджета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3630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</a:tr>
              <a:tr h="537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поддержку мер по обеспечению сбалансированного бюджета поселений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6EA"/>
                    </a:solidFill>
                  </a:tcPr>
                </a:tc>
              </a:tr>
              <a:tr h="21355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бюджетом вновь созданным поселениям  Хохольского муниципального района Воронежской области на возмещение расходных обязательств Хохольского муниципального района Воронежской области, связанных с выравниванием их бюджетной обеспеченности, долевым финансированием приоритетно социально-значимых расходов и обеспечением сбалансированности местных бюджетов поселений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3711" marR="3711" marT="3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D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67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524000" y="188913"/>
            <a:ext cx="9144000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1778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dirty="0">
                <a:solidFill>
                  <a:srgbClr val="AA8A1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Решенные цели и задачи при исполнении бюджета Хохольского муниципального района</a:t>
            </a:r>
          </a:p>
          <a:p>
            <a:pPr marL="273050" indent="17780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rgbClr val="006600"/>
              </a:solidFill>
              <a:latin typeface="Arial" charset="0"/>
            </a:endParaRPr>
          </a:p>
          <a:p>
            <a:pPr marL="273050" indent="177800" algn="ctr" fontAlgn="base">
              <a:spcBef>
                <a:spcPct val="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endParaRPr lang="ru-RU" sz="800" b="1" dirty="0">
              <a:solidFill>
                <a:srgbClr val="006600"/>
              </a:solidFill>
              <a:latin typeface="Arial" charset="0"/>
            </a:endParaRP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endParaRPr lang="ru-RU" b="1" dirty="0">
              <a:solidFill>
                <a:srgbClr val="0000FF"/>
              </a:solidFill>
            </a:endParaRP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Обеспечены действующие социальные 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r>
              <a:rPr lang="ru-RU" b="1" dirty="0">
                <a:solidFill>
                  <a:srgbClr val="0000FF"/>
                </a:solidFill>
              </a:rPr>
              <a:t>  обязательства перед населением;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 Частичная реализация программного  бюджета;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 Продолжена практика стимулирования и 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r>
              <a:rPr lang="ru-RU" b="1" dirty="0">
                <a:solidFill>
                  <a:srgbClr val="0000FF"/>
                </a:solidFill>
              </a:rPr>
              <a:t>  поддержки муниципальных образований района;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Осуществлено повышение социального благосостояния и качества жизни граждан  для устойчивого развития и модернизации экономики района,  реализована взвешенная долговая политика;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Обеспечиваются условия для оказания качественных муниципальных услуг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b="1" dirty="0">
                <a:solidFill>
                  <a:srgbClr val="0000FF"/>
                </a:solidFill>
              </a:rPr>
              <a:t>Реализуются мероприятия, направленные на обеспечение прозрачности и открытости бюджетного процесса. </a:t>
            </a: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endParaRPr lang="ru-RU" sz="2400" b="1" dirty="0">
              <a:solidFill>
                <a:srgbClr val="0000FF"/>
              </a:solidFill>
            </a:endParaRP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endParaRPr lang="ru-RU" sz="2400" b="1" dirty="0">
              <a:solidFill>
                <a:srgbClr val="0000FF"/>
              </a:solidFill>
            </a:endParaRPr>
          </a:p>
          <a:p>
            <a:pPr marL="273050" indent="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130000"/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Глава администрации района  	                            П.В.Пономарев </a:t>
            </a:r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герб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88914"/>
            <a:ext cx="928688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3" descr="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066800"/>
            <a:ext cx="2590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8507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39" name="Rectangle 675"/>
          <p:cNvSpPr>
            <a:spLocks noChangeArrowheads="1"/>
          </p:cNvSpPr>
          <p:nvPr/>
        </p:nvSpPr>
        <p:spPr bwMode="auto">
          <a:xfrm>
            <a:off x="2514601" y="228601"/>
            <a:ext cx="80279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Дотация на выравнивание бюджетной обеспеченности </a:t>
            </a:r>
          </a:p>
          <a:p>
            <a:pPr>
              <a:defRPr/>
            </a:pPr>
            <a:r>
              <a:rPr 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 счет областного бюджета на </a:t>
            </a:r>
            <a:r>
              <a:rPr lang="ru-RU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2016 год, </a:t>
            </a:r>
            <a:r>
              <a:rPr lang="ru-RU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тыс.рублей.                                                                                                               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1476796"/>
              </p:ext>
            </p:extLst>
          </p:nvPr>
        </p:nvGraphicFramePr>
        <p:xfrm>
          <a:off x="1518408" y="1136650"/>
          <a:ext cx="7357804" cy="4697808"/>
        </p:xfrm>
        <a:graphic>
          <a:graphicData uri="http://schemas.openxmlformats.org/drawingml/2006/table">
            <a:tbl>
              <a:tblPr/>
              <a:tblGrid>
                <a:gridCol w="4577610"/>
                <a:gridCol w="1500193"/>
                <a:gridCol w="1280001"/>
              </a:tblGrid>
              <a:tr h="3411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поселений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Хохольское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городское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1640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Архангельское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Борщевское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Гремяченское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Костенское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259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Кочетовское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Новогремяченское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Оськинское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121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Петинское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679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Семидесятское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118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Староникольское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358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8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Яблоченское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</a:t>
                      </a: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442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4542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4871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999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Дотация на выравнивание бюджетной обеспеченности за счет районного бюджета на </a:t>
            </a:r>
            <a:r>
              <a:rPr lang="ru-RU" sz="24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2016 год,                                   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тыс.рублей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23427618"/>
              </p:ext>
            </p:extLst>
          </p:nvPr>
        </p:nvGraphicFramePr>
        <p:xfrm>
          <a:off x="1919416" y="1447801"/>
          <a:ext cx="7760043" cy="5410250"/>
        </p:xfrm>
        <a:graphic>
          <a:graphicData uri="http://schemas.openxmlformats.org/drawingml/2006/table">
            <a:tbl>
              <a:tblPr/>
              <a:tblGrid>
                <a:gridCol w="4802660"/>
                <a:gridCol w="1441621"/>
                <a:gridCol w="1515762"/>
              </a:tblGrid>
              <a:tr h="37125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поселений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Хохольское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городское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1039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03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Архангельское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Борщевское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Гремяченское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Костенское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Кочетовское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Новогремяченское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Оськинское сельское поселение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Петинское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Семидесятское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255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Староникольское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71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Яблоченское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сельское поселение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65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onstantia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3630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3800</a:t>
                      </a:r>
                    </a:p>
                    <a:p>
                      <a:pPr algn="ctr" rtl="0" fontAlgn="t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2" marR="3022" marT="30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762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/>
          </p:cNvSpPr>
          <p:nvPr>
            <p:ph type="title"/>
          </p:nvPr>
        </p:nvSpPr>
        <p:spPr>
          <a:xfrm>
            <a:off x="1981200" y="381001"/>
            <a:ext cx="8215312" cy="11334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Дотация на сбалансированность местных бюджетов за счет районного бюджета на </a:t>
            </a:r>
            <a:r>
              <a:rPr lang="ru-RU" altLang="ru-RU" sz="30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2016 </a:t>
            </a:r>
            <a:r>
              <a:rPr lang="ru-RU" altLang="ru-RU" sz="3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62994221"/>
              </p:ext>
            </p:extLst>
          </p:nvPr>
        </p:nvGraphicFramePr>
        <p:xfrm>
          <a:off x="2133600" y="1752600"/>
          <a:ext cx="7215188" cy="4315822"/>
        </p:xfrm>
        <a:graphic>
          <a:graphicData uri="http://schemas.openxmlformats.org/drawingml/2006/table">
            <a:tbl>
              <a:tblPr/>
              <a:tblGrid>
                <a:gridCol w="4628611"/>
                <a:gridCol w="2586577"/>
              </a:tblGrid>
              <a:tr h="3082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поселений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Архангельское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2032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Борщевское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Гремяченское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Еманчанское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Костенское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Кочетовское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Новогремяченское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Оськинское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Петинское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4843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Семидесятское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Староникольское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Яблоченское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7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14979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73" marR="3473" marT="34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943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Содержимое 2"/>
          <p:cNvSpPr>
            <a:spLocks noGrp="1"/>
          </p:cNvSpPr>
          <p:nvPr>
            <p:ph idx="4294967295"/>
          </p:nvPr>
        </p:nvSpPr>
        <p:spPr>
          <a:xfrm>
            <a:off x="1524000" y="908051"/>
            <a:ext cx="9144000" cy="4525963"/>
          </a:xfrm>
        </p:spPr>
        <p:txBody>
          <a:bodyPr/>
          <a:lstStyle/>
          <a:p>
            <a:pPr marL="609600" indent="-609600" algn="ctr">
              <a:buNone/>
            </a:pPr>
            <a:r>
              <a:rPr lang="ru-RU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Приоритетными </a:t>
            </a:r>
            <a:r>
              <a:rPr lang="ru-RU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направлениями работы органов местного самоуправления </a:t>
            </a:r>
            <a:r>
              <a:rPr lang="ru-RU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Хохольского муниципального района при </a:t>
            </a:r>
            <a:r>
              <a:rPr lang="ru-RU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формировании проекта бюджета и его исполнении остаются:</a:t>
            </a:r>
          </a:p>
          <a:p>
            <a:pPr marL="609600" indent="-609600">
              <a:buFont typeface="Wingdings" pitchFamily="2" charset="2"/>
              <a:buChar char="Ш"/>
            </a:pPr>
            <a:r>
              <a:rPr lang="ru-RU" altLang="zh-CN" sz="20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Рост доходной базы бюджета;</a:t>
            </a:r>
          </a:p>
          <a:p>
            <a:pPr marL="609600" indent="-609600">
              <a:buFont typeface="Wingdings" pitchFamily="2" charset="2"/>
              <a:buChar char="Ш"/>
            </a:pPr>
            <a:r>
              <a:rPr lang="ru-RU" altLang="zh-CN" sz="20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Экономное и эффективное расходование бюджетных средств;</a:t>
            </a:r>
          </a:p>
          <a:p>
            <a:pPr marL="609600" indent="-609600">
              <a:buFont typeface="Wingdings" pitchFamily="2" charset="2"/>
              <a:buChar char="Ш"/>
            </a:pPr>
            <a:r>
              <a:rPr lang="ru-RU" altLang="zh-CN" sz="20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Достижение сбалансированности бюджета.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0" y="6165850"/>
            <a:ext cx="9144000" cy="714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 flipV="1">
            <a:off x="1524000" y="6288088"/>
            <a:ext cx="9144000" cy="936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446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716692"/>
            <a:ext cx="10515600" cy="2407381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</a:rPr>
              <a:t>ГЛОССАРИЙ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860"/>
            <a:ext cx="10515600" cy="5546139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smtClean="0"/>
              <a:t>Администратор доходов бюджета – </a:t>
            </a:r>
            <a:r>
              <a:rPr lang="ru-RU" sz="2900" dirty="0" smtClean="0"/>
              <a:t>орган местного самоуправления , осуществляющий: - контроль за правильностью исчисления; - полнотой и своевременностью уплаты; - начисление; - учет; - взыскание; - принятие решений о возврате (зачете) излишне уплаченных (взысканных) платежей, пеней и штрафов по ним, являющихся доходами бюджета Хохольского муниципального района.</a:t>
            </a:r>
          </a:p>
          <a:p>
            <a:endParaRPr lang="ru-RU" sz="2900" dirty="0" smtClean="0"/>
          </a:p>
          <a:p>
            <a:r>
              <a:rPr lang="ru-RU" sz="2900" b="1" dirty="0" smtClean="0"/>
              <a:t>Администратор источников финансирования дефицита бюджета </a:t>
            </a:r>
            <a:r>
              <a:rPr lang="ru-RU" sz="2900" dirty="0" smtClean="0"/>
              <a:t>- </a:t>
            </a:r>
            <a:r>
              <a:rPr lang="ru-RU" sz="2900" dirty="0"/>
              <a:t>орган местного </a:t>
            </a:r>
            <a:r>
              <a:rPr lang="ru-RU" sz="2900" dirty="0" smtClean="0"/>
              <a:t>самоуправления, имеющий право осуществлять операции с источниками </a:t>
            </a:r>
            <a:r>
              <a:rPr lang="ru-RU" sz="2900" dirty="0"/>
              <a:t>финансирования дефицита </a:t>
            </a:r>
            <a:r>
              <a:rPr lang="ru-RU" sz="2900" dirty="0" smtClean="0"/>
              <a:t>бюджета.</a:t>
            </a:r>
          </a:p>
          <a:p>
            <a:endParaRPr lang="ru-RU" sz="2900" dirty="0" smtClean="0"/>
          </a:p>
          <a:p>
            <a:r>
              <a:rPr lang="ru-RU" sz="2900" b="1" dirty="0" smtClean="0"/>
              <a:t>Бюджет</a:t>
            </a:r>
            <a:r>
              <a:rPr lang="ru-RU" sz="2900" dirty="0" smtClean="0"/>
              <a:t> – фонд денежных средств, предназначенный для финансирования функций, отнесенных к предметам ведения  местного самоуправления. Представляет собой основной финансовый документ муниципального образования, принимаемый представительным органом местного самоуправления.</a:t>
            </a:r>
          </a:p>
          <a:p>
            <a:endParaRPr lang="ru-RU" sz="2900" dirty="0" smtClean="0"/>
          </a:p>
          <a:p>
            <a:r>
              <a:rPr lang="ru-RU" sz="2900" b="1" dirty="0" smtClean="0"/>
              <a:t>Бюджетная классификация </a:t>
            </a:r>
            <a:r>
              <a:rPr lang="ru-RU" sz="2900" dirty="0" smtClean="0"/>
              <a:t>– группировка доходов и расходов бюджета, а также источников финансирования дефицита этого бюджета, используемая для составления и исполнения бюджета.</a:t>
            </a:r>
          </a:p>
          <a:p>
            <a:endParaRPr lang="ru-RU" sz="2900" dirty="0" smtClean="0"/>
          </a:p>
          <a:p>
            <a:r>
              <a:rPr lang="ru-RU" sz="2900" b="1" dirty="0" smtClean="0"/>
              <a:t>Бюджетная роспись – </a:t>
            </a:r>
            <a:r>
              <a:rPr lang="ru-RU" sz="2900" dirty="0" smtClean="0"/>
              <a:t>документ, который составляется и ведется: - главным распорядителем бюджетных средств в целях исполнения бюджета в части расходов; - главным администратором источником финансирования дефицита бюджета – в целях исполнения в части источников финансирования</a:t>
            </a:r>
            <a:r>
              <a:rPr lang="ru-RU" sz="2900" dirty="0"/>
              <a:t> дефицита </a:t>
            </a:r>
            <a:r>
              <a:rPr lang="ru-RU" sz="2900" dirty="0" smtClean="0"/>
              <a:t>бюджета. </a:t>
            </a:r>
          </a:p>
          <a:p>
            <a:endParaRPr lang="ru-RU" sz="2900" b="1" dirty="0" smtClean="0"/>
          </a:p>
          <a:p>
            <a:endParaRPr lang="ru-RU" sz="2900" b="1" dirty="0" smtClean="0"/>
          </a:p>
          <a:p>
            <a:endParaRPr lang="ru-RU" sz="1600" dirty="0" smtClean="0"/>
          </a:p>
          <a:p>
            <a:r>
              <a:rPr lang="ru-RU" sz="1600" dirty="0" smtClean="0"/>
              <a:t> 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4177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5903"/>
            <a:ext cx="10515600" cy="155695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ГЛОССАРИЙ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860"/>
            <a:ext cx="10515600" cy="4865103"/>
          </a:xfrm>
        </p:spPr>
        <p:txBody>
          <a:bodyPr/>
          <a:lstStyle/>
          <a:p>
            <a:r>
              <a:rPr lang="ru-RU" sz="1800" b="1" dirty="0"/>
              <a:t>Бюджетная смета </a:t>
            </a:r>
            <a:r>
              <a:rPr lang="ru-RU" sz="1600" dirty="0"/>
              <a:t>–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</a:t>
            </a:r>
            <a:r>
              <a:rPr lang="ru-RU" sz="1600" dirty="0" smtClean="0"/>
              <a:t>.</a:t>
            </a:r>
          </a:p>
          <a:p>
            <a:r>
              <a:rPr lang="ru-RU" sz="1800" b="1" dirty="0" smtClean="0"/>
              <a:t>Бюджетное обязательство</a:t>
            </a:r>
            <a:r>
              <a:rPr lang="ru-RU" sz="1600" dirty="0" smtClean="0"/>
              <a:t> – расходные обязательства, подлежащие </a:t>
            </a:r>
            <a:r>
              <a:rPr lang="ru-RU" sz="1600" dirty="0"/>
              <a:t>для </a:t>
            </a:r>
            <a:r>
              <a:rPr lang="ru-RU" sz="1600" dirty="0" smtClean="0"/>
              <a:t>исполнения в </a:t>
            </a:r>
            <a:r>
              <a:rPr lang="ru-RU" sz="1600" dirty="0"/>
              <a:t>соответствующем финансовом году   </a:t>
            </a:r>
            <a:endParaRPr lang="ru-RU" sz="1600" dirty="0" smtClean="0"/>
          </a:p>
          <a:p>
            <a:r>
              <a:rPr lang="ru-RU" sz="1800" b="1" dirty="0" smtClean="0"/>
              <a:t>Бюджетные ассигнования</a:t>
            </a:r>
            <a:r>
              <a:rPr lang="ru-RU" sz="1600" dirty="0" smtClean="0"/>
              <a:t>- предельные объемы денежных средств, предусмотренные в соответствующем финансовом году для исполнения бюджетных обязательств.</a:t>
            </a:r>
          </a:p>
          <a:p>
            <a:r>
              <a:rPr lang="ru-RU" sz="1800" b="1" dirty="0" smtClean="0"/>
              <a:t>Бюджетный процесс </a:t>
            </a:r>
            <a:r>
              <a:rPr lang="ru-RU" sz="1600" dirty="0" smtClean="0"/>
              <a:t>– деятельность по подготовке проектов бюджета , утверждению и исполнению бюджета, контроль за его исполнением, осуществлению бюджетного учета. Составлению, внешней проверке, рассмотрению и утверждению бюджетной отчетности.</a:t>
            </a:r>
          </a:p>
          <a:p>
            <a:r>
              <a:rPr lang="ru-RU" sz="1800" b="1" dirty="0" smtClean="0"/>
              <a:t>Ведомственная структура расходов бюджета </a:t>
            </a:r>
            <a:r>
              <a:rPr lang="ru-RU" sz="1600" dirty="0" smtClean="0"/>
              <a:t>– распределение бюджетных средств по главным распорядителям бюджетных средств, по разделам, подразделам, целевым статьям и видам расходов бюджетной классификации РФ.</a:t>
            </a:r>
          </a:p>
          <a:p>
            <a:r>
              <a:rPr lang="ru-RU" sz="1800" b="1" dirty="0" smtClean="0"/>
              <a:t>Главный распорядитель бюджетных средств (ГРБС)</a:t>
            </a:r>
            <a:r>
              <a:rPr lang="ru-RU" sz="1600" dirty="0" smtClean="0"/>
              <a:t> – орган местного самоуправления или учреждение образования, напрямую получающий средства из бюджета и наделенный правом распределять их между получателями бюджетных средств.  </a:t>
            </a:r>
          </a:p>
          <a:p>
            <a:endParaRPr lang="ru-RU" sz="1600" dirty="0" smtClean="0"/>
          </a:p>
          <a:p>
            <a:endParaRPr lang="ru-RU" sz="16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57551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7091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ГЛОССАРИЙ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860"/>
            <a:ext cx="10515600" cy="5467881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Дефицит бюджета – </a:t>
            </a:r>
            <a:r>
              <a:rPr lang="ru-RU" sz="1600" dirty="0" smtClean="0"/>
              <a:t>превышение расходов над его доходами.</a:t>
            </a:r>
          </a:p>
          <a:p>
            <a:r>
              <a:rPr lang="ru-RU" sz="1800" b="1" dirty="0" smtClean="0"/>
              <a:t>Дотации</a:t>
            </a:r>
            <a:r>
              <a:rPr lang="ru-RU" sz="1600" b="1" dirty="0" smtClean="0"/>
              <a:t> – </a:t>
            </a:r>
            <a:r>
              <a:rPr lang="ru-RU" sz="1600" dirty="0" smtClean="0"/>
              <a:t>средства,</a:t>
            </a:r>
            <a:r>
              <a:rPr lang="ru-RU" sz="1600" b="1" dirty="0" smtClean="0"/>
              <a:t>  </a:t>
            </a:r>
            <a:r>
              <a:rPr lang="ru-RU" sz="1600" dirty="0" smtClean="0"/>
              <a:t>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</a:t>
            </a:r>
          </a:p>
          <a:p>
            <a:r>
              <a:rPr lang="ru-RU" sz="1800" b="1" dirty="0" smtClean="0"/>
              <a:t>Доходы бюджета – </a:t>
            </a:r>
            <a:r>
              <a:rPr lang="ru-RU" sz="1600" dirty="0" smtClean="0"/>
              <a:t>поступающие от населения, организаций учреждений в бюджет денежные средства в виде: - налогов; - неналоговых поступлений (пошлины, доходы от продажи имущества, штрафы и т.п.); - безвозмездных поступлений; - доходов от предпринимательской деятельности бюджетных организаций. Кредиты, полученные органами местного самоуправления не включаются в состав доходов.</a:t>
            </a:r>
          </a:p>
          <a:p>
            <a:r>
              <a:rPr lang="ru-RU" sz="1800" b="1" dirty="0" smtClean="0"/>
              <a:t>Единый счет бюджета </a:t>
            </a:r>
            <a:r>
              <a:rPr lang="ru-RU" sz="1600" b="1" dirty="0" smtClean="0"/>
              <a:t>– </a:t>
            </a:r>
            <a:r>
              <a:rPr lang="ru-RU" sz="1600" dirty="0" smtClean="0"/>
              <a:t>счет, открытый органу Федерального казначейства в банке Отделение Воронеж               г. Воронеж бюджету Хохольского муниципального района для осуществления операций по кассовым поступлениям в бюджет и по кассовым выплатам из бюджета.</a:t>
            </a:r>
          </a:p>
          <a:p>
            <a:r>
              <a:rPr lang="ru-RU" sz="1800" b="1" dirty="0" smtClean="0"/>
              <a:t>Источники финансирования дефицита бюджета </a:t>
            </a:r>
            <a:r>
              <a:rPr lang="ru-RU" sz="1600" dirty="0" smtClean="0"/>
              <a:t>– средства, привлекаемые в бюджет для покрытия дефицита (кредиты от других уровней бюджетов).</a:t>
            </a:r>
          </a:p>
          <a:p>
            <a:r>
              <a:rPr lang="ru-RU" sz="1800" b="1" dirty="0" smtClean="0"/>
              <a:t>Казенное учреждение </a:t>
            </a:r>
            <a:r>
              <a:rPr lang="ru-RU" sz="1600" dirty="0" smtClean="0"/>
              <a:t>– </a:t>
            </a:r>
            <a:r>
              <a:rPr lang="ru-RU" sz="1600" dirty="0"/>
              <a:t>м</a:t>
            </a:r>
            <a:r>
              <a:rPr lang="ru-RU" sz="1600" dirty="0" smtClean="0"/>
              <a:t>униципальное учреждение, финансовое обеспечение деятельности которого осуществляется за счет соответствующего бюджета на основании бюджетной системы.</a:t>
            </a:r>
          </a:p>
          <a:p>
            <a:r>
              <a:rPr lang="ru-RU" sz="1800" b="1" dirty="0" smtClean="0"/>
              <a:t>Лимиты бюджетных обязательств – </a:t>
            </a:r>
            <a:r>
              <a:rPr lang="ru-RU" sz="1600" dirty="0" smtClean="0"/>
              <a:t>объем прав (в денежном выражении) по принятию и исполнению казенным учреждением бюджетных обязательств в текущем финансовом году.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66270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1210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ГЛОССАРИЙ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860"/>
            <a:ext cx="10515600" cy="4865103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Межбюджетные отношения – </a:t>
            </a:r>
            <a:r>
              <a:rPr lang="ru-RU" sz="1600" dirty="0" smtClean="0"/>
              <a:t>взаимоотношения между публично-правовыми образованиями по вопросам осуществления бюджетного процесса.</a:t>
            </a:r>
          </a:p>
          <a:p>
            <a:r>
              <a:rPr lang="ru-RU" sz="1800" b="1" dirty="0" smtClean="0"/>
              <a:t>Межбюджетные трансферты – </a:t>
            </a:r>
            <a:r>
              <a:rPr lang="ru-RU" sz="1600" dirty="0" smtClean="0"/>
              <a:t>средства, предоставляемые одним бюджетом бюджетной системы РФ другому бюджету.</a:t>
            </a:r>
          </a:p>
          <a:p>
            <a:r>
              <a:rPr lang="ru-RU" sz="1800" b="1" dirty="0" smtClean="0"/>
              <a:t>Муниципальное задание – </a:t>
            </a:r>
            <a:r>
              <a:rPr lang="ru-RU" sz="1600" dirty="0" smtClean="0"/>
              <a:t>документ, устанавливающий требования к составу, качеству и (или) объему (содержанию), условиям, порядку и результатам оказания муниципальных услуг (выполнения работ).</a:t>
            </a:r>
          </a:p>
          <a:p>
            <a:r>
              <a:rPr lang="ru-RU" sz="1800" b="1" dirty="0" smtClean="0"/>
              <a:t>Муниципальные услуги (работы) </a:t>
            </a:r>
            <a:r>
              <a:rPr lang="ru-RU" sz="1600" b="1" dirty="0" smtClean="0"/>
              <a:t>– </a:t>
            </a:r>
            <a:r>
              <a:rPr lang="ru-RU" sz="1600" dirty="0" smtClean="0"/>
              <a:t>услуги (работы), оказываемые (выполняемые) органами местного самоуправления, муниципальными учреждениями.</a:t>
            </a:r>
          </a:p>
          <a:p>
            <a:r>
              <a:rPr lang="ru-RU" sz="1800" b="1" dirty="0" smtClean="0"/>
              <a:t>Муниципальный долг </a:t>
            </a:r>
            <a:r>
              <a:rPr lang="ru-RU" sz="1600" b="1" dirty="0" smtClean="0"/>
              <a:t>– </a:t>
            </a:r>
            <a:r>
              <a:rPr lang="ru-RU" sz="1600" dirty="0" smtClean="0"/>
              <a:t>обязательства публично-правового образования по полученным кредитам.</a:t>
            </a:r>
          </a:p>
          <a:p>
            <a:r>
              <a:rPr lang="ru-RU" sz="1800" b="1" dirty="0" smtClean="0"/>
              <a:t>Отчетный финансовый год</a:t>
            </a:r>
            <a:r>
              <a:rPr lang="ru-RU" sz="1600" b="1" dirty="0" smtClean="0"/>
              <a:t>- </a:t>
            </a:r>
            <a:r>
              <a:rPr lang="ru-RU" sz="1600" dirty="0" smtClean="0"/>
              <a:t>год, предшествующий текущему финансовому году.</a:t>
            </a:r>
          </a:p>
          <a:p>
            <a:r>
              <a:rPr lang="ru-RU" sz="1800" b="1" dirty="0" smtClean="0"/>
              <a:t>Очередной финансовый год </a:t>
            </a:r>
            <a:r>
              <a:rPr lang="ru-RU" sz="1600" b="1" dirty="0" smtClean="0"/>
              <a:t>- </a:t>
            </a:r>
            <a:r>
              <a:rPr lang="ru-RU" sz="1600" dirty="0"/>
              <a:t>год, </a:t>
            </a:r>
            <a:r>
              <a:rPr lang="ru-RU" sz="1600" dirty="0" smtClean="0"/>
              <a:t>следующий за текущим финансовым годом.</a:t>
            </a:r>
          </a:p>
          <a:p>
            <a:r>
              <a:rPr lang="ru-RU" sz="1800" b="1" dirty="0" smtClean="0"/>
              <a:t>Получатель бюджетных средств (ПБС) </a:t>
            </a:r>
            <a:r>
              <a:rPr lang="ru-RU" sz="1600" dirty="0" smtClean="0"/>
              <a:t>– орган местного самоуправления или находящиеся в ведении ГРБС казенное учреждение, имеющий (ее) право на исполнение своих функций за счет средств соответствующего бюджета. </a:t>
            </a:r>
          </a:p>
          <a:p>
            <a:endParaRPr lang="ru-RU" sz="1600" dirty="0"/>
          </a:p>
          <a:p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3291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4505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ГЛОССАРИЙ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114" y="1256768"/>
            <a:ext cx="10414686" cy="4920195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Профицит бюджета – </a:t>
            </a:r>
            <a:r>
              <a:rPr lang="ru-RU" sz="1600" dirty="0" smtClean="0"/>
              <a:t>превышение доходов бюджета над его расходами.</a:t>
            </a:r>
          </a:p>
          <a:p>
            <a:r>
              <a:rPr lang="ru-RU" sz="1800" b="1" dirty="0" smtClean="0"/>
              <a:t>Публичные обязательства – </a:t>
            </a:r>
            <a:r>
              <a:rPr lang="ru-RU" sz="1600" dirty="0" smtClean="0"/>
              <a:t>обязательства публично-правового образования, вытекающие из нормативных актов (законов, постановлений, распоряжений и т.д.), перед населением, организациями, другими публично-правовыми образованиями.</a:t>
            </a:r>
          </a:p>
          <a:p>
            <a:r>
              <a:rPr lang="ru-RU" sz="1800" b="1" dirty="0" smtClean="0"/>
              <a:t>Распорядитель бюджетных средств </a:t>
            </a:r>
            <a:r>
              <a:rPr lang="ru-RU" sz="1600" b="1" dirty="0" smtClean="0"/>
              <a:t>– </a:t>
            </a:r>
            <a:r>
              <a:rPr lang="ru-RU" sz="1600" dirty="0" smtClean="0"/>
              <a:t>орган местного самоуправления или казенное учреждение, наделенный(</a:t>
            </a:r>
            <a:r>
              <a:rPr lang="ru-RU" sz="1600" dirty="0" err="1" smtClean="0"/>
              <a:t>ое</a:t>
            </a:r>
            <a:r>
              <a:rPr lang="ru-RU" sz="1600" dirty="0" smtClean="0"/>
              <a:t>) правом распределять полученные средства бюджета между подведомственными распорядителями и получателями бюджетных средств.</a:t>
            </a:r>
          </a:p>
          <a:p>
            <a:r>
              <a:rPr lang="ru-RU" sz="1800" b="1" dirty="0" smtClean="0"/>
              <a:t>Расходное обязательство – </a:t>
            </a:r>
            <a:r>
              <a:rPr lang="ru-RU" sz="1600" dirty="0" smtClean="0"/>
              <a:t>обязанность публично-правового образования предоставить физическому или юридическому лицу, иному уровню бюджета, средства из соответствующего бюджета.</a:t>
            </a:r>
          </a:p>
          <a:p>
            <a:r>
              <a:rPr lang="ru-RU" sz="1800" b="1" dirty="0" smtClean="0"/>
              <a:t>Расходы бюджета – </a:t>
            </a:r>
            <a:r>
              <a:rPr lang="ru-RU" sz="1600" dirty="0" smtClean="0"/>
              <a:t>выплачиваемые из бюджета денежные средства.</a:t>
            </a:r>
          </a:p>
          <a:p>
            <a:r>
              <a:rPr lang="ru-RU" sz="1800" b="1" dirty="0" smtClean="0"/>
              <a:t>Сводная бюджетная роспись </a:t>
            </a:r>
            <a:r>
              <a:rPr lang="ru-RU" sz="1600" b="1" i="1" dirty="0" smtClean="0"/>
              <a:t>– </a:t>
            </a:r>
            <a:r>
              <a:rPr lang="ru-RU" sz="1600" dirty="0" smtClean="0"/>
              <a:t>документ, который составляется и ведется финансовым органом в целях организации исполнения бюджета по расходам бюджета и источникам финансирования дефицита бюджета.</a:t>
            </a:r>
          </a:p>
          <a:p>
            <a:r>
              <a:rPr lang="ru-RU" sz="1800" b="1" dirty="0" smtClean="0"/>
              <a:t>Текущий финансовый год – </a:t>
            </a:r>
            <a:r>
              <a:rPr lang="ru-RU" sz="1600" dirty="0" smtClean="0"/>
              <a:t>год, в котором осуществляется исполнение бюджета, составление и рассмотрение проекта бюджета на очередной финансовый год и плановый период.</a:t>
            </a:r>
            <a:endParaRPr lang="ru-RU" sz="1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69766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9471"/>
            <a:ext cx="10515600" cy="119448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ГЛОССАРИЙ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860"/>
            <a:ext cx="10515600" cy="4865103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Участники бюджетного процесса – </a:t>
            </a:r>
            <a:r>
              <a:rPr lang="ru-RU" sz="1600" dirty="0" smtClean="0"/>
              <a:t>субъекты, осуществляющие деятельность по составлению и рассмотрению проектов бюджета, утверждению и исполнению бюджета,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r>
              <a:rPr lang="ru-RU" sz="1800" b="1" dirty="0" smtClean="0"/>
              <a:t>Финансовый орган – </a:t>
            </a:r>
            <a:r>
              <a:rPr lang="ru-RU" sz="1600" dirty="0" smtClean="0"/>
              <a:t>на местном уровне – органы (должностные лица) местных администраций, осуществляющие составление и организацию исполнения местных бюджетов (финансовые отделы). </a:t>
            </a:r>
            <a:endParaRPr lang="ru-RU" sz="1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281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755141" y="1289741"/>
            <a:ext cx="8316595" cy="4632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0" marR="233045"/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</a:t>
            </a:r>
            <a:r>
              <a:rPr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вное</a:t>
            </a:r>
            <a:r>
              <a:rPr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ание</a:t>
            </a:r>
            <a:r>
              <a:rPr b="1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b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ике</a:t>
            </a:r>
            <a:r>
              <a:rPr b="1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антир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анное исп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нение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инятых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ьств,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нение</a:t>
            </a:r>
            <a:r>
              <a:rPr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чной с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алансир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анности 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ов,</a:t>
            </a:r>
            <a:r>
              <a:rPr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ание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тных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дов,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дя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мых</a:t>
            </a:r>
            <a:r>
              <a:rPr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pc="-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pc="-1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spc="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итики.</a:t>
            </a:r>
          </a:p>
          <a:p>
            <a:pPr>
              <a:spcBef>
                <a:spcPts val="30"/>
              </a:spcBef>
            </a:pPr>
            <a:endParaRPr sz="2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12770" marR="337820" indent="-2099310"/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</a:t>
            </a:r>
            <a:r>
              <a:rPr sz="2400" b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ения</a:t>
            </a:r>
            <a:r>
              <a:rPr sz="24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4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4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24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4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ной</a:t>
            </a:r>
            <a:r>
              <a:rPr sz="2400" b="1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400" b="1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sz="24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ики </a:t>
            </a:r>
            <a:r>
              <a:rPr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400" b="1" spc="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400" b="1" spc="-4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8"/>
              </a:spcBef>
            </a:pPr>
            <a:endParaRPr sz="2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lang="ru-RU" sz="2000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000" i="1" spc="-4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лнение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щих</a:t>
            </a:r>
            <a:r>
              <a:rPr sz="2000" i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одных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льс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lang="ru-RU" sz="2000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</a:t>
            </a:r>
            <a:r>
              <a:rPr sz="2000" i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ими</a:t>
            </a:r>
            <a:r>
              <a:rPr sz="2000" i="1" spc="-2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ация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ение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</a:t>
            </a:r>
            <a:r>
              <a:rPr sz="2000" i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ивно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одов;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939800"/>
            <a:r>
              <a:rPr lang="ru-RU" sz="2000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sz="2000" i="1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000" i="1" spc="-1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ение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язки»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ными р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ицип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льных</a:t>
            </a:r>
            <a:r>
              <a:rPr sz="2000" i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lang="ru-RU" sz="2000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сб</a:t>
            </a:r>
            <a:r>
              <a:rPr sz="2000" i="1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</a:t>
            </a:r>
            <a:r>
              <a:rPr sz="2000" i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spc="-5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анн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нно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lang="ru-RU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4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ане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sz="2000" i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овня</a:t>
            </a:r>
            <a:r>
              <a:rPr sz="20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000" i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20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 наг</a:t>
            </a:r>
            <a:r>
              <a:rPr sz="2000" i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lang="ru-RU" spc="-580" dirty="0">
                <a:latin typeface="Wingdings"/>
                <a:cs typeface="Wingdings"/>
              </a:rPr>
              <a:t> 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sz="2000" i="1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000" i="1" spc="-1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ение</a:t>
            </a:r>
            <a:r>
              <a:rPr sz="20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</a:t>
            </a:r>
            <a:r>
              <a:rPr sz="2000" i="1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</a:t>
            </a:r>
            <a:r>
              <a:rPr sz="2000" i="1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</a:t>
            </a:r>
            <a:r>
              <a:rPr sz="20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ной</a:t>
            </a:r>
            <a:r>
              <a:rPr sz="20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2000" i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sz="20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ики.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1325" y="181277"/>
            <a:ext cx="8790933" cy="461665"/>
          </a:xfrm>
          <a:prstGeom prst="rect">
            <a:avLst/>
          </a:prstGeom>
          <a:solidFill>
            <a:srgbClr val="7030A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 на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2016-2018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10629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3514" y="259492"/>
            <a:ext cx="9500286" cy="1186249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Хохольского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района!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476" y="1311860"/>
            <a:ext cx="10575324" cy="5422572"/>
          </a:xfrm>
        </p:spPr>
        <p:txBody>
          <a:bodyPr>
            <a:normAutofit/>
          </a:bodyPr>
          <a:lstStyle/>
          <a:p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дальнейшем мы будем продолжать информировать Вас о муниципальной бюджетной политике и реализации приоритетных направлений. </a:t>
            </a:r>
            <a:b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считаем, что эта информация полезна и интересна.</a:t>
            </a:r>
            <a:b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Теперь жители </a:t>
            </a:r>
            <a:r>
              <a:rPr lang="ru-RU" sz="23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Хохольского 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муниципального </a:t>
            </a:r>
            <a:r>
              <a:rPr lang="ru-RU" sz="23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района будут 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знать, на что тратятся бюджетные средства и какие направления в деятельности муниципалитета наиболее приоритетны. При формировании главного финансового документа на </a:t>
            </a:r>
            <a:r>
              <a:rPr lang="ru-RU" sz="23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2016 год 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старались сохранить главный принцип – каждая бюджетная статья должна быть ориентирована на конкретный результат.</a:t>
            </a:r>
            <a:b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3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Муниципальные 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программы, отражают приоритеты социальной политики муниципального образования, а также предусматривают комплекс мер по обеспечению безопасности наших граждан</a:t>
            </a:r>
            <a:r>
              <a:rPr lang="ru-RU" sz="23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endParaRPr lang="ru-RU" sz="23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 Уважением, </a:t>
            </a:r>
            <a:br>
              <a:rPr lang="ru-RU" sz="22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Глава Администрации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Хохольского муниципального района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П.В. Пономарев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30932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Подготовлено</a:t>
            </a:r>
            <a:br>
              <a:rPr lang="ru-RU" sz="36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Финансовым отделом Администрации </a:t>
            </a:r>
            <a:r>
              <a:rPr lang="ru-RU" sz="36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Хохольского </a:t>
            </a:r>
            <a:r>
              <a:rPr lang="ru-RU" sz="36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муниципального </a:t>
            </a:r>
            <a:r>
              <a:rPr lang="ru-RU" sz="36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района Воронежской области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13263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Финансовый отдел Администрации </a:t>
            </a:r>
            <a:r>
              <a:rPr lang="ru-RU" sz="32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Хохольского </a:t>
            </a:r>
            <a:r>
              <a:rPr lang="ru-RU" sz="32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муниципального </a:t>
            </a:r>
            <a:r>
              <a:rPr lang="ru-RU" sz="32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района</a:t>
            </a:r>
            <a: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r>
              <a:rPr lang="ru-RU" sz="36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ru-RU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lang="ru-RU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 Хохольский</a:t>
            </a: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ул. </a:t>
            </a:r>
            <a:r>
              <a:rPr lang="ru-RU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Ленина, 8</a:t>
            </a: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Руководитель: Рязанцева Ирина Юрьевна</a:t>
            </a: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Телефон: 8 </a:t>
            </a:r>
            <a:r>
              <a:rPr lang="ru-RU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/47341/ 41-5-30 </a:t>
            </a: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факс 8 </a:t>
            </a:r>
            <a:r>
              <a:rPr lang="ru-RU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/47371/41-5-80</a:t>
            </a:r>
            <a:r>
              <a:rPr lang="en-US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e-mail: </a:t>
            </a:r>
            <a:r>
              <a:rPr lang="en-US" b="1" u="sng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common@hohol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en-US" b="1" u="sng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gfu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en-US" b="1" u="sng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vrn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en-US" b="1" u="sng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ru</a:t>
            </a:r>
            <a:endParaRPr lang="ru-RU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7200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748" y="238521"/>
            <a:ext cx="10515600" cy="946528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бюджета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660153008"/>
              </p:ext>
            </p:extLst>
          </p:nvPr>
        </p:nvGraphicFramePr>
        <p:xfrm>
          <a:off x="2024010" y="1191802"/>
          <a:ext cx="7993293" cy="5342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3750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  <a:r>
              <a:rPr lang="ru-RU" sz="3600" b="1" i="1" spc="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</a:t>
            </a:r>
            <a:r>
              <a:rPr lang="ru-RU" sz="3600" b="1" i="1" spc="-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lang="ru-RU" sz="3600" b="1" i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ль</a:t>
            </a:r>
            <a:r>
              <a:rPr lang="ru-RU" sz="3600" b="1" i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lang="ru-RU" sz="3600" b="1" i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  <a:r>
              <a:rPr lang="ru-RU" sz="3600" b="1" i="1" spc="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сс</a:t>
            </a:r>
            <a:r>
              <a:rPr lang="ru-RU" sz="3600" b="1" i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и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йс</a:t>
            </a:r>
            <a:r>
              <a:rPr lang="ru-RU" sz="3600" b="1" i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ая</a:t>
            </a:r>
            <a:r>
              <a:rPr lang="ru-RU" sz="3600" b="1" i="1" spc="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Ф</a:t>
            </a:r>
            <a:r>
              <a:rPr lang="ru-RU" sz="3600" b="1" i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дерация</a:t>
            </a:r>
            <a:r>
              <a:rPr lang="ru-RU" sz="3600" b="1" i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я</a:t>
            </a:r>
            <a:r>
              <a:rPr lang="ru-RU" sz="3600" b="1" i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ляе</a:t>
            </a:r>
            <a:r>
              <a:rPr lang="ru-RU" sz="3600" b="1" i="1" spc="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ся ф</a:t>
            </a:r>
            <a:r>
              <a:rPr lang="ru-RU" sz="3600" b="1" i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дер</a:t>
            </a:r>
            <a:r>
              <a:rPr lang="ru-RU" sz="3600" b="1" i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тивн</a:t>
            </a:r>
            <a:r>
              <a:rPr lang="ru-RU" sz="3600" b="1" i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ы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 </a:t>
            </a:r>
            <a:r>
              <a:rPr lang="ru-RU" sz="3600" b="1" i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равовым </a:t>
            </a:r>
            <a:r>
              <a:rPr lang="ru-RU" sz="3600" b="1" i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</a:t>
            </a:r>
            <a:r>
              <a:rPr lang="ru-RU" sz="3600" b="1" i="1" spc="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b="1" i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</a:t>
            </a:r>
            <a:r>
              <a:rPr lang="ru-RU" sz="3600" b="1" i="1" spc="-1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дарст</a:t>
            </a:r>
            <a:r>
              <a:rPr lang="ru-RU" sz="3600" b="1" i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lang="ru-RU" sz="3600" b="1" i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м,</a:t>
            </a:r>
            <a:r>
              <a:rPr lang="ru-RU" sz="3600" b="1" i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</a:t>
            </a:r>
            <a:r>
              <a:rPr lang="ru-RU" sz="3600" b="1" i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ю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</a:t>
            </a:r>
            <a:r>
              <a:rPr lang="ru-RU" sz="3600" b="1" i="1" spc="-3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ж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ет</a:t>
            </a:r>
            <a:r>
              <a:rPr lang="ru-RU" sz="3600" b="1" i="1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бы</a:t>
            </a:r>
            <a:r>
              <a:rPr lang="ru-RU" sz="3600" b="1" i="1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  <a:r>
              <a:rPr lang="ru-RU" sz="3600" b="1" i="1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20976807"/>
              </p:ext>
            </p:extLst>
          </p:nvPr>
        </p:nvGraphicFramePr>
        <p:xfrm>
          <a:off x="838200" y="580884"/>
          <a:ext cx="13079003" cy="7268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764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40769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Консолидированный бюджет Хохольского муниципального района включает в себя: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65295" y="1744579"/>
            <a:ext cx="2671010" cy="19611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РАЙОННЫЙ БЮДЖЕТ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41233" y="4066673"/>
            <a:ext cx="2791326" cy="2129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МЕСТНЫЙ БЮДЖЕТ ГОРОДСКОГО ПОСЕЛЕНИЯ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28811" y="2117558"/>
            <a:ext cx="4263189" cy="4427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МЕСТНЫХ БЮДЖЕТОВ СЕЛЬСКИЙ ПОСЕЛЕНИЙ: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Архангельского поселения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Борщевского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Гремяченского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Кочетовского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Костенского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Новогремяченского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Оськинского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Петинского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Семидесятского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Староникольского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Яблоченского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поселения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Хохольского городского поселения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C:\Documents and Settings\Buh1\Мои документы\Мои рисунки\кар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79095"/>
            <a:ext cx="4247146" cy="4832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003"/>
            <a:ext cx="10515600" cy="968139"/>
          </a:xfrm>
        </p:spPr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стадии проходит бюджет?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602" y="111710"/>
            <a:ext cx="952500" cy="120015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812447198"/>
              </p:ext>
            </p:extLst>
          </p:nvPr>
        </p:nvGraphicFramePr>
        <p:xfrm>
          <a:off x="1182103" y="1374567"/>
          <a:ext cx="10355776" cy="5200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54997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847851" y="260351"/>
            <a:ext cx="8569325" cy="792163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Из чего складываются доходы бюджета</a:t>
            </a:r>
          </a:p>
        </p:txBody>
      </p:sp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1992314" y="1125538"/>
            <a:ext cx="83518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703388" y="1916114"/>
            <a:ext cx="2736850" cy="4752975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Налоговые доходы</a:t>
            </a:r>
          </a:p>
          <a:p>
            <a:pPr algn="ctr">
              <a:defRPr/>
            </a:pPr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Поступление от уплаты налогов, установленных Налоговым кодексом РФ (налог на доходы физических лиц, налог на имущество организаций, земельный налог, акцизы и др</a:t>
            </a:r>
            <a:r>
              <a:rPr lang="ru-RU" sz="1900" b="1" dirty="0">
                <a:solidFill>
                  <a:srgbClr val="002060"/>
                </a:solidFill>
              </a:rPr>
              <a:t>.)</a:t>
            </a:r>
          </a:p>
          <a:p>
            <a:pPr algn="ctr">
              <a:defRPr/>
            </a:pPr>
            <a:endParaRPr lang="ru-RU" sz="1900" b="1" dirty="0"/>
          </a:p>
          <a:p>
            <a:pPr algn="ctr">
              <a:defRPr/>
            </a:pPr>
            <a:endParaRPr lang="ru-RU" sz="1900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583113" y="1916114"/>
            <a:ext cx="3097212" cy="4752975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Неналоговые доходы</a:t>
            </a:r>
          </a:p>
          <a:p>
            <a:pPr algn="ctr">
              <a:defRPr/>
            </a:pPr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Поступление от пошлин и сборов, установленных законодательством РФ (доходы от использования муниципального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7824788" y="1916114"/>
            <a:ext cx="2627312" cy="4752975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Безвозмездные поступления</a:t>
            </a:r>
          </a:p>
          <a:p>
            <a:pPr algn="ctr">
              <a:defRPr/>
            </a:pPr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Поступление от других бюджетов бюджетной системы, граждан и организаций (межбюджетные трансферты в виде дотаций, субвенций, субсидий)</a:t>
            </a:r>
          </a:p>
          <a:p>
            <a:pPr algn="ctr">
              <a:defRPr/>
            </a:pPr>
            <a:endParaRPr lang="ru-RU" sz="1900" b="1" dirty="0"/>
          </a:p>
          <a:p>
            <a:pPr algn="ctr">
              <a:defRPr/>
            </a:pPr>
            <a:endParaRPr lang="ru-RU" sz="19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063D57-FD30-41A0-9F06-5FD5DC83DBEB}" type="slidenum">
              <a:rPr lang="ru-RU" altLang="ru-RU">
                <a:solidFill>
                  <a:srgbClr val="000000"/>
                </a:solidFill>
              </a:rPr>
              <a:pPr eaLnBrk="1" hangingPunct="1"/>
              <a:t>9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34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3242</TotalTime>
  <Words>3075</Words>
  <Application>Microsoft Office PowerPoint</Application>
  <PresentationFormat>Произвольный</PresentationFormat>
  <Paragraphs>689</Paragraphs>
  <Slides>42</Slides>
  <Notes>17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Тема Office</vt:lpstr>
      <vt:lpstr>Оформление по умолчанию</vt:lpstr>
      <vt:lpstr>Лист</vt:lpstr>
      <vt:lpstr>Лист Microsoft Office Excel 97-2003</vt:lpstr>
      <vt:lpstr>Бюджет для граждан</vt:lpstr>
      <vt:lpstr>Что такое «Бюджет для граждан»?</vt:lpstr>
      <vt:lpstr>Слайд 3</vt:lpstr>
      <vt:lpstr>Слайд 4</vt:lpstr>
      <vt:lpstr>Виды бюджета</vt:lpstr>
      <vt:lpstr>Поскольку Российская Федерация является федеративным правовым государством, то бюджет бывает</vt:lpstr>
      <vt:lpstr>Консолидированный бюджет Хохольского муниципального района включает в себя:</vt:lpstr>
      <vt:lpstr>Какие стадии проходит бюджет?</vt:lpstr>
      <vt:lpstr>Слайд 9</vt:lpstr>
      <vt:lpstr>Слайд 10</vt:lpstr>
      <vt:lpstr>Слайд 11</vt:lpstr>
      <vt:lpstr>Слайд 12</vt:lpstr>
      <vt:lpstr>На чем основано составление проекта районного бюджета?</vt:lpstr>
      <vt:lpstr>Слайд 14</vt:lpstr>
      <vt:lpstr>Характеристика налогов</vt:lpstr>
      <vt:lpstr>Мы все - налогоплательщики</vt:lpstr>
      <vt:lpstr>Куда зачисляются налоги, непосредственно уплачиваемые гражданами Российской Федерации?</vt:lpstr>
      <vt:lpstr>Структура доходов  районного бюджета Хохольского муниципального района на 2016 год</vt:lpstr>
      <vt:lpstr>Доходы районного бюджета</vt:lpstr>
      <vt:lpstr>Слайд 20</vt:lpstr>
      <vt:lpstr>Слайд 21</vt:lpstr>
      <vt:lpstr>Структура налоговых и неналоговых доходов на 2015, 2016 годы (проект)</vt:lpstr>
      <vt:lpstr>Слайд 23</vt:lpstr>
      <vt:lpstr>РАСПРЕДЕЛЕНИЕ РАСХОДОВ БЮДЖЕТА ПО ОТРАСЛЯМ В 2016 ГОДУ,  тыс.руб.</vt:lpstr>
      <vt:lpstr>Слайд 25</vt:lpstr>
      <vt:lpstr>Слайд 26</vt:lpstr>
      <vt:lpstr>Слайд 27</vt:lpstr>
      <vt:lpstr>Слайд 28</vt:lpstr>
      <vt:lpstr>Межбюджетные трансферты Хохольского муниципального района</vt:lpstr>
      <vt:lpstr>Слайд 30</vt:lpstr>
      <vt:lpstr>Дотация на выравнивание бюджетной обеспеченности за счет районного бюджета на 2016 год,                                    тыс.рублей</vt:lpstr>
      <vt:lpstr>Дотация на сбалансированность местных бюджетов за счет районного бюджета на 2016 год</vt:lpstr>
      <vt:lpstr>Слайд 33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Уважаемые жители Хохольского муниципального района!  </vt:lpstr>
      <vt:lpstr>Слайд 41</vt:lpstr>
      <vt:lpstr>Контактная информация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Пользователь</dc:creator>
  <cp:lastModifiedBy>Buh1</cp:lastModifiedBy>
  <cp:revision>134</cp:revision>
  <dcterms:created xsi:type="dcterms:W3CDTF">2015-10-14T10:32:00Z</dcterms:created>
  <dcterms:modified xsi:type="dcterms:W3CDTF">2015-12-03T13:24:38Z</dcterms:modified>
</cp:coreProperties>
</file>