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drawings/drawing4.xml" ContentType="application/vnd.openxmlformats-officedocument.drawingml.chartshape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rawings/drawing5.xml" ContentType="application/vnd.openxmlformats-officedocument.drawingml.chartshapes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drawings/drawing3.xml" ContentType="application/vnd.openxmlformats-officedocument.drawingml.chartshape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charts/chart6.xml" ContentType="application/vnd.openxmlformats-officedocument.drawingml.chart+xml"/>
  <Override PartName="/ppt/diagrams/data3.xml" ContentType="application/vnd.openxmlformats-officedocument.drawingml.diagramData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3"/>
  </p:notesMasterIdLst>
  <p:sldIdLst>
    <p:sldId id="277" r:id="rId2"/>
    <p:sldId id="256" r:id="rId3"/>
    <p:sldId id="257" r:id="rId4"/>
    <p:sldId id="258" r:id="rId5"/>
    <p:sldId id="259" r:id="rId6"/>
    <p:sldId id="260" r:id="rId7"/>
    <p:sldId id="261" r:id="rId8"/>
    <p:sldId id="276" r:id="rId9"/>
    <p:sldId id="262" r:id="rId10"/>
    <p:sldId id="278" r:id="rId11"/>
    <p:sldId id="279" r:id="rId12"/>
    <p:sldId id="263" r:id="rId13"/>
    <p:sldId id="264" r:id="rId14"/>
    <p:sldId id="268" r:id="rId15"/>
    <p:sldId id="267" r:id="rId16"/>
    <p:sldId id="265" r:id="rId17"/>
    <p:sldId id="269" r:id="rId18"/>
    <p:sldId id="270" r:id="rId19"/>
    <p:sldId id="271" r:id="rId20"/>
    <p:sldId id="272" r:id="rId21"/>
    <p:sldId id="273" r:id="rId22"/>
    <p:sldId id="274" r:id="rId23"/>
    <p:sldId id="286" r:id="rId24"/>
    <p:sldId id="280" r:id="rId25"/>
    <p:sldId id="283" r:id="rId26"/>
    <p:sldId id="292" r:id="rId27"/>
    <p:sldId id="282" r:id="rId28"/>
    <p:sldId id="287" r:id="rId29"/>
    <p:sldId id="281" r:id="rId30"/>
    <p:sldId id="284" r:id="rId31"/>
    <p:sldId id="285" r:id="rId3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8A8"/>
    <a:srgbClr val="BED6E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 autoAdjust="0"/>
  </p:normalViewPr>
  <p:slideViewPr>
    <p:cSldViewPr>
      <p:cViewPr varScale="1">
        <p:scale>
          <a:sx n="85" d="100"/>
          <a:sy n="85" d="100"/>
        </p:scale>
        <p:origin x="-82" y="-2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6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6"/>
  <c:chart>
    <c:title>
      <c:tx>
        <c:rich>
          <a:bodyPr/>
          <a:lstStyle/>
          <a:p>
            <a:pPr>
              <a:defRPr/>
            </a:pPr>
            <a:r>
              <a:rPr lang="ru-RU" dirty="0"/>
              <a:t>2014 г. </a:t>
            </a:r>
          </a:p>
        </c:rich>
      </c:tx>
      <c:layout>
        <c:manualLayout>
          <c:xMode val="edge"/>
          <c:yMode val="edge"/>
          <c:x val="0.29946713700458216"/>
          <c:y val="2.5319941349831371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Percent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Доходы всего-314542</c:v>
                </c:pt>
                <c:pt idx="1">
                  <c:v>Налоговые и не налоговые-96457</c:v>
                </c:pt>
                <c:pt idx="2">
                  <c:v>Безвозмездные поступления-218085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96457</c:v>
                </c:pt>
                <c:pt idx="2">
                  <c:v>218085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egendEntry>
        <c:idx val="0"/>
        <c:delete val="1"/>
      </c:legendEntry>
      <c:layout/>
    </c:legend>
    <c:plotVisOnly val="1"/>
    <c:dispBlanksAs val="zero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6"/>
  <c:chart>
    <c:title>
      <c:tx>
        <c:rich>
          <a:bodyPr/>
          <a:lstStyle/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2015 г.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Плановый период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3256429638467221"/>
          <c:y val="1.7359919017005544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Percent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Доходы всего-320535,8</c:v>
                </c:pt>
                <c:pt idx="1">
                  <c:v>Налоговые и не налоговые-105449</c:v>
                </c:pt>
                <c:pt idx="2">
                  <c:v>Безвозмездные поступления-215086,8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105449</c:v>
                </c:pt>
                <c:pt idx="2">
                  <c:v>215086.8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egendEntry>
        <c:idx val="0"/>
        <c:delete val="1"/>
      </c:legendEntry>
      <c:layout/>
    </c:legend>
    <c:plotVisOnly val="1"/>
    <c:dispBlanksAs val="zero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6"/>
  <c:chart>
    <c:title>
      <c:tx>
        <c:rich>
          <a:bodyPr/>
          <a:lstStyle/>
          <a:p>
            <a:pPr>
              <a:defRPr/>
            </a:pPr>
            <a:r>
              <a:rPr lang="ru-RU" dirty="0"/>
              <a:t>2016 г. </a:t>
            </a:r>
            <a:endParaRPr lang="ru-RU" dirty="0" smtClean="0"/>
          </a:p>
          <a:p>
            <a:pPr>
              <a:defRPr/>
            </a:pPr>
            <a:r>
              <a:rPr lang="ru-RU" sz="1800" dirty="0" smtClean="0"/>
              <a:t>Плановый период</a:t>
            </a:r>
            <a:endParaRPr lang="ru-RU" sz="1800" dirty="0"/>
          </a:p>
        </c:rich>
      </c:tx>
      <c:layout>
        <c:manualLayout>
          <c:xMode val="edge"/>
          <c:yMode val="edge"/>
          <c:x val="0.13256429638467221"/>
          <c:y val="1.7359919017005544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Percent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Доходы всего-353026</c:v>
                </c:pt>
                <c:pt idx="1">
                  <c:v>Налоговые и не налоговые-116322</c:v>
                </c:pt>
                <c:pt idx="2">
                  <c:v>Безвозмездные поступления-236704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116322</c:v>
                </c:pt>
                <c:pt idx="2">
                  <c:v>236704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egendEntry>
        <c:idx val="0"/>
        <c:delete val="1"/>
      </c:legendEntry>
      <c:layout/>
    </c:legend>
    <c:plotVisOnly val="1"/>
    <c:dispBlanksAs val="zero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2014 год</c:v>
                </c:pt>
              </c:strCache>
            </c:strRef>
          </c:tx>
          <c:dPt>
            <c:idx val="0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Percent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Налог на доходы физических лиц-69077 тыс.руб</c:v>
                </c:pt>
                <c:pt idx="1">
                  <c:v>Налог на совокупный доход-7864 тыс.руб</c:v>
                </c:pt>
                <c:pt idx="2">
                  <c:v>Прочие налоговые доходы-2351 тыс.руб</c:v>
                </c:pt>
                <c:pt idx="3">
                  <c:v>Неналоговые доходы-17596 тыс.руб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69077</c:v>
                </c:pt>
                <c:pt idx="1">
                  <c:v>7864</c:v>
                </c:pt>
                <c:pt idx="2">
                  <c:v>2351</c:v>
                </c:pt>
                <c:pt idx="3">
                  <c:v>17596</c:v>
                </c:pt>
              </c:numCache>
            </c:numRef>
          </c:val>
        </c:ser>
        <c:dLbls>
          <c:showPercent val="1"/>
        </c:dLbls>
        <c:firstSliceAng val="0"/>
        <c:holeSize val="50"/>
      </c:doughnutChart>
    </c:plotArea>
    <c:legend>
      <c:legendPos val="t"/>
      <c:layout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</c:v>
                </c:pt>
              </c:strCache>
            </c:strRef>
          </c:tx>
          <c:dLbls>
            <c:dLbl>
              <c:idx val="0"/>
              <c:layout>
                <c:manualLayout>
                  <c:x val="1.0802469135802585E-2"/>
                  <c:y val="-2.4852441077211412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71604938271614E-3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7777777777778193E-2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0802469135802585E-2"/>
                  <c:y val="-7.4557323231632111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0802469135802585E-2"/>
                  <c:y val="-4.970488215442187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37074.800000000003</c:v>
                </c:pt>
                <c:pt idx="1">
                  <c:v>39050.9</c:v>
                </c:pt>
                <c:pt idx="2">
                  <c:v>78423.8</c:v>
                </c:pt>
                <c:pt idx="3">
                  <c:v>83660</c:v>
                </c:pt>
                <c:pt idx="4">
                  <c:v>69077</c:v>
                </c:pt>
              </c:numCache>
            </c:numRef>
          </c:val>
        </c:ser>
        <c:dLbls/>
        <c:axId val="114157824"/>
        <c:axId val="114161536"/>
      </c:barChart>
      <c:catAx>
        <c:axId val="114157824"/>
        <c:scaling>
          <c:orientation val="minMax"/>
        </c:scaling>
        <c:axPos val="b"/>
        <c:numFmt formatCode="General" sourceLinked="1"/>
        <c:tickLblPos val="nextTo"/>
        <c:crossAx val="114161536"/>
        <c:crosses val="autoZero"/>
        <c:auto val="1"/>
        <c:lblAlgn val="ctr"/>
        <c:lblOffset val="100"/>
      </c:catAx>
      <c:valAx>
        <c:axId val="114161536"/>
        <c:scaling>
          <c:orientation val="minMax"/>
        </c:scaling>
        <c:axPos val="l"/>
        <c:majorGridlines/>
        <c:numFmt formatCode="General" sourceLinked="1"/>
        <c:tickLblPos val="nextTo"/>
        <c:crossAx val="114157824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Доходы-всего 314542.0 тыс.руб из них:</c:v>
                </c:pt>
              </c:strCache>
            </c:strRef>
          </c:tx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Безвозмездные  </c:v>
                </c:pt>
                <c:pt idx="1">
                  <c:v>Налоговые</c:v>
                </c:pt>
                <c:pt idx="2">
                  <c:v>Неналоговые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218085</c:v>
                </c:pt>
                <c:pt idx="1">
                  <c:v>78861</c:v>
                </c:pt>
                <c:pt idx="2">
                  <c:v>17596</c:v>
                </c:pt>
              </c:numCache>
            </c:numRef>
          </c:val>
        </c:ser>
        <c:dLbls/>
        <c:gapWidth val="100"/>
        <c:axId val="93536256"/>
        <c:axId val="93537792"/>
      </c:barChart>
      <c:catAx>
        <c:axId val="93536256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500" baseline="0"/>
            </a:pPr>
            <a:endParaRPr lang="ru-RU"/>
          </a:p>
        </c:txPr>
        <c:crossAx val="93537792"/>
        <c:crosses val="autoZero"/>
        <c:auto val="1"/>
        <c:lblAlgn val="ctr"/>
        <c:lblOffset val="100"/>
      </c:catAx>
      <c:valAx>
        <c:axId val="93537792"/>
        <c:scaling>
          <c:orientation val="minMax"/>
        </c:scaling>
        <c:axPos val="l"/>
        <c:majorGridlines/>
        <c:numFmt formatCode="General" sourceLinked="1"/>
        <c:tickLblPos val="nextTo"/>
        <c:crossAx val="93536256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FCD15F-29E6-497F-BCBC-A96EAFD408D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540DA53-DD5E-4EA5-8AD5-97E7711A4368}">
      <dgm:prSet phldrT="[Текст]"/>
      <dgm:spPr/>
      <dgm:t>
        <a:bodyPr/>
        <a:lstStyle/>
        <a:p>
          <a:r>
            <a:rPr lang="ru-RU" dirty="0" smtClean="0"/>
            <a:t>Консолидированный бюджет Хохольского муниципального района </a:t>
          </a:r>
          <a:endParaRPr lang="ru-RU" dirty="0"/>
        </a:p>
      </dgm:t>
    </dgm:pt>
    <dgm:pt modelId="{A0FD2333-599A-4A58-985B-E028642A273B}" type="parTrans" cxnId="{2BEB3DF4-0D63-4DD4-AA5F-F3ED21F4D98F}">
      <dgm:prSet/>
      <dgm:spPr/>
      <dgm:t>
        <a:bodyPr/>
        <a:lstStyle/>
        <a:p>
          <a:endParaRPr lang="ru-RU"/>
        </a:p>
      </dgm:t>
    </dgm:pt>
    <dgm:pt modelId="{2C056BE8-9564-4FF5-8BBC-716083445892}" type="sibTrans" cxnId="{2BEB3DF4-0D63-4DD4-AA5F-F3ED21F4D98F}">
      <dgm:prSet/>
      <dgm:spPr/>
      <dgm:t>
        <a:bodyPr/>
        <a:lstStyle/>
        <a:p>
          <a:endParaRPr lang="ru-RU"/>
        </a:p>
      </dgm:t>
    </dgm:pt>
    <dgm:pt modelId="{3DA18613-897C-44C6-B19A-CD4F918C3010}">
      <dgm:prSet phldrT="[Текст]"/>
      <dgm:spPr/>
      <dgm:t>
        <a:bodyPr/>
        <a:lstStyle/>
        <a:p>
          <a:r>
            <a:rPr lang="ru-RU" dirty="0" smtClean="0"/>
            <a:t>Районный бюджет</a:t>
          </a:r>
          <a:endParaRPr lang="ru-RU" dirty="0"/>
        </a:p>
      </dgm:t>
    </dgm:pt>
    <dgm:pt modelId="{819E04AC-C754-452D-B6E2-85F5BFF455B8}" type="parTrans" cxnId="{E849495B-9DF7-4CE1-8251-081EE0099927}">
      <dgm:prSet/>
      <dgm:spPr/>
      <dgm:t>
        <a:bodyPr/>
        <a:lstStyle/>
        <a:p>
          <a:endParaRPr lang="ru-RU"/>
        </a:p>
      </dgm:t>
    </dgm:pt>
    <dgm:pt modelId="{79999623-1DCE-4029-BB12-DE652F36222A}" type="sibTrans" cxnId="{E849495B-9DF7-4CE1-8251-081EE0099927}">
      <dgm:prSet/>
      <dgm:spPr/>
      <dgm:t>
        <a:bodyPr/>
        <a:lstStyle/>
        <a:p>
          <a:endParaRPr lang="ru-RU"/>
        </a:p>
      </dgm:t>
    </dgm:pt>
    <dgm:pt modelId="{7F3E07B3-1A3B-4CE1-B840-6EA8135A0AB0}">
      <dgm:prSet phldrT="[Текст]"/>
      <dgm:spPr/>
      <dgm:t>
        <a:bodyPr/>
        <a:lstStyle/>
        <a:p>
          <a:r>
            <a:rPr lang="ru-RU" dirty="0" smtClean="0"/>
            <a:t>15 бюджетов поселений</a:t>
          </a:r>
          <a:endParaRPr lang="ru-RU" dirty="0"/>
        </a:p>
      </dgm:t>
    </dgm:pt>
    <dgm:pt modelId="{15A5DEE1-7658-44F4-9F31-9E94A375CF26}" type="parTrans" cxnId="{D147461F-A053-40E8-9B58-6F4CCAF2169F}">
      <dgm:prSet/>
      <dgm:spPr/>
      <dgm:t>
        <a:bodyPr/>
        <a:lstStyle/>
        <a:p>
          <a:endParaRPr lang="ru-RU"/>
        </a:p>
      </dgm:t>
    </dgm:pt>
    <dgm:pt modelId="{2DBB3E4F-55D6-4F1D-A715-7AF5E72283CD}" type="sibTrans" cxnId="{D147461F-A053-40E8-9B58-6F4CCAF2169F}">
      <dgm:prSet/>
      <dgm:spPr/>
      <dgm:t>
        <a:bodyPr/>
        <a:lstStyle/>
        <a:p>
          <a:endParaRPr lang="ru-RU"/>
        </a:p>
      </dgm:t>
    </dgm:pt>
    <dgm:pt modelId="{6A46A959-4762-4CC0-B0AF-C649D257BC8B}" type="pres">
      <dgm:prSet presAssocID="{CBFCD15F-29E6-497F-BCBC-A96EAFD408D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03EF0A-227F-4A68-905B-9B68316A836A}" type="pres">
      <dgm:prSet presAssocID="{1540DA53-DD5E-4EA5-8AD5-97E7711A4368}" presName="root1" presStyleCnt="0"/>
      <dgm:spPr/>
    </dgm:pt>
    <dgm:pt modelId="{068364B0-BEE5-469D-8D96-7B55E2A85593}" type="pres">
      <dgm:prSet presAssocID="{1540DA53-DD5E-4EA5-8AD5-97E7711A436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360C18-7413-4E6B-A9BE-6FE2D29811DA}" type="pres">
      <dgm:prSet presAssocID="{1540DA53-DD5E-4EA5-8AD5-97E7711A4368}" presName="level2hierChild" presStyleCnt="0"/>
      <dgm:spPr/>
    </dgm:pt>
    <dgm:pt modelId="{0C3E3BBF-D175-4EDE-90D1-644A32A92337}" type="pres">
      <dgm:prSet presAssocID="{819E04AC-C754-452D-B6E2-85F5BFF455B8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8FC06E90-59CF-4B78-8578-4DC660A2D688}" type="pres">
      <dgm:prSet presAssocID="{819E04AC-C754-452D-B6E2-85F5BFF455B8}" presName="connTx" presStyleLbl="parChTrans1D2" presStyleIdx="0" presStyleCnt="2"/>
      <dgm:spPr/>
      <dgm:t>
        <a:bodyPr/>
        <a:lstStyle/>
        <a:p>
          <a:endParaRPr lang="ru-RU"/>
        </a:p>
      </dgm:t>
    </dgm:pt>
    <dgm:pt modelId="{BE2BBC64-3F11-4343-935A-136DDD18EFB8}" type="pres">
      <dgm:prSet presAssocID="{3DA18613-897C-44C6-B19A-CD4F918C3010}" presName="root2" presStyleCnt="0"/>
      <dgm:spPr/>
    </dgm:pt>
    <dgm:pt modelId="{FA6448C0-48F7-40A4-81F0-F4A4D3871076}" type="pres">
      <dgm:prSet presAssocID="{3DA18613-897C-44C6-B19A-CD4F918C3010}" presName="LevelTwoTextNode" presStyleLbl="node2" presStyleIdx="0" presStyleCnt="2" custLinFactNeighborX="-2062" custLinFactNeighborY="-1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89EF81-99C3-4102-B919-40498AD5CD20}" type="pres">
      <dgm:prSet presAssocID="{3DA18613-897C-44C6-B19A-CD4F918C3010}" presName="level3hierChild" presStyleCnt="0"/>
      <dgm:spPr/>
    </dgm:pt>
    <dgm:pt modelId="{439EB7F9-C473-4B5C-81CD-C261C1447D40}" type="pres">
      <dgm:prSet presAssocID="{15A5DEE1-7658-44F4-9F31-9E94A375CF26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99C4641A-3081-417A-9BFE-A48B3F19F7D0}" type="pres">
      <dgm:prSet presAssocID="{15A5DEE1-7658-44F4-9F31-9E94A375CF26}" presName="connTx" presStyleLbl="parChTrans1D2" presStyleIdx="1" presStyleCnt="2"/>
      <dgm:spPr/>
      <dgm:t>
        <a:bodyPr/>
        <a:lstStyle/>
        <a:p>
          <a:endParaRPr lang="ru-RU"/>
        </a:p>
      </dgm:t>
    </dgm:pt>
    <dgm:pt modelId="{E09D2BE5-A061-44FF-80B9-62234A2CE9CF}" type="pres">
      <dgm:prSet presAssocID="{7F3E07B3-1A3B-4CE1-B840-6EA8135A0AB0}" presName="root2" presStyleCnt="0"/>
      <dgm:spPr/>
    </dgm:pt>
    <dgm:pt modelId="{029524C5-981D-4996-A690-FF34B10A085C}" type="pres">
      <dgm:prSet presAssocID="{7F3E07B3-1A3B-4CE1-B840-6EA8135A0AB0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CABAE3-9A43-46B5-A51C-1A1D66B73E18}" type="pres">
      <dgm:prSet presAssocID="{7F3E07B3-1A3B-4CE1-B840-6EA8135A0AB0}" presName="level3hierChild" presStyleCnt="0"/>
      <dgm:spPr/>
    </dgm:pt>
  </dgm:ptLst>
  <dgm:cxnLst>
    <dgm:cxn modelId="{4F1EC45B-D4D2-4059-A166-52A75C8430A4}" type="presOf" srcId="{1540DA53-DD5E-4EA5-8AD5-97E7711A4368}" destId="{068364B0-BEE5-469D-8D96-7B55E2A85593}" srcOrd="0" destOrd="0" presId="urn:microsoft.com/office/officeart/2005/8/layout/hierarchy2"/>
    <dgm:cxn modelId="{0755620B-51C3-40B5-BEC6-F89FD8F41178}" type="presOf" srcId="{15A5DEE1-7658-44F4-9F31-9E94A375CF26}" destId="{99C4641A-3081-417A-9BFE-A48B3F19F7D0}" srcOrd="1" destOrd="0" presId="urn:microsoft.com/office/officeart/2005/8/layout/hierarchy2"/>
    <dgm:cxn modelId="{BE0091F4-3FFD-43AB-8623-15A83B20233A}" type="presOf" srcId="{819E04AC-C754-452D-B6E2-85F5BFF455B8}" destId="{8FC06E90-59CF-4B78-8578-4DC660A2D688}" srcOrd="1" destOrd="0" presId="urn:microsoft.com/office/officeart/2005/8/layout/hierarchy2"/>
    <dgm:cxn modelId="{A9BF6391-B50D-4451-BAC9-51501B7927D9}" type="presOf" srcId="{7F3E07B3-1A3B-4CE1-B840-6EA8135A0AB0}" destId="{029524C5-981D-4996-A690-FF34B10A085C}" srcOrd="0" destOrd="0" presId="urn:microsoft.com/office/officeart/2005/8/layout/hierarchy2"/>
    <dgm:cxn modelId="{732D044F-5B46-4915-971C-0BD8324FD0B0}" type="presOf" srcId="{3DA18613-897C-44C6-B19A-CD4F918C3010}" destId="{FA6448C0-48F7-40A4-81F0-F4A4D3871076}" srcOrd="0" destOrd="0" presId="urn:microsoft.com/office/officeart/2005/8/layout/hierarchy2"/>
    <dgm:cxn modelId="{D147461F-A053-40E8-9B58-6F4CCAF2169F}" srcId="{1540DA53-DD5E-4EA5-8AD5-97E7711A4368}" destId="{7F3E07B3-1A3B-4CE1-B840-6EA8135A0AB0}" srcOrd="1" destOrd="0" parTransId="{15A5DEE1-7658-44F4-9F31-9E94A375CF26}" sibTransId="{2DBB3E4F-55D6-4F1D-A715-7AF5E72283CD}"/>
    <dgm:cxn modelId="{B34783E7-D9E9-4236-8897-B6C6A4AF5216}" type="presOf" srcId="{CBFCD15F-29E6-497F-BCBC-A96EAFD408DB}" destId="{6A46A959-4762-4CC0-B0AF-C649D257BC8B}" srcOrd="0" destOrd="0" presId="urn:microsoft.com/office/officeart/2005/8/layout/hierarchy2"/>
    <dgm:cxn modelId="{E849495B-9DF7-4CE1-8251-081EE0099927}" srcId="{1540DA53-DD5E-4EA5-8AD5-97E7711A4368}" destId="{3DA18613-897C-44C6-B19A-CD4F918C3010}" srcOrd="0" destOrd="0" parTransId="{819E04AC-C754-452D-B6E2-85F5BFF455B8}" sibTransId="{79999623-1DCE-4029-BB12-DE652F36222A}"/>
    <dgm:cxn modelId="{D0394B82-1FCE-4BE3-A58F-D22EE226571E}" type="presOf" srcId="{15A5DEE1-7658-44F4-9F31-9E94A375CF26}" destId="{439EB7F9-C473-4B5C-81CD-C261C1447D40}" srcOrd="0" destOrd="0" presId="urn:microsoft.com/office/officeart/2005/8/layout/hierarchy2"/>
    <dgm:cxn modelId="{2BEB3DF4-0D63-4DD4-AA5F-F3ED21F4D98F}" srcId="{CBFCD15F-29E6-497F-BCBC-A96EAFD408DB}" destId="{1540DA53-DD5E-4EA5-8AD5-97E7711A4368}" srcOrd="0" destOrd="0" parTransId="{A0FD2333-599A-4A58-985B-E028642A273B}" sibTransId="{2C056BE8-9564-4FF5-8BBC-716083445892}"/>
    <dgm:cxn modelId="{C15E3868-EF9D-4D29-8F4F-8EEAAF23937C}" type="presOf" srcId="{819E04AC-C754-452D-B6E2-85F5BFF455B8}" destId="{0C3E3BBF-D175-4EDE-90D1-644A32A92337}" srcOrd="0" destOrd="0" presId="urn:microsoft.com/office/officeart/2005/8/layout/hierarchy2"/>
    <dgm:cxn modelId="{A3DFDC97-C951-44FD-8F71-DB7F84098EBA}" type="presParOf" srcId="{6A46A959-4762-4CC0-B0AF-C649D257BC8B}" destId="{C803EF0A-227F-4A68-905B-9B68316A836A}" srcOrd="0" destOrd="0" presId="urn:microsoft.com/office/officeart/2005/8/layout/hierarchy2"/>
    <dgm:cxn modelId="{6B29B43A-143F-4F6E-9CF6-43638C2330D9}" type="presParOf" srcId="{C803EF0A-227F-4A68-905B-9B68316A836A}" destId="{068364B0-BEE5-469D-8D96-7B55E2A85593}" srcOrd="0" destOrd="0" presId="urn:microsoft.com/office/officeart/2005/8/layout/hierarchy2"/>
    <dgm:cxn modelId="{B10A947C-F979-4A9E-86B2-56606B67B5FC}" type="presParOf" srcId="{C803EF0A-227F-4A68-905B-9B68316A836A}" destId="{FA360C18-7413-4E6B-A9BE-6FE2D29811DA}" srcOrd="1" destOrd="0" presId="urn:microsoft.com/office/officeart/2005/8/layout/hierarchy2"/>
    <dgm:cxn modelId="{1E52B93F-D124-4DC8-AB99-4A6399717206}" type="presParOf" srcId="{FA360C18-7413-4E6B-A9BE-6FE2D29811DA}" destId="{0C3E3BBF-D175-4EDE-90D1-644A32A92337}" srcOrd="0" destOrd="0" presId="urn:microsoft.com/office/officeart/2005/8/layout/hierarchy2"/>
    <dgm:cxn modelId="{0E8CCAEE-2E63-45D2-B282-D3491A80FE1F}" type="presParOf" srcId="{0C3E3BBF-D175-4EDE-90D1-644A32A92337}" destId="{8FC06E90-59CF-4B78-8578-4DC660A2D688}" srcOrd="0" destOrd="0" presId="urn:microsoft.com/office/officeart/2005/8/layout/hierarchy2"/>
    <dgm:cxn modelId="{F815A0E7-B50B-467F-9478-6A8FF960A79E}" type="presParOf" srcId="{FA360C18-7413-4E6B-A9BE-6FE2D29811DA}" destId="{BE2BBC64-3F11-4343-935A-136DDD18EFB8}" srcOrd="1" destOrd="0" presId="urn:microsoft.com/office/officeart/2005/8/layout/hierarchy2"/>
    <dgm:cxn modelId="{23D37C69-0A7A-4132-BEF8-49DACB06EE33}" type="presParOf" srcId="{BE2BBC64-3F11-4343-935A-136DDD18EFB8}" destId="{FA6448C0-48F7-40A4-81F0-F4A4D3871076}" srcOrd="0" destOrd="0" presId="urn:microsoft.com/office/officeart/2005/8/layout/hierarchy2"/>
    <dgm:cxn modelId="{0F291567-232D-440B-9B22-96C372E8481D}" type="presParOf" srcId="{BE2BBC64-3F11-4343-935A-136DDD18EFB8}" destId="{2789EF81-99C3-4102-B919-40498AD5CD20}" srcOrd="1" destOrd="0" presId="urn:microsoft.com/office/officeart/2005/8/layout/hierarchy2"/>
    <dgm:cxn modelId="{2DAFE6D1-3990-4A4E-A9F3-62C96BBC409C}" type="presParOf" srcId="{FA360C18-7413-4E6B-A9BE-6FE2D29811DA}" destId="{439EB7F9-C473-4B5C-81CD-C261C1447D40}" srcOrd="2" destOrd="0" presId="urn:microsoft.com/office/officeart/2005/8/layout/hierarchy2"/>
    <dgm:cxn modelId="{4B06D8F1-06AE-4C85-80AF-1999F900C5F5}" type="presParOf" srcId="{439EB7F9-C473-4B5C-81CD-C261C1447D40}" destId="{99C4641A-3081-417A-9BFE-A48B3F19F7D0}" srcOrd="0" destOrd="0" presId="urn:microsoft.com/office/officeart/2005/8/layout/hierarchy2"/>
    <dgm:cxn modelId="{086E146A-DD19-4F09-9A40-667ED3C8EC2B}" type="presParOf" srcId="{FA360C18-7413-4E6B-A9BE-6FE2D29811DA}" destId="{E09D2BE5-A061-44FF-80B9-62234A2CE9CF}" srcOrd="3" destOrd="0" presId="urn:microsoft.com/office/officeart/2005/8/layout/hierarchy2"/>
    <dgm:cxn modelId="{2741B1B3-305A-4C48-BD5E-72ECEF55CD65}" type="presParOf" srcId="{E09D2BE5-A061-44FF-80B9-62234A2CE9CF}" destId="{029524C5-981D-4996-A690-FF34B10A085C}" srcOrd="0" destOrd="0" presId="urn:microsoft.com/office/officeart/2005/8/layout/hierarchy2"/>
    <dgm:cxn modelId="{09D6D204-3E78-485B-84F9-65E5E3483758}" type="presParOf" srcId="{E09D2BE5-A061-44FF-80B9-62234A2CE9CF}" destId="{36CABAE3-9A43-46B5-A51C-1A1D66B73E1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346F83-99DC-404C-819B-4B2F20FF0A4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523AF3-09B3-44AC-9C77-A1550A4DF97D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Май-июль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3067731-11AA-4D68-A0DD-589FB9BFFB5C}" type="parTrans" cxnId="{B4BB7071-5D6E-47F1-A7E2-F0E5FEEBA71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C973C54-6912-4F4C-B4E9-9626C0E69411}" type="sibTrans" cxnId="{B4BB7071-5D6E-47F1-A7E2-F0E5FEEBA71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5EE71AE-FA58-43E9-8A53-E87A12FD666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Определение основных подходов к формированию районного бюджета.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1A39497-A675-4B7A-914D-AFF644CFB611}" type="parTrans" cxnId="{C7DDEC55-9774-437E-B49B-04F284A5274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9CAA1FA-7418-4FA8-8AC6-A4AC6EDFA95C}" type="sibTrans" cxnId="{C7DDEC55-9774-437E-B49B-04F284A5274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6A610B7-3E47-43AA-B88D-8578B6D5E72D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Июль-август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B78AA7C-0D56-449F-9078-5AB24DC7F513}" type="parTrans" cxnId="{2B0BDE8C-5E72-4E6F-B477-4D25AEA0E9A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AC10486-1625-4C5B-A872-84368310E6B1}" type="sibTrans" cxnId="{2B0BDE8C-5E72-4E6F-B477-4D25AEA0E9A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DDA42A1-5E8C-4215-B3C0-B3EA47E76341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Июль-октябрь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20FCBB0-1CB9-4527-8758-A68542A8B694}" type="parTrans" cxnId="{31F7A6AC-73DF-4256-8366-B68218E02DF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8BAC582-7C79-4CFE-9F5C-0A3B1F8D19F2}" type="sibTrans" cxnId="{31F7A6AC-73DF-4256-8366-B68218E02DF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BFD6199-C68D-4CF1-B4C7-BEB4F3AFFF2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До 1 ноября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ECC1833-151D-49F7-93B3-681F77550ED2}" type="parTrans" cxnId="{1F3BD04E-DCFA-4AA9-ABBD-69CD71B6CFB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6228FEC-C627-4A53-9D66-BB46A0B8F6CF}" type="sibTrans" cxnId="{1F3BD04E-DCFA-4AA9-ABBD-69CD71B6CFB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D6DCA5B-0027-45E7-A994-524EA5396F5D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1-15 ноября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CD229E7-5BBD-4BCA-8125-926D1E9D68ED}" type="parTrans" cxnId="{F5460158-5601-4EAF-8559-6B82B3B2C22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B2BC07F-4C45-4FFB-87B5-DF6E4B52D6CD}" type="sibTrans" cxnId="{F5460158-5601-4EAF-8559-6B82B3B2C22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87F10D8-415E-4FF3-8C3A-72D536F2333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Начало декабря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691FB30-8154-43FF-8C37-A9EAC7C792D8}" type="parTrans" cxnId="{BF00FCA6-754A-4BAB-B397-5CBB3399785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57BC5E0-B5AE-41BF-939B-7BDE39FB0B23}" type="sibTrans" cxnId="{BF00FCA6-754A-4BAB-B397-5CBB3399785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71B5885-A90A-4F73-A2BA-C9A72AF468EB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До конца декабря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D2AE77A-3996-45D2-BEFC-3E6B198863F4}" type="parTrans" cxnId="{EEF79753-E5F1-40E9-9BB0-B6F4169189D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D731EA0-C1F3-4BC2-ACC9-8081F0D2D94A}" type="sibTrans" cxnId="{EEF79753-E5F1-40E9-9BB0-B6F4169189D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48A10C9-3742-4125-A6E9-E81D34EF9A82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Основные показатели прогноза социально-экономического развития Хохольского муниципального района Воронежской области.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3215975-9C91-437D-9CBA-3CE5F00821B1}" type="parTrans" cxnId="{C71A0681-B131-4A9B-90F5-C28278D7DAA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C6F08CE-778C-4D44-9399-DE4B45D5A563}" type="sibTrans" cxnId="{C71A0681-B131-4A9B-90F5-C28278D7DAA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CCABD60-473A-4418-BD05-AE8A64BC5B08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Работа участников бюджетного процесса по подготовке и обоснованию бюджетных ассигнований.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678CB08-3C00-4363-97F5-05B138F640E3}" type="parTrans" cxnId="{4A0D8645-8D23-4D4B-80FA-D372157C07F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B288B50-55E2-4457-9959-4B88CE090F41}" type="sibTrans" cxnId="{4A0D8645-8D23-4D4B-80FA-D372157C07F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93D9498-7876-4D3D-87BD-8A9AC709A604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Проект решения о районном бюджете с документами и материалами  направляются в Администрацию Хохольского муниципального района.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3571245-1801-4CCF-B5C1-6C0695B54787}" type="parTrans" cxnId="{3B31F113-B335-41CC-8F0B-7952E17DA5A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BBA68CB-F759-46A7-9BB1-35795FF519E6}" type="sibTrans" cxnId="{3B31F113-B335-41CC-8F0B-7952E17DA5A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A81C379-0902-46E0-8A33-A5391A23223A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Одобрение  администрацией Хохольского муниципального района проекта районного бюджета  для внесения в Совет народных депутатов Хохольского муниципального района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FB4109-1B48-43AF-BA22-E10305B91FAE}" type="parTrans" cxnId="{01CD71AA-8BC3-4E83-A5BC-26904940B7D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8D7AF06-A2AF-45E3-843E-831622671B25}" type="sibTrans" cxnId="{01CD71AA-8BC3-4E83-A5BC-26904940B7D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FE22A57-6E26-4755-87BA-FD512CD53187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Публичные слушания проекта районного бюджета  и одобрение бюджета комиссией Совета народных депутатов Хохольского муниципального района.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05C3ED6-1B98-41F5-9FD4-9BD90C9E1B49}" type="parTrans" cxnId="{4A199620-6D49-4C54-BF47-F11645C90C8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8705A75-0741-40E0-AF03-0373EA0668B1}" type="sibTrans" cxnId="{4A199620-6D49-4C54-BF47-F11645C90C8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B709BEC-8D49-4685-AB12-3810E9D267D7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Проект решения об районном бюджете рассматривается Советом народных депутатов Хохольского муниципального района в одном чтении.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13C7469-7883-4D6C-B4E7-A1F027749259}" type="parTrans" cxnId="{13D2268E-DF1F-404F-9529-3D81564FC65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03DAAB1-7FA7-4A6E-85B4-83C09964F7DB}" type="sibTrans" cxnId="{13D2268E-DF1F-404F-9529-3D81564FC65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F2F2086-CE7C-4A91-9484-F5DCAF4A59C8}" type="pres">
      <dgm:prSet presAssocID="{44346F83-99DC-404C-819B-4B2F20FF0A4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8F3CBD-34F7-4A8F-AF08-F368D7243DC7}" type="pres">
      <dgm:prSet presAssocID="{A1523AF3-09B3-44AC-9C77-A1550A4DF97D}" presName="composite" presStyleCnt="0"/>
      <dgm:spPr/>
    </dgm:pt>
    <dgm:pt modelId="{D90D6308-49ED-46BE-A327-44FBAACCAC5D}" type="pres">
      <dgm:prSet presAssocID="{A1523AF3-09B3-44AC-9C77-A1550A4DF97D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54B476-825C-42D0-86CD-D3326B49DC4D}" type="pres">
      <dgm:prSet presAssocID="{A1523AF3-09B3-44AC-9C77-A1550A4DF97D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241AE0-7EAB-4A3D-8A19-9A298F2BC9CE}" type="pres">
      <dgm:prSet presAssocID="{9C973C54-6912-4F4C-B4E9-9626C0E69411}" presName="sp" presStyleCnt="0"/>
      <dgm:spPr/>
    </dgm:pt>
    <dgm:pt modelId="{B09AA024-C470-4CFF-8703-BC1FE0440621}" type="pres">
      <dgm:prSet presAssocID="{86A610B7-3E47-43AA-B88D-8578B6D5E72D}" presName="composite" presStyleCnt="0"/>
      <dgm:spPr/>
    </dgm:pt>
    <dgm:pt modelId="{EE63F851-398F-4E78-8CA2-F1709E74C645}" type="pres">
      <dgm:prSet presAssocID="{86A610B7-3E47-43AA-B88D-8578B6D5E72D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85A188-12C8-42AA-89EF-3DDF1DCB8451}" type="pres">
      <dgm:prSet presAssocID="{86A610B7-3E47-43AA-B88D-8578B6D5E72D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7D5525-7DB1-4BD8-8A85-93D897787F7C}" type="pres">
      <dgm:prSet presAssocID="{EAC10486-1625-4C5B-A872-84368310E6B1}" presName="sp" presStyleCnt="0"/>
      <dgm:spPr/>
    </dgm:pt>
    <dgm:pt modelId="{1AF3B9F8-F593-428A-A7B9-5DA639656BA2}" type="pres">
      <dgm:prSet presAssocID="{8DDA42A1-5E8C-4215-B3C0-B3EA47E76341}" presName="composite" presStyleCnt="0"/>
      <dgm:spPr/>
    </dgm:pt>
    <dgm:pt modelId="{064F1C74-6173-4E22-A7AB-00F7958CD994}" type="pres">
      <dgm:prSet presAssocID="{8DDA42A1-5E8C-4215-B3C0-B3EA47E76341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18556F-C60A-4990-8EBE-624C6451697D}" type="pres">
      <dgm:prSet presAssocID="{8DDA42A1-5E8C-4215-B3C0-B3EA47E76341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DCE596-464E-4251-B219-A512C68D2422}" type="pres">
      <dgm:prSet presAssocID="{08BAC582-7C79-4CFE-9F5C-0A3B1F8D19F2}" presName="sp" presStyleCnt="0"/>
      <dgm:spPr/>
    </dgm:pt>
    <dgm:pt modelId="{515CD4BD-D3F3-4ED8-824F-57982FB688FB}" type="pres">
      <dgm:prSet presAssocID="{5BFD6199-C68D-4CF1-B4C7-BEB4F3AFFF20}" presName="composite" presStyleCnt="0"/>
      <dgm:spPr/>
    </dgm:pt>
    <dgm:pt modelId="{3527E857-C3A0-4BBB-ACAC-0FFC26F2236E}" type="pres">
      <dgm:prSet presAssocID="{5BFD6199-C68D-4CF1-B4C7-BEB4F3AFFF20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21641C-8C9F-4A06-908D-971078FD264E}" type="pres">
      <dgm:prSet presAssocID="{5BFD6199-C68D-4CF1-B4C7-BEB4F3AFFF20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257974-EF9D-40FA-A66A-3D7B78F65B40}" type="pres">
      <dgm:prSet presAssocID="{16228FEC-C627-4A53-9D66-BB46A0B8F6CF}" presName="sp" presStyleCnt="0"/>
      <dgm:spPr/>
    </dgm:pt>
    <dgm:pt modelId="{6E2B3E54-1401-41F6-B79D-377A49119A52}" type="pres">
      <dgm:prSet presAssocID="{FD6DCA5B-0027-45E7-A994-524EA5396F5D}" presName="composite" presStyleCnt="0"/>
      <dgm:spPr/>
    </dgm:pt>
    <dgm:pt modelId="{9D8C85C8-5663-4E84-BD7B-7AB9351B600D}" type="pres">
      <dgm:prSet presAssocID="{FD6DCA5B-0027-45E7-A994-524EA5396F5D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C6E493-B189-4672-99A9-AE7CB4F37976}" type="pres">
      <dgm:prSet presAssocID="{FD6DCA5B-0027-45E7-A994-524EA5396F5D}" presName="descendantText" presStyleLbl="alignAcc1" presStyleIdx="4" presStyleCnt="7" custLinFactNeighborX="172" custLinFactNeighborY="-48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7A4253-0840-4E98-9A95-053A0E88547C}" type="pres">
      <dgm:prSet presAssocID="{9B2BC07F-4C45-4FFB-87B5-DF6E4B52D6CD}" presName="sp" presStyleCnt="0"/>
      <dgm:spPr/>
    </dgm:pt>
    <dgm:pt modelId="{C9263D73-DA70-47BC-8EC9-2B36E3BE4D10}" type="pres">
      <dgm:prSet presAssocID="{C87F10D8-415E-4FF3-8C3A-72D536F2333F}" presName="composite" presStyleCnt="0"/>
      <dgm:spPr/>
    </dgm:pt>
    <dgm:pt modelId="{55DF9213-EB6A-4B37-B0B5-3A4ACCE274CA}" type="pres">
      <dgm:prSet presAssocID="{C87F10D8-415E-4FF3-8C3A-72D536F2333F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435346-57F1-4832-BD80-2DA9C2AE92F1}" type="pres">
      <dgm:prSet presAssocID="{C87F10D8-415E-4FF3-8C3A-72D536F2333F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DA8F97-A0F0-4A30-858D-929787A3008E}" type="pres">
      <dgm:prSet presAssocID="{957BC5E0-B5AE-41BF-939B-7BDE39FB0B23}" presName="sp" presStyleCnt="0"/>
      <dgm:spPr/>
    </dgm:pt>
    <dgm:pt modelId="{05CBDD78-E33D-4847-84A5-54D03CBE317B}" type="pres">
      <dgm:prSet presAssocID="{F71B5885-A90A-4F73-A2BA-C9A72AF468EB}" presName="composite" presStyleCnt="0"/>
      <dgm:spPr/>
    </dgm:pt>
    <dgm:pt modelId="{9BC13E69-8D4F-4FF0-A2B6-7B367608E141}" type="pres">
      <dgm:prSet presAssocID="{F71B5885-A90A-4F73-A2BA-C9A72AF468EB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DEB8E7-37A7-4B7B-AD4A-EC609D15E7E1}" type="pres">
      <dgm:prSet presAssocID="{F71B5885-A90A-4F73-A2BA-C9A72AF468EB}" presName="descendantText" presStyleLbl="alignAcc1" presStyleIdx="6" presStyleCnt="7" custLinFactNeighborX="1699" custLinFactNeighborY="123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BF792E-B466-4537-9947-341985774A9B}" type="presOf" srcId="{A1523AF3-09B3-44AC-9C77-A1550A4DF97D}" destId="{D90D6308-49ED-46BE-A327-44FBAACCAC5D}" srcOrd="0" destOrd="0" presId="urn:microsoft.com/office/officeart/2005/8/layout/chevron2"/>
    <dgm:cxn modelId="{25DE9821-9516-4B5D-A2BC-E93979AB866A}" type="presOf" srcId="{5BFD6199-C68D-4CF1-B4C7-BEB4F3AFFF20}" destId="{3527E857-C3A0-4BBB-ACAC-0FFC26F2236E}" srcOrd="0" destOrd="0" presId="urn:microsoft.com/office/officeart/2005/8/layout/chevron2"/>
    <dgm:cxn modelId="{EFFAAF0C-B451-46CD-8F29-9C3FA7560F97}" type="presOf" srcId="{4A81C379-0902-46E0-8A33-A5391A23223A}" destId="{3DC6E493-B189-4672-99A9-AE7CB4F37976}" srcOrd="0" destOrd="0" presId="urn:microsoft.com/office/officeart/2005/8/layout/chevron2"/>
    <dgm:cxn modelId="{C9958703-5E07-4061-A1EA-C0B95D910F3A}" type="presOf" srcId="{2B709BEC-8D49-4685-AB12-3810E9D267D7}" destId="{91DEB8E7-37A7-4B7B-AD4A-EC609D15E7E1}" srcOrd="0" destOrd="0" presId="urn:microsoft.com/office/officeart/2005/8/layout/chevron2"/>
    <dgm:cxn modelId="{3B31F113-B335-41CC-8F0B-7952E17DA5A7}" srcId="{5BFD6199-C68D-4CF1-B4C7-BEB4F3AFFF20}" destId="{793D9498-7876-4D3D-87BD-8A9AC709A604}" srcOrd="0" destOrd="0" parTransId="{93571245-1801-4CCF-B5C1-6C0695B54787}" sibTransId="{5BBA68CB-F759-46A7-9BB1-35795FF519E6}"/>
    <dgm:cxn modelId="{1F3BD04E-DCFA-4AA9-ABBD-69CD71B6CFBE}" srcId="{44346F83-99DC-404C-819B-4B2F20FF0A40}" destId="{5BFD6199-C68D-4CF1-B4C7-BEB4F3AFFF20}" srcOrd="3" destOrd="0" parTransId="{DECC1833-151D-49F7-93B3-681F77550ED2}" sibTransId="{16228FEC-C627-4A53-9D66-BB46A0B8F6CF}"/>
    <dgm:cxn modelId="{E8CA76B7-7AEC-48AE-9A61-2D7F868D7823}" type="presOf" srcId="{F71B5885-A90A-4F73-A2BA-C9A72AF468EB}" destId="{9BC13E69-8D4F-4FF0-A2B6-7B367608E141}" srcOrd="0" destOrd="0" presId="urn:microsoft.com/office/officeart/2005/8/layout/chevron2"/>
    <dgm:cxn modelId="{F8EAE578-63A2-4058-8135-863E45A0294F}" type="presOf" srcId="{86A610B7-3E47-43AA-B88D-8578B6D5E72D}" destId="{EE63F851-398F-4E78-8CA2-F1709E74C645}" srcOrd="0" destOrd="0" presId="urn:microsoft.com/office/officeart/2005/8/layout/chevron2"/>
    <dgm:cxn modelId="{13D2268E-DF1F-404F-9529-3D81564FC650}" srcId="{F71B5885-A90A-4F73-A2BA-C9A72AF468EB}" destId="{2B709BEC-8D49-4685-AB12-3810E9D267D7}" srcOrd="0" destOrd="0" parTransId="{813C7469-7883-4D6C-B4E7-A1F027749259}" sibTransId="{B03DAAB1-7FA7-4A6E-85B4-83C09964F7DB}"/>
    <dgm:cxn modelId="{EEF79753-E5F1-40E9-9BB0-B6F4169189DA}" srcId="{44346F83-99DC-404C-819B-4B2F20FF0A40}" destId="{F71B5885-A90A-4F73-A2BA-C9A72AF468EB}" srcOrd="6" destOrd="0" parTransId="{CD2AE77A-3996-45D2-BEFC-3E6B198863F4}" sibTransId="{CD731EA0-C1F3-4BC2-ACC9-8081F0D2D94A}"/>
    <dgm:cxn modelId="{B4BB7071-5D6E-47F1-A7E2-F0E5FEEBA714}" srcId="{44346F83-99DC-404C-819B-4B2F20FF0A40}" destId="{A1523AF3-09B3-44AC-9C77-A1550A4DF97D}" srcOrd="0" destOrd="0" parTransId="{93067731-11AA-4D68-A0DD-589FB9BFFB5C}" sibTransId="{9C973C54-6912-4F4C-B4E9-9626C0E69411}"/>
    <dgm:cxn modelId="{F282B2BE-0547-49A3-BF88-3C69F9E58E55}" type="presOf" srcId="{D48A10C9-3742-4125-A6E9-E81D34EF9A82}" destId="{0085A188-12C8-42AA-89EF-3DDF1DCB8451}" srcOrd="0" destOrd="0" presId="urn:microsoft.com/office/officeart/2005/8/layout/chevron2"/>
    <dgm:cxn modelId="{EC727026-D1F7-4A71-A6BB-8465EF6A3420}" type="presOf" srcId="{793D9498-7876-4D3D-87BD-8A9AC709A604}" destId="{E621641C-8C9F-4A06-908D-971078FD264E}" srcOrd="0" destOrd="0" presId="urn:microsoft.com/office/officeart/2005/8/layout/chevron2"/>
    <dgm:cxn modelId="{BF00FCA6-754A-4BAB-B397-5CBB33997856}" srcId="{44346F83-99DC-404C-819B-4B2F20FF0A40}" destId="{C87F10D8-415E-4FF3-8C3A-72D536F2333F}" srcOrd="5" destOrd="0" parTransId="{2691FB30-8154-43FF-8C37-A9EAC7C792D8}" sibTransId="{957BC5E0-B5AE-41BF-939B-7BDE39FB0B23}"/>
    <dgm:cxn modelId="{C71A0681-B131-4A9B-90F5-C28278D7DAAA}" srcId="{86A610B7-3E47-43AA-B88D-8578B6D5E72D}" destId="{D48A10C9-3742-4125-A6E9-E81D34EF9A82}" srcOrd="0" destOrd="0" parTransId="{C3215975-9C91-437D-9CBA-3CE5F00821B1}" sibTransId="{1C6F08CE-778C-4D44-9399-DE4B45D5A563}"/>
    <dgm:cxn modelId="{A7ADDE8B-F8E9-4057-B159-ED80F3F7EC0A}" type="presOf" srcId="{8DDA42A1-5E8C-4215-B3C0-B3EA47E76341}" destId="{064F1C74-6173-4E22-A7AB-00F7958CD994}" srcOrd="0" destOrd="0" presId="urn:microsoft.com/office/officeart/2005/8/layout/chevron2"/>
    <dgm:cxn modelId="{01CD71AA-8BC3-4E83-A5BC-26904940B7D0}" srcId="{FD6DCA5B-0027-45E7-A994-524EA5396F5D}" destId="{4A81C379-0902-46E0-8A33-A5391A23223A}" srcOrd="0" destOrd="0" parTransId="{AEFB4109-1B48-43AF-BA22-E10305B91FAE}" sibTransId="{18D7AF06-A2AF-45E3-843E-831622671B25}"/>
    <dgm:cxn modelId="{F0880732-965F-4D1A-AB6A-24DF82E63F9A}" type="presOf" srcId="{C87F10D8-415E-4FF3-8C3A-72D536F2333F}" destId="{55DF9213-EB6A-4B37-B0B5-3A4ACCE274CA}" srcOrd="0" destOrd="0" presId="urn:microsoft.com/office/officeart/2005/8/layout/chevron2"/>
    <dgm:cxn modelId="{4A0D8645-8D23-4D4B-80FA-D372157C07FA}" srcId="{8DDA42A1-5E8C-4215-B3C0-B3EA47E76341}" destId="{CCCABD60-473A-4418-BD05-AE8A64BC5B08}" srcOrd="0" destOrd="0" parTransId="{B678CB08-3C00-4363-97F5-05B138F640E3}" sibTransId="{9B288B50-55E2-4457-9959-4B88CE090F41}"/>
    <dgm:cxn modelId="{2B0BDE8C-5E72-4E6F-B477-4D25AEA0E9A2}" srcId="{44346F83-99DC-404C-819B-4B2F20FF0A40}" destId="{86A610B7-3E47-43AA-B88D-8578B6D5E72D}" srcOrd="1" destOrd="0" parTransId="{4B78AA7C-0D56-449F-9078-5AB24DC7F513}" sibTransId="{EAC10486-1625-4C5B-A872-84368310E6B1}"/>
    <dgm:cxn modelId="{0761DE28-9DF3-4B4D-B177-671CF2A574D1}" type="presOf" srcId="{44346F83-99DC-404C-819B-4B2F20FF0A40}" destId="{7F2F2086-CE7C-4A91-9484-F5DCAF4A59C8}" srcOrd="0" destOrd="0" presId="urn:microsoft.com/office/officeart/2005/8/layout/chevron2"/>
    <dgm:cxn modelId="{F5460158-5601-4EAF-8559-6B82B3B2C22E}" srcId="{44346F83-99DC-404C-819B-4B2F20FF0A40}" destId="{FD6DCA5B-0027-45E7-A994-524EA5396F5D}" srcOrd="4" destOrd="0" parTransId="{ECD229E7-5BBD-4BCA-8125-926D1E9D68ED}" sibTransId="{9B2BC07F-4C45-4FFB-87B5-DF6E4B52D6CD}"/>
    <dgm:cxn modelId="{FBD146BC-085F-4507-BA1F-462D230D6C30}" type="presOf" srcId="{4FE22A57-6E26-4755-87BA-FD512CD53187}" destId="{3F435346-57F1-4832-BD80-2DA9C2AE92F1}" srcOrd="0" destOrd="0" presId="urn:microsoft.com/office/officeart/2005/8/layout/chevron2"/>
    <dgm:cxn modelId="{4A199620-6D49-4C54-BF47-F11645C90C8E}" srcId="{C87F10D8-415E-4FF3-8C3A-72D536F2333F}" destId="{4FE22A57-6E26-4755-87BA-FD512CD53187}" srcOrd="0" destOrd="0" parTransId="{705C3ED6-1B98-41F5-9FD4-9BD90C9E1B49}" sibTransId="{58705A75-0741-40E0-AF03-0373EA0668B1}"/>
    <dgm:cxn modelId="{C7DDEC55-9774-437E-B49B-04F284A52744}" srcId="{A1523AF3-09B3-44AC-9C77-A1550A4DF97D}" destId="{05EE71AE-FA58-43E9-8A53-E87A12FD666F}" srcOrd="0" destOrd="0" parTransId="{41A39497-A675-4B7A-914D-AFF644CFB611}" sibTransId="{E9CAA1FA-7418-4FA8-8AC6-A4AC6EDFA95C}"/>
    <dgm:cxn modelId="{31F7A6AC-73DF-4256-8366-B68218E02DF9}" srcId="{44346F83-99DC-404C-819B-4B2F20FF0A40}" destId="{8DDA42A1-5E8C-4215-B3C0-B3EA47E76341}" srcOrd="2" destOrd="0" parTransId="{120FCBB0-1CB9-4527-8758-A68542A8B694}" sibTransId="{08BAC582-7C79-4CFE-9F5C-0A3B1F8D19F2}"/>
    <dgm:cxn modelId="{DE9E3B77-C225-4671-8F38-A4CF3DEE8DE5}" type="presOf" srcId="{FD6DCA5B-0027-45E7-A994-524EA5396F5D}" destId="{9D8C85C8-5663-4E84-BD7B-7AB9351B600D}" srcOrd="0" destOrd="0" presId="urn:microsoft.com/office/officeart/2005/8/layout/chevron2"/>
    <dgm:cxn modelId="{E01CC4A2-7C14-4A4B-A4FC-8793B507447E}" type="presOf" srcId="{CCCABD60-473A-4418-BD05-AE8A64BC5B08}" destId="{4A18556F-C60A-4990-8EBE-624C6451697D}" srcOrd="0" destOrd="0" presId="urn:microsoft.com/office/officeart/2005/8/layout/chevron2"/>
    <dgm:cxn modelId="{358A88E3-41C8-4C6C-A44B-261F469D80BE}" type="presOf" srcId="{05EE71AE-FA58-43E9-8A53-E87A12FD666F}" destId="{D154B476-825C-42D0-86CD-D3326B49DC4D}" srcOrd="0" destOrd="0" presId="urn:microsoft.com/office/officeart/2005/8/layout/chevron2"/>
    <dgm:cxn modelId="{44C2B795-5978-485F-A1E8-1FD7FC46D11C}" type="presParOf" srcId="{7F2F2086-CE7C-4A91-9484-F5DCAF4A59C8}" destId="{B28F3CBD-34F7-4A8F-AF08-F368D7243DC7}" srcOrd="0" destOrd="0" presId="urn:microsoft.com/office/officeart/2005/8/layout/chevron2"/>
    <dgm:cxn modelId="{2F8BF8C2-CEBF-4A35-9795-8D321AF10378}" type="presParOf" srcId="{B28F3CBD-34F7-4A8F-AF08-F368D7243DC7}" destId="{D90D6308-49ED-46BE-A327-44FBAACCAC5D}" srcOrd="0" destOrd="0" presId="urn:microsoft.com/office/officeart/2005/8/layout/chevron2"/>
    <dgm:cxn modelId="{96D3F0D2-941C-49EB-9D97-C1B833475142}" type="presParOf" srcId="{B28F3CBD-34F7-4A8F-AF08-F368D7243DC7}" destId="{D154B476-825C-42D0-86CD-D3326B49DC4D}" srcOrd="1" destOrd="0" presId="urn:microsoft.com/office/officeart/2005/8/layout/chevron2"/>
    <dgm:cxn modelId="{D0C6121F-3A1D-4E61-B399-DB4B068388EB}" type="presParOf" srcId="{7F2F2086-CE7C-4A91-9484-F5DCAF4A59C8}" destId="{8E241AE0-7EAB-4A3D-8A19-9A298F2BC9CE}" srcOrd="1" destOrd="0" presId="urn:microsoft.com/office/officeart/2005/8/layout/chevron2"/>
    <dgm:cxn modelId="{91F71410-8703-42AB-842D-FC8FE5FB1BE6}" type="presParOf" srcId="{7F2F2086-CE7C-4A91-9484-F5DCAF4A59C8}" destId="{B09AA024-C470-4CFF-8703-BC1FE0440621}" srcOrd="2" destOrd="0" presId="urn:microsoft.com/office/officeart/2005/8/layout/chevron2"/>
    <dgm:cxn modelId="{095BADAE-1972-4F8D-8F6A-5B3133A84EC6}" type="presParOf" srcId="{B09AA024-C470-4CFF-8703-BC1FE0440621}" destId="{EE63F851-398F-4E78-8CA2-F1709E74C645}" srcOrd="0" destOrd="0" presId="urn:microsoft.com/office/officeart/2005/8/layout/chevron2"/>
    <dgm:cxn modelId="{A8E536BB-13FE-42C8-A660-CC83929ADAE6}" type="presParOf" srcId="{B09AA024-C470-4CFF-8703-BC1FE0440621}" destId="{0085A188-12C8-42AA-89EF-3DDF1DCB8451}" srcOrd="1" destOrd="0" presId="urn:microsoft.com/office/officeart/2005/8/layout/chevron2"/>
    <dgm:cxn modelId="{FD45FCCB-4566-4A2A-A50D-5A88C6AD4639}" type="presParOf" srcId="{7F2F2086-CE7C-4A91-9484-F5DCAF4A59C8}" destId="{AC7D5525-7DB1-4BD8-8A85-93D897787F7C}" srcOrd="3" destOrd="0" presId="urn:microsoft.com/office/officeart/2005/8/layout/chevron2"/>
    <dgm:cxn modelId="{B4DDCB2D-7780-41EA-A35A-664DC64CB764}" type="presParOf" srcId="{7F2F2086-CE7C-4A91-9484-F5DCAF4A59C8}" destId="{1AF3B9F8-F593-428A-A7B9-5DA639656BA2}" srcOrd="4" destOrd="0" presId="urn:microsoft.com/office/officeart/2005/8/layout/chevron2"/>
    <dgm:cxn modelId="{97D1967E-5412-4C5E-948F-EE0836A1FEF9}" type="presParOf" srcId="{1AF3B9F8-F593-428A-A7B9-5DA639656BA2}" destId="{064F1C74-6173-4E22-A7AB-00F7958CD994}" srcOrd="0" destOrd="0" presId="urn:microsoft.com/office/officeart/2005/8/layout/chevron2"/>
    <dgm:cxn modelId="{F06276E2-FD89-4A0A-BA5C-62F056CA6823}" type="presParOf" srcId="{1AF3B9F8-F593-428A-A7B9-5DA639656BA2}" destId="{4A18556F-C60A-4990-8EBE-624C6451697D}" srcOrd="1" destOrd="0" presId="urn:microsoft.com/office/officeart/2005/8/layout/chevron2"/>
    <dgm:cxn modelId="{272A6B3A-4003-466B-A433-88319683C55A}" type="presParOf" srcId="{7F2F2086-CE7C-4A91-9484-F5DCAF4A59C8}" destId="{16DCE596-464E-4251-B219-A512C68D2422}" srcOrd="5" destOrd="0" presId="urn:microsoft.com/office/officeart/2005/8/layout/chevron2"/>
    <dgm:cxn modelId="{4793F3D1-15B4-4045-8ADB-7E6DCAB69A1D}" type="presParOf" srcId="{7F2F2086-CE7C-4A91-9484-F5DCAF4A59C8}" destId="{515CD4BD-D3F3-4ED8-824F-57982FB688FB}" srcOrd="6" destOrd="0" presId="urn:microsoft.com/office/officeart/2005/8/layout/chevron2"/>
    <dgm:cxn modelId="{D743E51B-586F-4008-A37F-7E0D6E3187B6}" type="presParOf" srcId="{515CD4BD-D3F3-4ED8-824F-57982FB688FB}" destId="{3527E857-C3A0-4BBB-ACAC-0FFC26F2236E}" srcOrd="0" destOrd="0" presId="urn:microsoft.com/office/officeart/2005/8/layout/chevron2"/>
    <dgm:cxn modelId="{C805E881-DF86-45BD-B8C9-4E33060296B2}" type="presParOf" srcId="{515CD4BD-D3F3-4ED8-824F-57982FB688FB}" destId="{E621641C-8C9F-4A06-908D-971078FD264E}" srcOrd="1" destOrd="0" presId="urn:microsoft.com/office/officeart/2005/8/layout/chevron2"/>
    <dgm:cxn modelId="{E25C617E-8894-4313-803C-1C8CF547D4D8}" type="presParOf" srcId="{7F2F2086-CE7C-4A91-9484-F5DCAF4A59C8}" destId="{81257974-EF9D-40FA-A66A-3D7B78F65B40}" srcOrd="7" destOrd="0" presId="urn:microsoft.com/office/officeart/2005/8/layout/chevron2"/>
    <dgm:cxn modelId="{3BD623BB-EE2D-43AA-A179-71AE522ED11A}" type="presParOf" srcId="{7F2F2086-CE7C-4A91-9484-F5DCAF4A59C8}" destId="{6E2B3E54-1401-41F6-B79D-377A49119A52}" srcOrd="8" destOrd="0" presId="urn:microsoft.com/office/officeart/2005/8/layout/chevron2"/>
    <dgm:cxn modelId="{02F4A359-05F9-49F8-99B0-FECBCFF3F5E9}" type="presParOf" srcId="{6E2B3E54-1401-41F6-B79D-377A49119A52}" destId="{9D8C85C8-5663-4E84-BD7B-7AB9351B600D}" srcOrd="0" destOrd="0" presId="urn:microsoft.com/office/officeart/2005/8/layout/chevron2"/>
    <dgm:cxn modelId="{039443D9-6DA4-4CC7-BA8E-FC4B22F27055}" type="presParOf" srcId="{6E2B3E54-1401-41F6-B79D-377A49119A52}" destId="{3DC6E493-B189-4672-99A9-AE7CB4F37976}" srcOrd="1" destOrd="0" presId="urn:microsoft.com/office/officeart/2005/8/layout/chevron2"/>
    <dgm:cxn modelId="{C8B367AC-E81A-49B6-8209-9AF5E0303338}" type="presParOf" srcId="{7F2F2086-CE7C-4A91-9484-F5DCAF4A59C8}" destId="{5E7A4253-0840-4E98-9A95-053A0E88547C}" srcOrd="9" destOrd="0" presId="urn:microsoft.com/office/officeart/2005/8/layout/chevron2"/>
    <dgm:cxn modelId="{AD3C6F17-0A05-455B-8B80-39695F864BB1}" type="presParOf" srcId="{7F2F2086-CE7C-4A91-9484-F5DCAF4A59C8}" destId="{C9263D73-DA70-47BC-8EC9-2B36E3BE4D10}" srcOrd="10" destOrd="0" presId="urn:microsoft.com/office/officeart/2005/8/layout/chevron2"/>
    <dgm:cxn modelId="{AFC8E146-CEA0-43D0-BD1E-BCEF3E8DF555}" type="presParOf" srcId="{C9263D73-DA70-47BC-8EC9-2B36E3BE4D10}" destId="{55DF9213-EB6A-4B37-B0B5-3A4ACCE274CA}" srcOrd="0" destOrd="0" presId="urn:microsoft.com/office/officeart/2005/8/layout/chevron2"/>
    <dgm:cxn modelId="{E7BC5040-70B0-4ABD-9B5B-F45659CB892E}" type="presParOf" srcId="{C9263D73-DA70-47BC-8EC9-2B36E3BE4D10}" destId="{3F435346-57F1-4832-BD80-2DA9C2AE92F1}" srcOrd="1" destOrd="0" presId="urn:microsoft.com/office/officeart/2005/8/layout/chevron2"/>
    <dgm:cxn modelId="{0B08E5BA-FF44-426C-81B8-C3A32D8C5F72}" type="presParOf" srcId="{7F2F2086-CE7C-4A91-9484-F5DCAF4A59C8}" destId="{7DDA8F97-A0F0-4A30-858D-929787A3008E}" srcOrd="11" destOrd="0" presId="urn:microsoft.com/office/officeart/2005/8/layout/chevron2"/>
    <dgm:cxn modelId="{4BF17585-E8F6-45DE-88CB-A2E156321F0F}" type="presParOf" srcId="{7F2F2086-CE7C-4A91-9484-F5DCAF4A59C8}" destId="{05CBDD78-E33D-4847-84A5-54D03CBE317B}" srcOrd="12" destOrd="0" presId="urn:microsoft.com/office/officeart/2005/8/layout/chevron2"/>
    <dgm:cxn modelId="{2E1B8E7E-F3A0-4BA3-AACC-7C10334B92B2}" type="presParOf" srcId="{05CBDD78-E33D-4847-84A5-54D03CBE317B}" destId="{9BC13E69-8D4F-4FF0-A2B6-7B367608E141}" srcOrd="0" destOrd="0" presId="urn:microsoft.com/office/officeart/2005/8/layout/chevron2"/>
    <dgm:cxn modelId="{D74C9214-2B36-427E-A080-255E01C8F743}" type="presParOf" srcId="{05CBDD78-E33D-4847-84A5-54D03CBE317B}" destId="{91DEB8E7-37A7-4B7B-AD4A-EC609D15E7E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2684938-9822-4C38-A875-1800F12A3242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516E3C7-BCA0-4E27-BE4A-9B597364E85E}">
      <dgm:prSet phldrT="[Текст]" custT="1"/>
      <dgm:spPr/>
      <dgm:t>
        <a:bodyPr/>
        <a:lstStyle/>
        <a:p>
          <a:r>
            <a:rPr lang="ru-RU" sz="1800" b="1" dirty="0" smtClean="0"/>
            <a:t>Доходы бюджета</a:t>
          </a:r>
          <a:endParaRPr lang="ru-RU" sz="1800" b="1" dirty="0"/>
        </a:p>
      </dgm:t>
    </dgm:pt>
    <dgm:pt modelId="{CA794B15-3994-4D14-91D9-0089E3EC01A6}" type="parTrans" cxnId="{9451C5AE-EAE0-4A54-9AA1-4ED2E73BBDE8}">
      <dgm:prSet/>
      <dgm:spPr/>
      <dgm:t>
        <a:bodyPr/>
        <a:lstStyle/>
        <a:p>
          <a:endParaRPr lang="ru-RU"/>
        </a:p>
      </dgm:t>
    </dgm:pt>
    <dgm:pt modelId="{EE98E409-53A6-4C8B-9176-EBBE7D21F10C}" type="sibTrans" cxnId="{9451C5AE-EAE0-4A54-9AA1-4ED2E73BBDE8}">
      <dgm:prSet/>
      <dgm:spPr/>
      <dgm:t>
        <a:bodyPr/>
        <a:lstStyle/>
        <a:p>
          <a:endParaRPr lang="ru-RU"/>
        </a:p>
      </dgm:t>
    </dgm:pt>
    <dgm:pt modelId="{D2351B7A-80F6-4DCE-A9D1-5CFF7DAC16CD}">
      <dgm:prSet phldrT="[Текст]" custT="1"/>
      <dgm:spPr/>
      <dgm:t>
        <a:bodyPr/>
        <a:lstStyle/>
        <a:p>
          <a:r>
            <a:rPr lang="ru-RU" sz="1200" b="1" dirty="0" smtClean="0"/>
            <a:t>Налоговые доходы</a:t>
          </a:r>
        </a:p>
        <a:p>
          <a:r>
            <a:rPr lang="ru-RU" sz="1000" b="0" dirty="0" smtClean="0"/>
            <a:t>Поступления от уплаты налогов, установленных</a:t>
          </a:r>
        </a:p>
        <a:p>
          <a:r>
            <a:rPr lang="ru-RU" sz="1000" b="0" dirty="0" smtClean="0"/>
            <a:t>Налоговым кодексом Российской Федерации</a:t>
          </a:r>
        </a:p>
        <a:p>
          <a:endParaRPr lang="ru-RU" sz="900" b="0" dirty="0"/>
        </a:p>
      </dgm:t>
    </dgm:pt>
    <dgm:pt modelId="{AA87AD91-092F-4AAF-855A-CB8751ECEB32}" type="parTrans" cxnId="{A1817116-8C2D-4D69-BFF5-0AC46E53B601}">
      <dgm:prSet/>
      <dgm:spPr/>
      <dgm:t>
        <a:bodyPr/>
        <a:lstStyle/>
        <a:p>
          <a:endParaRPr lang="ru-RU"/>
        </a:p>
      </dgm:t>
    </dgm:pt>
    <dgm:pt modelId="{5F81EB18-EB03-4C69-82AC-09C0996C3AE8}" type="sibTrans" cxnId="{A1817116-8C2D-4D69-BFF5-0AC46E53B601}">
      <dgm:prSet/>
      <dgm:spPr/>
      <dgm:t>
        <a:bodyPr/>
        <a:lstStyle/>
        <a:p>
          <a:endParaRPr lang="ru-RU"/>
        </a:p>
      </dgm:t>
    </dgm:pt>
    <dgm:pt modelId="{2671FFE2-BDB4-41F7-BB9F-DA2C711911DF}">
      <dgm:prSet phldrT="[Текст]" custT="1"/>
      <dgm:spPr/>
      <dgm:t>
        <a:bodyPr/>
        <a:lstStyle/>
        <a:p>
          <a:r>
            <a:rPr lang="ru-RU" sz="1200" dirty="0" smtClean="0"/>
            <a:t>Местные налоги</a:t>
          </a:r>
          <a:endParaRPr lang="ru-RU" sz="1200" dirty="0"/>
        </a:p>
      </dgm:t>
    </dgm:pt>
    <dgm:pt modelId="{8F0D382E-AB22-4456-AEF0-6FCE34EF062A}" type="parTrans" cxnId="{11C937BB-0C33-4347-9D13-187B866952FA}">
      <dgm:prSet/>
      <dgm:spPr/>
      <dgm:t>
        <a:bodyPr/>
        <a:lstStyle/>
        <a:p>
          <a:endParaRPr lang="ru-RU"/>
        </a:p>
      </dgm:t>
    </dgm:pt>
    <dgm:pt modelId="{BBACB30A-F624-48B5-87FF-469E0B9CF304}" type="sibTrans" cxnId="{11C937BB-0C33-4347-9D13-187B866952FA}">
      <dgm:prSet/>
      <dgm:spPr/>
      <dgm:t>
        <a:bodyPr/>
        <a:lstStyle/>
        <a:p>
          <a:endParaRPr lang="ru-RU"/>
        </a:p>
      </dgm:t>
    </dgm:pt>
    <dgm:pt modelId="{AEB86DF5-EA23-4BC8-9892-3FA5616D88B1}">
      <dgm:prSet phldrT="[Текст]" custT="1"/>
      <dgm:spPr/>
      <dgm:t>
        <a:bodyPr/>
        <a:lstStyle/>
        <a:p>
          <a:r>
            <a:rPr lang="ru-RU" sz="1200" dirty="0" smtClean="0"/>
            <a:t>Налоги на совокупный доход</a:t>
          </a:r>
          <a:endParaRPr lang="ru-RU" sz="1200" dirty="0"/>
        </a:p>
      </dgm:t>
    </dgm:pt>
    <dgm:pt modelId="{2DB34786-85A9-40E1-8A02-06349561A123}" type="parTrans" cxnId="{5CE8823A-B18E-4710-B3A5-411D4CF7E6CB}">
      <dgm:prSet/>
      <dgm:spPr/>
      <dgm:t>
        <a:bodyPr/>
        <a:lstStyle/>
        <a:p>
          <a:endParaRPr lang="ru-RU"/>
        </a:p>
      </dgm:t>
    </dgm:pt>
    <dgm:pt modelId="{1E7E06DB-C2C4-47D0-B4D3-517C346D3F6A}" type="sibTrans" cxnId="{5CE8823A-B18E-4710-B3A5-411D4CF7E6CB}">
      <dgm:prSet/>
      <dgm:spPr/>
      <dgm:t>
        <a:bodyPr/>
        <a:lstStyle/>
        <a:p>
          <a:endParaRPr lang="ru-RU"/>
        </a:p>
      </dgm:t>
    </dgm:pt>
    <dgm:pt modelId="{0041D7C7-1A7A-4F4E-8DB4-06D1BFF22F97}">
      <dgm:prSet phldrT="[Текст]" custT="1"/>
      <dgm:spPr/>
      <dgm:t>
        <a:bodyPr/>
        <a:lstStyle/>
        <a:p>
          <a:r>
            <a:rPr lang="ru-RU" sz="1200" b="1" dirty="0" smtClean="0"/>
            <a:t>Безвозмездные</a:t>
          </a:r>
          <a:r>
            <a:rPr lang="ru-RU" sz="1100" b="1" dirty="0" smtClean="0"/>
            <a:t> </a:t>
          </a:r>
          <a:r>
            <a:rPr lang="ru-RU" sz="1200" b="1" dirty="0" smtClean="0"/>
            <a:t>поступления</a:t>
          </a:r>
          <a:endParaRPr lang="ru-RU" sz="1200" dirty="0" smtClean="0"/>
        </a:p>
        <a:p>
          <a:r>
            <a:rPr lang="ru-RU" sz="1000" b="0" dirty="0" smtClean="0"/>
            <a:t>Поступления от других бюджетов бюджетной системы (межбюджетные трансферты), организаций, граждан (кроме налоговых и неналоговых доходов).</a:t>
          </a:r>
        </a:p>
        <a:p>
          <a:endParaRPr lang="ru-RU" sz="500" dirty="0"/>
        </a:p>
      </dgm:t>
    </dgm:pt>
    <dgm:pt modelId="{3F6742F5-D3AE-4929-B0D5-B47442378864}" type="parTrans" cxnId="{7D28B4E8-03D0-4CBA-AE23-18AC23DA6D24}">
      <dgm:prSet/>
      <dgm:spPr/>
      <dgm:t>
        <a:bodyPr/>
        <a:lstStyle/>
        <a:p>
          <a:endParaRPr lang="ru-RU"/>
        </a:p>
      </dgm:t>
    </dgm:pt>
    <dgm:pt modelId="{9983D569-9937-4D88-8546-289F145EE5D3}" type="sibTrans" cxnId="{7D28B4E8-03D0-4CBA-AE23-18AC23DA6D24}">
      <dgm:prSet/>
      <dgm:spPr/>
      <dgm:t>
        <a:bodyPr/>
        <a:lstStyle/>
        <a:p>
          <a:endParaRPr lang="ru-RU"/>
        </a:p>
      </dgm:t>
    </dgm:pt>
    <dgm:pt modelId="{324CF498-FB52-4A32-9A59-CA8DD5D230D7}">
      <dgm:prSet custT="1"/>
      <dgm:spPr/>
      <dgm:t>
        <a:bodyPr/>
        <a:lstStyle/>
        <a:p>
          <a:r>
            <a:rPr lang="ru-RU" sz="1200" b="1" dirty="0" smtClean="0"/>
            <a:t>Неналоговые доходы</a:t>
          </a:r>
        </a:p>
        <a:p>
          <a:r>
            <a:rPr lang="ru-RU" sz="1000" b="0" dirty="0" smtClean="0"/>
            <a:t>Поступления от уплаты других пошлин и сборов, Установленных законодательством, а также штрафов за нарушение</a:t>
          </a:r>
        </a:p>
        <a:p>
          <a:r>
            <a:rPr lang="ru-RU" sz="1000" b="0" dirty="0" smtClean="0"/>
            <a:t>законодательства</a:t>
          </a:r>
          <a:endParaRPr lang="ru-RU" sz="1000" b="0" dirty="0"/>
        </a:p>
      </dgm:t>
    </dgm:pt>
    <dgm:pt modelId="{9DB5756E-7190-4078-9097-74329D73EB15}" type="parTrans" cxnId="{A3A737E3-3D9E-45E4-A0AC-D252DA629DB0}">
      <dgm:prSet/>
      <dgm:spPr/>
      <dgm:t>
        <a:bodyPr/>
        <a:lstStyle/>
        <a:p>
          <a:endParaRPr lang="ru-RU"/>
        </a:p>
      </dgm:t>
    </dgm:pt>
    <dgm:pt modelId="{F3FC1E75-F242-4800-8416-CE85C69F9288}" type="sibTrans" cxnId="{A3A737E3-3D9E-45E4-A0AC-D252DA629DB0}">
      <dgm:prSet/>
      <dgm:spPr/>
      <dgm:t>
        <a:bodyPr/>
        <a:lstStyle/>
        <a:p>
          <a:endParaRPr lang="ru-RU"/>
        </a:p>
      </dgm:t>
    </dgm:pt>
    <dgm:pt modelId="{E992BF70-D7D3-4596-BA1E-2E7AC496D769}">
      <dgm:prSet custT="1"/>
      <dgm:spPr/>
      <dgm:t>
        <a:bodyPr/>
        <a:lstStyle/>
        <a:p>
          <a:r>
            <a:rPr lang="ru-RU" sz="1200" dirty="0" smtClean="0"/>
            <a:t>Налог на доходы физических лиц</a:t>
          </a:r>
          <a:endParaRPr lang="ru-RU" sz="1200" dirty="0"/>
        </a:p>
      </dgm:t>
    </dgm:pt>
    <dgm:pt modelId="{FE54E020-EEC9-45C0-B499-DD8FA455D07F}" type="parTrans" cxnId="{DF71A24B-1FBB-45F7-B528-3A5F190FC10B}">
      <dgm:prSet/>
      <dgm:spPr/>
      <dgm:t>
        <a:bodyPr/>
        <a:lstStyle/>
        <a:p>
          <a:endParaRPr lang="ru-RU"/>
        </a:p>
      </dgm:t>
    </dgm:pt>
    <dgm:pt modelId="{4F895B36-DF3E-4966-82C5-33114B278654}" type="sibTrans" cxnId="{DF71A24B-1FBB-45F7-B528-3A5F190FC10B}">
      <dgm:prSet/>
      <dgm:spPr/>
      <dgm:t>
        <a:bodyPr/>
        <a:lstStyle/>
        <a:p>
          <a:endParaRPr lang="ru-RU"/>
        </a:p>
      </dgm:t>
    </dgm:pt>
    <dgm:pt modelId="{26A3BF52-70FE-4FAC-BCDA-E735BB06B07B}">
      <dgm:prSet custT="1"/>
      <dgm:spPr/>
      <dgm:t>
        <a:bodyPr/>
        <a:lstStyle/>
        <a:p>
          <a:r>
            <a:rPr lang="ru-RU" sz="1200" dirty="0" smtClean="0"/>
            <a:t>Доходы от использования государственного имущества и земли</a:t>
          </a:r>
          <a:endParaRPr lang="ru-RU" sz="1200" dirty="0"/>
        </a:p>
      </dgm:t>
    </dgm:pt>
    <dgm:pt modelId="{8157B544-EA61-45E4-BFE3-5D31539C4823}" type="parTrans" cxnId="{38411377-2FCE-4150-A38F-DDB7F49B6FFE}">
      <dgm:prSet/>
      <dgm:spPr/>
      <dgm:t>
        <a:bodyPr/>
        <a:lstStyle/>
        <a:p>
          <a:endParaRPr lang="ru-RU"/>
        </a:p>
      </dgm:t>
    </dgm:pt>
    <dgm:pt modelId="{74AF4D3B-2AAF-4822-98D3-CF8E14A96743}" type="sibTrans" cxnId="{38411377-2FCE-4150-A38F-DDB7F49B6FFE}">
      <dgm:prSet/>
      <dgm:spPr/>
      <dgm:t>
        <a:bodyPr/>
        <a:lstStyle/>
        <a:p>
          <a:endParaRPr lang="ru-RU"/>
        </a:p>
      </dgm:t>
    </dgm:pt>
    <dgm:pt modelId="{9DD33E20-3D4B-438B-961B-B53A193D5C78}">
      <dgm:prSet custT="1"/>
      <dgm:spPr/>
      <dgm:t>
        <a:bodyPr/>
        <a:lstStyle/>
        <a:p>
          <a:r>
            <a:rPr lang="ru-RU" sz="1200" dirty="0" smtClean="0"/>
            <a:t>Штрафные санкции</a:t>
          </a:r>
          <a:endParaRPr lang="ru-RU" sz="1200" dirty="0"/>
        </a:p>
      </dgm:t>
    </dgm:pt>
    <dgm:pt modelId="{A7AD4676-D317-484C-89F0-940C4FE59E71}" type="parTrans" cxnId="{AC46C477-99CC-4E28-B54F-0C245CF0AF41}">
      <dgm:prSet/>
      <dgm:spPr/>
      <dgm:t>
        <a:bodyPr/>
        <a:lstStyle/>
        <a:p>
          <a:endParaRPr lang="ru-RU"/>
        </a:p>
      </dgm:t>
    </dgm:pt>
    <dgm:pt modelId="{89731A71-37D6-4935-93B8-8A1C89A648B7}" type="sibTrans" cxnId="{AC46C477-99CC-4E28-B54F-0C245CF0AF41}">
      <dgm:prSet/>
      <dgm:spPr/>
      <dgm:t>
        <a:bodyPr/>
        <a:lstStyle/>
        <a:p>
          <a:endParaRPr lang="ru-RU"/>
        </a:p>
      </dgm:t>
    </dgm:pt>
    <dgm:pt modelId="{8F1F9C75-7652-416C-9A7B-287B0988A3CA}">
      <dgm:prSet custT="1"/>
      <dgm:spPr/>
      <dgm:t>
        <a:bodyPr/>
        <a:lstStyle/>
        <a:p>
          <a:r>
            <a:rPr lang="ru-RU" sz="1200" dirty="0" smtClean="0"/>
            <a:t>другие</a:t>
          </a:r>
          <a:endParaRPr lang="ru-RU" sz="1200" dirty="0"/>
        </a:p>
      </dgm:t>
    </dgm:pt>
    <dgm:pt modelId="{CD5713BE-E119-45C2-B621-B3AC92094913}" type="parTrans" cxnId="{5C968703-63A4-4D8B-AD13-0E28F28A5002}">
      <dgm:prSet/>
      <dgm:spPr/>
      <dgm:t>
        <a:bodyPr/>
        <a:lstStyle/>
        <a:p>
          <a:endParaRPr lang="ru-RU"/>
        </a:p>
      </dgm:t>
    </dgm:pt>
    <dgm:pt modelId="{EE5E14C5-07E1-4611-A271-572677973CEF}" type="sibTrans" cxnId="{5C968703-63A4-4D8B-AD13-0E28F28A5002}">
      <dgm:prSet/>
      <dgm:spPr/>
      <dgm:t>
        <a:bodyPr/>
        <a:lstStyle/>
        <a:p>
          <a:endParaRPr lang="ru-RU"/>
        </a:p>
      </dgm:t>
    </dgm:pt>
    <dgm:pt modelId="{B71FA69F-3CA9-4CDB-8914-B574C5F3A47D}" type="pres">
      <dgm:prSet presAssocID="{12684938-9822-4C38-A875-1800F12A324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47D02FF-AA56-4395-B0A5-EE12DE258497}" type="pres">
      <dgm:prSet presAssocID="{C516E3C7-BCA0-4E27-BE4A-9B597364E85E}" presName="hierRoot1" presStyleCnt="0"/>
      <dgm:spPr/>
    </dgm:pt>
    <dgm:pt modelId="{C88ED7FF-8888-472C-B7C0-FE8410BB8CDA}" type="pres">
      <dgm:prSet presAssocID="{C516E3C7-BCA0-4E27-BE4A-9B597364E85E}" presName="composite" presStyleCnt="0"/>
      <dgm:spPr/>
    </dgm:pt>
    <dgm:pt modelId="{B9485A7C-1A58-4D20-B0A9-72E1F39128EE}" type="pres">
      <dgm:prSet presAssocID="{C516E3C7-BCA0-4E27-BE4A-9B597364E85E}" presName="background" presStyleLbl="node0" presStyleIdx="0" presStyleCnt="1"/>
      <dgm:spPr/>
    </dgm:pt>
    <dgm:pt modelId="{2ED84BB8-F8D1-4B8C-A823-B7A76DA4DE26}" type="pres">
      <dgm:prSet presAssocID="{C516E3C7-BCA0-4E27-BE4A-9B597364E85E}" presName="text" presStyleLbl="fgAcc0" presStyleIdx="0" presStyleCnt="1" custScaleX="217150" custLinFactY="-52010" custLinFactNeighborX="-982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5CE5A0-538A-49F8-A964-F1684766C426}" type="pres">
      <dgm:prSet presAssocID="{C516E3C7-BCA0-4E27-BE4A-9B597364E85E}" presName="hierChild2" presStyleCnt="0"/>
      <dgm:spPr/>
    </dgm:pt>
    <dgm:pt modelId="{F893C55D-55F7-42F0-9940-F53AD7A93535}" type="pres">
      <dgm:prSet presAssocID="{AA87AD91-092F-4AAF-855A-CB8751ECEB32}" presName="Name10" presStyleLbl="parChTrans1D2" presStyleIdx="0" presStyleCnt="3"/>
      <dgm:spPr/>
      <dgm:t>
        <a:bodyPr/>
        <a:lstStyle/>
        <a:p>
          <a:endParaRPr lang="ru-RU"/>
        </a:p>
      </dgm:t>
    </dgm:pt>
    <dgm:pt modelId="{7127986E-3BA5-4168-B58C-B9691429B659}" type="pres">
      <dgm:prSet presAssocID="{D2351B7A-80F6-4DCE-A9D1-5CFF7DAC16CD}" presName="hierRoot2" presStyleCnt="0"/>
      <dgm:spPr/>
    </dgm:pt>
    <dgm:pt modelId="{8C37AEA1-6226-4C3B-A035-2C1F4F39825A}" type="pres">
      <dgm:prSet presAssocID="{D2351B7A-80F6-4DCE-A9D1-5CFF7DAC16CD}" presName="composite2" presStyleCnt="0"/>
      <dgm:spPr/>
    </dgm:pt>
    <dgm:pt modelId="{3CD7539E-FB1D-4E8D-8A4C-E4BB5D27D3F4}" type="pres">
      <dgm:prSet presAssocID="{D2351B7A-80F6-4DCE-A9D1-5CFF7DAC16CD}" presName="background2" presStyleLbl="node2" presStyleIdx="0" presStyleCnt="3"/>
      <dgm:spPr/>
    </dgm:pt>
    <dgm:pt modelId="{D5A259E1-E322-4798-91BB-36689DBA474A}" type="pres">
      <dgm:prSet presAssocID="{D2351B7A-80F6-4DCE-A9D1-5CFF7DAC16CD}" presName="text2" presStyleLbl="fgAcc2" presStyleIdx="0" presStyleCnt="3" custScaleX="194243" custScaleY="353955" custLinFactY="-20721" custLinFactNeighborX="-73668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B327BF-66EE-48D3-A1E4-C4E4D9F42F9A}" type="pres">
      <dgm:prSet presAssocID="{D2351B7A-80F6-4DCE-A9D1-5CFF7DAC16CD}" presName="hierChild3" presStyleCnt="0"/>
      <dgm:spPr/>
    </dgm:pt>
    <dgm:pt modelId="{059E5C8A-CE89-4008-83EB-A9F7F2D48B1D}" type="pres">
      <dgm:prSet presAssocID="{8F0D382E-AB22-4456-AEF0-6FCE34EF062A}" presName="Name17" presStyleLbl="parChTrans1D3" presStyleIdx="0" presStyleCnt="6"/>
      <dgm:spPr/>
      <dgm:t>
        <a:bodyPr/>
        <a:lstStyle/>
        <a:p>
          <a:endParaRPr lang="ru-RU"/>
        </a:p>
      </dgm:t>
    </dgm:pt>
    <dgm:pt modelId="{803A2118-8E54-46A8-A215-FD68095C81EF}" type="pres">
      <dgm:prSet presAssocID="{2671FFE2-BDB4-41F7-BB9F-DA2C711911DF}" presName="hierRoot3" presStyleCnt="0"/>
      <dgm:spPr/>
    </dgm:pt>
    <dgm:pt modelId="{D9859AA3-3A7D-41DC-B1E2-324EF4FF970D}" type="pres">
      <dgm:prSet presAssocID="{2671FFE2-BDB4-41F7-BB9F-DA2C711911DF}" presName="composite3" presStyleCnt="0"/>
      <dgm:spPr/>
    </dgm:pt>
    <dgm:pt modelId="{E281008C-C699-47C3-A256-4115FFAD412D}" type="pres">
      <dgm:prSet presAssocID="{2671FFE2-BDB4-41F7-BB9F-DA2C711911DF}" presName="background3" presStyleLbl="node3" presStyleIdx="0" presStyleCnt="6"/>
      <dgm:spPr/>
    </dgm:pt>
    <dgm:pt modelId="{A1B48336-39FA-4839-90D0-D22D751BF7AD}" type="pres">
      <dgm:prSet presAssocID="{2671FFE2-BDB4-41F7-BB9F-DA2C711911DF}" presName="text3" presStyleLbl="fgAcc3" presStyleIdx="0" presStyleCnt="6" custScaleX="153853" custScaleY="177587" custLinFactNeighborX="-5927" custLinFactNeighborY="-575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6E17C3-6278-42EB-B0BC-A3EF3B87268F}" type="pres">
      <dgm:prSet presAssocID="{2671FFE2-BDB4-41F7-BB9F-DA2C711911DF}" presName="hierChild4" presStyleCnt="0"/>
      <dgm:spPr/>
    </dgm:pt>
    <dgm:pt modelId="{DA3C2624-E8E5-4D56-AE6A-E215E800A112}" type="pres">
      <dgm:prSet presAssocID="{2DB34786-85A9-40E1-8A02-06349561A123}" presName="Name17" presStyleLbl="parChTrans1D3" presStyleIdx="1" presStyleCnt="6"/>
      <dgm:spPr/>
      <dgm:t>
        <a:bodyPr/>
        <a:lstStyle/>
        <a:p>
          <a:endParaRPr lang="ru-RU"/>
        </a:p>
      </dgm:t>
    </dgm:pt>
    <dgm:pt modelId="{7D35FD83-8C46-48A9-AB01-51DF7CA30772}" type="pres">
      <dgm:prSet presAssocID="{AEB86DF5-EA23-4BC8-9892-3FA5616D88B1}" presName="hierRoot3" presStyleCnt="0"/>
      <dgm:spPr/>
    </dgm:pt>
    <dgm:pt modelId="{AB95BE09-C9E1-4CE9-BE3D-668219E588B2}" type="pres">
      <dgm:prSet presAssocID="{AEB86DF5-EA23-4BC8-9892-3FA5616D88B1}" presName="composite3" presStyleCnt="0"/>
      <dgm:spPr/>
    </dgm:pt>
    <dgm:pt modelId="{279DD5EC-7FDF-4186-A154-43C4EA112409}" type="pres">
      <dgm:prSet presAssocID="{AEB86DF5-EA23-4BC8-9892-3FA5616D88B1}" presName="background3" presStyleLbl="node3" presStyleIdx="1" presStyleCnt="6"/>
      <dgm:spPr/>
    </dgm:pt>
    <dgm:pt modelId="{CFEC9C5A-53C4-45D8-A9DE-C10EECEF1FBC}" type="pres">
      <dgm:prSet presAssocID="{AEB86DF5-EA23-4BC8-9892-3FA5616D88B1}" presName="text3" presStyleLbl="fgAcc3" presStyleIdx="1" presStyleCnt="6" custScaleX="145576" custScaleY="144376" custLinFactX="12926" custLinFactY="-7916" custLinFactNeighborX="10000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B43F6F-B341-4AFD-9A87-5091C761DFA7}" type="pres">
      <dgm:prSet presAssocID="{AEB86DF5-EA23-4BC8-9892-3FA5616D88B1}" presName="hierChild4" presStyleCnt="0"/>
      <dgm:spPr/>
    </dgm:pt>
    <dgm:pt modelId="{41D095CA-9978-4CC8-9181-E00DF554F69C}" type="pres">
      <dgm:prSet presAssocID="{FE54E020-EEC9-45C0-B499-DD8FA455D07F}" presName="Name17" presStyleLbl="parChTrans1D3" presStyleIdx="2" presStyleCnt="6"/>
      <dgm:spPr/>
      <dgm:t>
        <a:bodyPr/>
        <a:lstStyle/>
        <a:p>
          <a:endParaRPr lang="ru-RU"/>
        </a:p>
      </dgm:t>
    </dgm:pt>
    <dgm:pt modelId="{563DDDBA-BD3C-4D11-B040-7B459F17787A}" type="pres">
      <dgm:prSet presAssocID="{E992BF70-D7D3-4596-BA1E-2E7AC496D769}" presName="hierRoot3" presStyleCnt="0"/>
      <dgm:spPr/>
    </dgm:pt>
    <dgm:pt modelId="{F358CEEA-33CC-423C-9978-0E33117DA460}" type="pres">
      <dgm:prSet presAssocID="{E992BF70-D7D3-4596-BA1E-2E7AC496D769}" presName="composite3" presStyleCnt="0"/>
      <dgm:spPr/>
    </dgm:pt>
    <dgm:pt modelId="{37C6C623-3A8E-4F1A-BB06-564AE61CCB43}" type="pres">
      <dgm:prSet presAssocID="{E992BF70-D7D3-4596-BA1E-2E7AC496D769}" presName="background3" presStyleLbl="node3" presStyleIdx="2" presStyleCnt="6"/>
      <dgm:spPr/>
    </dgm:pt>
    <dgm:pt modelId="{2A0DAE3E-9BC7-4B50-BE42-6D02FDFEE22A}" type="pres">
      <dgm:prSet presAssocID="{E992BF70-D7D3-4596-BA1E-2E7AC496D769}" presName="text3" presStyleLbl="fgAcc3" presStyleIdx="2" presStyleCnt="6" custScaleX="178595" custScaleY="163725" custLinFactX="-81460" custLinFactY="62918" custLinFactNeighborX="-10000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00F271-930E-4724-B21C-E913E03D75BD}" type="pres">
      <dgm:prSet presAssocID="{E992BF70-D7D3-4596-BA1E-2E7AC496D769}" presName="hierChild4" presStyleCnt="0"/>
      <dgm:spPr/>
    </dgm:pt>
    <dgm:pt modelId="{AE3DE234-67EF-4496-BC99-AD00F0C70333}" type="pres">
      <dgm:prSet presAssocID="{3F6742F5-D3AE-4929-B0D5-B47442378864}" presName="Name10" presStyleLbl="parChTrans1D2" presStyleIdx="1" presStyleCnt="3"/>
      <dgm:spPr/>
      <dgm:t>
        <a:bodyPr/>
        <a:lstStyle/>
        <a:p>
          <a:endParaRPr lang="ru-RU"/>
        </a:p>
      </dgm:t>
    </dgm:pt>
    <dgm:pt modelId="{B3FE3717-B2F5-42A2-9F99-9745F9EC87E6}" type="pres">
      <dgm:prSet presAssocID="{0041D7C7-1A7A-4F4E-8DB4-06D1BFF22F97}" presName="hierRoot2" presStyleCnt="0"/>
      <dgm:spPr/>
    </dgm:pt>
    <dgm:pt modelId="{95E7E6B0-3920-4D91-AC0A-94114EEF0D45}" type="pres">
      <dgm:prSet presAssocID="{0041D7C7-1A7A-4F4E-8DB4-06D1BFF22F97}" presName="composite2" presStyleCnt="0"/>
      <dgm:spPr/>
    </dgm:pt>
    <dgm:pt modelId="{3900EA07-F224-4127-8D07-3355E61C480F}" type="pres">
      <dgm:prSet presAssocID="{0041D7C7-1A7A-4F4E-8DB4-06D1BFF22F97}" presName="background2" presStyleLbl="node2" presStyleIdx="1" presStyleCnt="3"/>
      <dgm:spPr/>
    </dgm:pt>
    <dgm:pt modelId="{CBD6CE6C-1B70-426F-8CEA-C363B12B9C13}" type="pres">
      <dgm:prSet presAssocID="{0041D7C7-1A7A-4F4E-8DB4-06D1BFF22F97}" presName="text2" presStyleLbl="fgAcc2" presStyleIdx="1" presStyleCnt="3" custScaleX="225781" custScaleY="278968" custLinFactNeighborX="14651" custLinFactNeighborY="-573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2FE27B-1110-4158-994B-20F0DCBD60C5}" type="pres">
      <dgm:prSet presAssocID="{0041D7C7-1A7A-4F4E-8DB4-06D1BFF22F97}" presName="hierChild3" presStyleCnt="0"/>
      <dgm:spPr/>
    </dgm:pt>
    <dgm:pt modelId="{03AF4090-D2C5-4904-BFD5-25136DAC4EF0}" type="pres">
      <dgm:prSet presAssocID="{9DB5756E-7190-4078-9097-74329D73EB15}" presName="Name10" presStyleLbl="parChTrans1D2" presStyleIdx="2" presStyleCnt="3"/>
      <dgm:spPr/>
      <dgm:t>
        <a:bodyPr/>
        <a:lstStyle/>
        <a:p>
          <a:endParaRPr lang="ru-RU"/>
        </a:p>
      </dgm:t>
    </dgm:pt>
    <dgm:pt modelId="{63855F4A-AF90-463D-940A-2A932EED9AAC}" type="pres">
      <dgm:prSet presAssocID="{324CF498-FB52-4A32-9A59-CA8DD5D230D7}" presName="hierRoot2" presStyleCnt="0"/>
      <dgm:spPr/>
    </dgm:pt>
    <dgm:pt modelId="{D6C3C955-BDDF-4EFE-BA00-FAF8C9D66FB1}" type="pres">
      <dgm:prSet presAssocID="{324CF498-FB52-4A32-9A59-CA8DD5D230D7}" presName="composite2" presStyleCnt="0"/>
      <dgm:spPr/>
    </dgm:pt>
    <dgm:pt modelId="{209EF73E-3513-4E62-A5C7-FA3B1A7D9D44}" type="pres">
      <dgm:prSet presAssocID="{324CF498-FB52-4A32-9A59-CA8DD5D230D7}" presName="background2" presStyleLbl="node2" presStyleIdx="2" presStyleCnt="3"/>
      <dgm:spPr/>
    </dgm:pt>
    <dgm:pt modelId="{8C328BB8-2CBD-4EFA-BC0E-15809D53CE75}" type="pres">
      <dgm:prSet presAssocID="{324CF498-FB52-4A32-9A59-CA8DD5D230D7}" presName="text2" presStyleLbl="fgAcc2" presStyleIdx="2" presStyleCnt="3" custScaleX="215785" custScaleY="282055" custLinFactY="-4098" custLinFactNeighborX="41577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4AF410-6628-4124-B3B3-81C75D876926}" type="pres">
      <dgm:prSet presAssocID="{324CF498-FB52-4A32-9A59-CA8DD5D230D7}" presName="hierChild3" presStyleCnt="0"/>
      <dgm:spPr/>
    </dgm:pt>
    <dgm:pt modelId="{29F68572-B2F8-4725-B893-AE13D7A57AF1}" type="pres">
      <dgm:prSet presAssocID="{8157B544-EA61-45E4-BFE3-5D31539C4823}" presName="Name17" presStyleLbl="parChTrans1D3" presStyleIdx="3" presStyleCnt="6"/>
      <dgm:spPr/>
      <dgm:t>
        <a:bodyPr/>
        <a:lstStyle/>
        <a:p>
          <a:endParaRPr lang="ru-RU"/>
        </a:p>
      </dgm:t>
    </dgm:pt>
    <dgm:pt modelId="{C46ED842-3618-48BE-86D7-62640D04499F}" type="pres">
      <dgm:prSet presAssocID="{26A3BF52-70FE-4FAC-BCDA-E735BB06B07B}" presName="hierRoot3" presStyleCnt="0"/>
      <dgm:spPr/>
    </dgm:pt>
    <dgm:pt modelId="{2E484E41-911D-47D6-8545-CCFD4669AC2D}" type="pres">
      <dgm:prSet presAssocID="{26A3BF52-70FE-4FAC-BCDA-E735BB06B07B}" presName="composite3" presStyleCnt="0"/>
      <dgm:spPr/>
    </dgm:pt>
    <dgm:pt modelId="{98D640BB-9062-483C-B924-2204F5E0CCF8}" type="pres">
      <dgm:prSet presAssocID="{26A3BF52-70FE-4FAC-BCDA-E735BB06B07B}" presName="background3" presStyleLbl="node3" presStyleIdx="3" presStyleCnt="6"/>
      <dgm:spPr/>
    </dgm:pt>
    <dgm:pt modelId="{4F4074FD-2C0B-4E67-BD9C-94EE4DC4C6C3}" type="pres">
      <dgm:prSet presAssocID="{26A3BF52-70FE-4FAC-BCDA-E735BB06B07B}" presName="text3" presStyleLbl="fgAcc3" presStyleIdx="3" presStyleCnt="6" custScaleX="161064" custScaleY="144755" custLinFactY="14225" custLinFactNeighborX="-91363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E80602-A684-4E5F-A146-CC03A4AE93B7}" type="pres">
      <dgm:prSet presAssocID="{26A3BF52-70FE-4FAC-BCDA-E735BB06B07B}" presName="hierChild4" presStyleCnt="0"/>
      <dgm:spPr/>
    </dgm:pt>
    <dgm:pt modelId="{C1BFAFC1-4927-489D-9E1E-0C8CA7A9E576}" type="pres">
      <dgm:prSet presAssocID="{A7AD4676-D317-484C-89F0-940C4FE59E71}" presName="Name17" presStyleLbl="parChTrans1D3" presStyleIdx="4" presStyleCnt="6"/>
      <dgm:spPr/>
      <dgm:t>
        <a:bodyPr/>
        <a:lstStyle/>
        <a:p>
          <a:endParaRPr lang="ru-RU"/>
        </a:p>
      </dgm:t>
    </dgm:pt>
    <dgm:pt modelId="{8A85D34E-2CD5-4CEB-BF69-4B137D4E41D3}" type="pres">
      <dgm:prSet presAssocID="{9DD33E20-3D4B-438B-961B-B53A193D5C78}" presName="hierRoot3" presStyleCnt="0"/>
      <dgm:spPr/>
    </dgm:pt>
    <dgm:pt modelId="{9EF57A43-D961-4B52-9C5F-C6AB5E871448}" type="pres">
      <dgm:prSet presAssocID="{9DD33E20-3D4B-438B-961B-B53A193D5C78}" presName="composite3" presStyleCnt="0"/>
      <dgm:spPr/>
    </dgm:pt>
    <dgm:pt modelId="{F42D8A1F-27C8-4B7F-9939-226E391025FB}" type="pres">
      <dgm:prSet presAssocID="{9DD33E20-3D4B-438B-961B-B53A193D5C78}" presName="background3" presStyleLbl="node3" presStyleIdx="4" presStyleCnt="6"/>
      <dgm:spPr/>
    </dgm:pt>
    <dgm:pt modelId="{70A47D81-7DF8-4A35-B844-E1232B857ABA}" type="pres">
      <dgm:prSet presAssocID="{9DD33E20-3D4B-438B-961B-B53A193D5C78}" presName="text3" presStyleLbl="fgAcc3" presStyleIdx="4" presStyleCnt="6" custLinFactY="39260" custLinFactNeighborX="-47905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D84BE3-307F-4067-BFBB-30A4EF458512}" type="pres">
      <dgm:prSet presAssocID="{9DD33E20-3D4B-438B-961B-B53A193D5C78}" presName="hierChild4" presStyleCnt="0"/>
      <dgm:spPr/>
    </dgm:pt>
    <dgm:pt modelId="{924D1382-F077-48DF-9B45-8BBB7F2E16BC}" type="pres">
      <dgm:prSet presAssocID="{CD5713BE-E119-45C2-B621-B3AC92094913}" presName="Name17" presStyleLbl="parChTrans1D3" presStyleIdx="5" presStyleCnt="6"/>
      <dgm:spPr/>
      <dgm:t>
        <a:bodyPr/>
        <a:lstStyle/>
        <a:p>
          <a:endParaRPr lang="ru-RU"/>
        </a:p>
      </dgm:t>
    </dgm:pt>
    <dgm:pt modelId="{A8B296D1-2556-464B-8BDB-427CB78B3224}" type="pres">
      <dgm:prSet presAssocID="{8F1F9C75-7652-416C-9A7B-287B0988A3CA}" presName="hierRoot3" presStyleCnt="0"/>
      <dgm:spPr/>
    </dgm:pt>
    <dgm:pt modelId="{C56E84F9-A40E-44A7-AC32-2FFF2000A773}" type="pres">
      <dgm:prSet presAssocID="{8F1F9C75-7652-416C-9A7B-287B0988A3CA}" presName="composite3" presStyleCnt="0"/>
      <dgm:spPr/>
    </dgm:pt>
    <dgm:pt modelId="{4F6EDA2B-361F-4988-AEAC-EB889EBC9EC7}" type="pres">
      <dgm:prSet presAssocID="{8F1F9C75-7652-416C-9A7B-287B0988A3CA}" presName="background3" presStyleLbl="node3" presStyleIdx="5" presStyleCnt="6"/>
      <dgm:spPr/>
    </dgm:pt>
    <dgm:pt modelId="{4CF9A91B-055B-4CDA-A968-FE8695EADE5E}" type="pres">
      <dgm:prSet presAssocID="{8F1F9C75-7652-416C-9A7B-287B0988A3CA}" presName="text3" presStyleLbl="fgAcc3" presStyleIdx="5" presStyleCnt="6" custLinFactY="39260" custLinFactNeighborX="-27052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CA3795-5946-4804-B694-760EE353DC10}" type="pres">
      <dgm:prSet presAssocID="{8F1F9C75-7652-416C-9A7B-287B0988A3CA}" presName="hierChild4" presStyleCnt="0"/>
      <dgm:spPr/>
    </dgm:pt>
  </dgm:ptLst>
  <dgm:cxnLst>
    <dgm:cxn modelId="{DF71A24B-1FBB-45F7-B528-3A5F190FC10B}" srcId="{D2351B7A-80F6-4DCE-A9D1-5CFF7DAC16CD}" destId="{E992BF70-D7D3-4596-BA1E-2E7AC496D769}" srcOrd="2" destOrd="0" parTransId="{FE54E020-EEC9-45C0-B499-DD8FA455D07F}" sibTransId="{4F895B36-DF3E-4966-82C5-33114B278654}"/>
    <dgm:cxn modelId="{909969DB-A16D-4124-95B1-D933DEE6F747}" type="presOf" srcId="{FE54E020-EEC9-45C0-B499-DD8FA455D07F}" destId="{41D095CA-9978-4CC8-9181-E00DF554F69C}" srcOrd="0" destOrd="0" presId="urn:microsoft.com/office/officeart/2005/8/layout/hierarchy1"/>
    <dgm:cxn modelId="{220C37AB-B686-4B9D-BD86-485A0BEB3847}" type="presOf" srcId="{0041D7C7-1A7A-4F4E-8DB4-06D1BFF22F97}" destId="{CBD6CE6C-1B70-426F-8CEA-C363B12B9C13}" srcOrd="0" destOrd="0" presId="urn:microsoft.com/office/officeart/2005/8/layout/hierarchy1"/>
    <dgm:cxn modelId="{9451C5AE-EAE0-4A54-9AA1-4ED2E73BBDE8}" srcId="{12684938-9822-4C38-A875-1800F12A3242}" destId="{C516E3C7-BCA0-4E27-BE4A-9B597364E85E}" srcOrd="0" destOrd="0" parTransId="{CA794B15-3994-4D14-91D9-0089E3EC01A6}" sibTransId="{EE98E409-53A6-4C8B-9176-EBBE7D21F10C}"/>
    <dgm:cxn modelId="{728C20BA-0FD8-496D-95BF-7B4BF1420060}" type="presOf" srcId="{8157B544-EA61-45E4-BFE3-5D31539C4823}" destId="{29F68572-B2F8-4725-B893-AE13D7A57AF1}" srcOrd="0" destOrd="0" presId="urn:microsoft.com/office/officeart/2005/8/layout/hierarchy1"/>
    <dgm:cxn modelId="{A92852ED-4E8B-44CB-AB5F-EB1A6392BDB6}" type="presOf" srcId="{9DB5756E-7190-4078-9097-74329D73EB15}" destId="{03AF4090-D2C5-4904-BFD5-25136DAC4EF0}" srcOrd="0" destOrd="0" presId="urn:microsoft.com/office/officeart/2005/8/layout/hierarchy1"/>
    <dgm:cxn modelId="{11C937BB-0C33-4347-9D13-187B866952FA}" srcId="{D2351B7A-80F6-4DCE-A9D1-5CFF7DAC16CD}" destId="{2671FFE2-BDB4-41F7-BB9F-DA2C711911DF}" srcOrd="0" destOrd="0" parTransId="{8F0D382E-AB22-4456-AEF0-6FCE34EF062A}" sibTransId="{BBACB30A-F624-48B5-87FF-469E0B9CF304}"/>
    <dgm:cxn modelId="{7D28B4E8-03D0-4CBA-AE23-18AC23DA6D24}" srcId="{C516E3C7-BCA0-4E27-BE4A-9B597364E85E}" destId="{0041D7C7-1A7A-4F4E-8DB4-06D1BFF22F97}" srcOrd="1" destOrd="0" parTransId="{3F6742F5-D3AE-4929-B0D5-B47442378864}" sibTransId="{9983D569-9937-4D88-8546-289F145EE5D3}"/>
    <dgm:cxn modelId="{B7FA781F-216A-43BE-9C3F-573FA7E9B6C4}" type="presOf" srcId="{9DD33E20-3D4B-438B-961B-B53A193D5C78}" destId="{70A47D81-7DF8-4A35-B844-E1232B857ABA}" srcOrd="0" destOrd="0" presId="urn:microsoft.com/office/officeart/2005/8/layout/hierarchy1"/>
    <dgm:cxn modelId="{831E3621-66A5-425F-99D9-5B12299DF933}" type="presOf" srcId="{8F1F9C75-7652-416C-9A7B-287B0988A3CA}" destId="{4CF9A91B-055B-4CDA-A968-FE8695EADE5E}" srcOrd="0" destOrd="0" presId="urn:microsoft.com/office/officeart/2005/8/layout/hierarchy1"/>
    <dgm:cxn modelId="{57C97996-CFF4-447E-A2B7-E20C92F6BEA0}" type="presOf" srcId="{324CF498-FB52-4A32-9A59-CA8DD5D230D7}" destId="{8C328BB8-2CBD-4EFA-BC0E-15809D53CE75}" srcOrd="0" destOrd="0" presId="urn:microsoft.com/office/officeart/2005/8/layout/hierarchy1"/>
    <dgm:cxn modelId="{23D297D3-92CC-47B5-861F-03926AB4FF1B}" type="presOf" srcId="{12684938-9822-4C38-A875-1800F12A3242}" destId="{B71FA69F-3CA9-4CDB-8914-B574C5F3A47D}" srcOrd="0" destOrd="0" presId="urn:microsoft.com/office/officeart/2005/8/layout/hierarchy1"/>
    <dgm:cxn modelId="{0CF4C69A-4499-43E2-A978-6339304C2FDC}" type="presOf" srcId="{8F0D382E-AB22-4456-AEF0-6FCE34EF062A}" destId="{059E5C8A-CE89-4008-83EB-A9F7F2D48B1D}" srcOrd="0" destOrd="0" presId="urn:microsoft.com/office/officeart/2005/8/layout/hierarchy1"/>
    <dgm:cxn modelId="{BC2C2811-BAD3-4D70-91DC-62BABBAF88AD}" type="presOf" srcId="{D2351B7A-80F6-4DCE-A9D1-5CFF7DAC16CD}" destId="{D5A259E1-E322-4798-91BB-36689DBA474A}" srcOrd="0" destOrd="0" presId="urn:microsoft.com/office/officeart/2005/8/layout/hierarchy1"/>
    <dgm:cxn modelId="{AAD5B050-D479-403E-B5A2-5643672B97E5}" type="presOf" srcId="{2DB34786-85A9-40E1-8A02-06349561A123}" destId="{DA3C2624-E8E5-4D56-AE6A-E215E800A112}" srcOrd="0" destOrd="0" presId="urn:microsoft.com/office/officeart/2005/8/layout/hierarchy1"/>
    <dgm:cxn modelId="{537D76E4-522C-468B-B4B6-802A23916E6A}" type="presOf" srcId="{AA87AD91-092F-4AAF-855A-CB8751ECEB32}" destId="{F893C55D-55F7-42F0-9940-F53AD7A93535}" srcOrd="0" destOrd="0" presId="urn:microsoft.com/office/officeart/2005/8/layout/hierarchy1"/>
    <dgm:cxn modelId="{A4660252-3582-4056-A871-1E441CF86ED3}" type="presOf" srcId="{CD5713BE-E119-45C2-B621-B3AC92094913}" destId="{924D1382-F077-48DF-9B45-8BBB7F2E16BC}" srcOrd="0" destOrd="0" presId="urn:microsoft.com/office/officeart/2005/8/layout/hierarchy1"/>
    <dgm:cxn modelId="{9A9BCC7F-6488-4E64-BD4F-FCF1CF000452}" type="presOf" srcId="{2671FFE2-BDB4-41F7-BB9F-DA2C711911DF}" destId="{A1B48336-39FA-4839-90D0-D22D751BF7AD}" srcOrd="0" destOrd="0" presId="urn:microsoft.com/office/officeart/2005/8/layout/hierarchy1"/>
    <dgm:cxn modelId="{5CE8823A-B18E-4710-B3A5-411D4CF7E6CB}" srcId="{D2351B7A-80F6-4DCE-A9D1-5CFF7DAC16CD}" destId="{AEB86DF5-EA23-4BC8-9892-3FA5616D88B1}" srcOrd="1" destOrd="0" parTransId="{2DB34786-85A9-40E1-8A02-06349561A123}" sibTransId="{1E7E06DB-C2C4-47D0-B4D3-517C346D3F6A}"/>
    <dgm:cxn modelId="{38411377-2FCE-4150-A38F-DDB7F49B6FFE}" srcId="{324CF498-FB52-4A32-9A59-CA8DD5D230D7}" destId="{26A3BF52-70FE-4FAC-BCDA-E735BB06B07B}" srcOrd="0" destOrd="0" parTransId="{8157B544-EA61-45E4-BFE3-5D31539C4823}" sibTransId="{74AF4D3B-2AAF-4822-98D3-CF8E14A96743}"/>
    <dgm:cxn modelId="{5C968703-63A4-4D8B-AD13-0E28F28A5002}" srcId="{324CF498-FB52-4A32-9A59-CA8DD5D230D7}" destId="{8F1F9C75-7652-416C-9A7B-287B0988A3CA}" srcOrd="2" destOrd="0" parTransId="{CD5713BE-E119-45C2-B621-B3AC92094913}" sibTransId="{EE5E14C5-07E1-4611-A271-572677973CEF}"/>
    <dgm:cxn modelId="{CF920738-AC70-4C9A-BC74-A7E57A53DA21}" type="presOf" srcId="{C516E3C7-BCA0-4E27-BE4A-9B597364E85E}" destId="{2ED84BB8-F8D1-4B8C-A823-B7A76DA4DE26}" srcOrd="0" destOrd="0" presId="urn:microsoft.com/office/officeart/2005/8/layout/hierarchy1"/>
    <dgm:cxn modelId="{AC46C477-99CC-4E28-B54F-0C245CF0AF41}" srcId="{324CF498-FB52-4A32-9A59-CA8DD5D230D7}" destId="{9DD33E20-3D4B-438B-961B-B53A193D5C78}" srcOrd="1" destOrd="0" parTransId="{A7AD4676-D317-484C-89F0-940C4FE59E71}" sibTransId="{89731A71-37D6-4935-93B8-8A1C89A648B7}"/>
    <dgm:cxn modelId="{3D58DC92-71D0-4530-9BAE-4E908CDB1E88}" type="presOf" srcId="{26A3BF52-70FE-4FAC-BCDA-E735BB06B07B}" destId="{4F4074FD-2C0B-4E67-BD9C-94EE4DC4C6C3}" srcOrd="0" destOrd="0" presId="urn:microsoft.com/office/officeart/2005/8/layout/hierarchy1"/>
    <dgm:cxn modelId="{B1620F8C-0730-40E2-9095-E1E8E83C0E8B}" type="presOf" srcId="{3F6742F5-D3AE-4929-B0D5-B47442378864}" destId="{AE3DE234-67EF-4496-BC99-AD00F0C70333}" srcOrd="0" destOrd="0" presId="urn:microsoft.com/office/officeart/2005/8/layout/hierarchy1"/>
    <dgm:cxn modelId="{A3A737E3-3D9E-45E4-A0AC-D252DA629DB0}" srcId="{C516E3C7-BCA0-4E27-BE4A-9B597364E85E}" destId="{324CF498-FB52-4A32-9A59-CA8DD5D230D7}" srcOrd="2" destOrd="0" parTransId="{9DB5756E-7190-4078-9097-74329D73EB15}" sibTransId="{F3FC1E75-F242-4800-8416-CE85C69F9288}"/>
    <dgm:cxn modelId="{861FE036-C77B-4A86-BB0F-907AF2F2C3BE}" type="presOf" srcId="{AEB86DF5-EA23-4BC8-9892-3FA5616D88B1}" destId="{CFEC9C5A-53C4-45D8-A9DE-C10EECEF1FBC}" srcOrd="0" destOrd="0" presId="urn:microsoft.com/office/officeart/2005/8/layout/hierarchy1"/>
    <dgm:cxn modelId="{7F4BCF42-1443-4B94-A77E-B94A9CCDE841}" type="presOf" srcId="{E992BF70-D7D3-4596-BA1E-2E7AC496D769}" destId="{2A0DAE3E-9BC7-4B50-BE42-6D02FDFEE22A}" srcOrd="0" destOrd="0" presId="urn:microsoft.com/office/officeart/2005/8/layout/hierarchy1"/>
    <dgm:cxn modelId="{62CAEF0A-275B-4E3D-A899-181F8DE91EE6}" type="presOf" srcId="{A7AD4676-D317-484C-89F0-940C4FE59E71}" destId="{C1BFAFC1-4927-489D-9E1E-0C8CA7A9E576}" srcOrd="0" destOrd="0" presId="urn:microsoft.com/office/officeart/2005/8/layout/hierarchy1"/>
    <dgm:cxn modelId="{A1817116-8C2D-4D69-BFF5-0AC46E53B601}" srcId="{C516E3C7-BCA0-4E27-BE4A-9B597364E85E}" destId="{D2351B7A-80F6-4DCE-A9D1-5CFF7DAC16CD}" srcOrd="0" destOrd="0" parTransId="{AA87AD91-092F-4AAF-855A-CB8751ECEB32}" sibTransId="{5F81EB18-EB03-4C69-82AC-09C0996C3AE8}"/>
    <dgm:cxn modelId="{9F666F1B-ECA9-49E3-A67C-CD3CD5C86B2C}" type="presParOf" srcId="{B71FA69F-3CA9-4CDB-8914-B574C5F3A47D}" destId="{B47D02FF-AA56-4395-B0A5-EE12DE258497}" srcOrd="0" destOrd="0" presId="urn:microsoft.com/office/officeart/2005/8/layout/hierarchy1"/>
    <dgm:cxn modelId="{942D5798-FF5E-4D30-9BF9-410D28E9E2E5}" type="presParOf" srcId="{B47D02FF-AA56-4395-B0A5-EE12DE258497}" destId="{C88ED7FF-8888-472C-B7C0-FE8410BB8CDA}" srcOrd="0" destOrd="0" presId="urn:microsoft.com/office/officeart/2005/8/layout/hierarchy1"/>
    <dgm:cxn modelId="{261FACE1-6DE4-46B1-B3A0-51E8CFB30571}" type="presParOf" srcId="{C88ED7FF-8888-472C-B7C0-FE8410BB8CDA}" destId="{B9485A7C-1A58-4D20-B0A9-72E1F39128EE}" srcOrd="0" destOrd="0" presId="urn:microsoft.com/office/officeart/2005/8/layout/hierarchy1"/>
    <dgm:cxn modelId="{C9DC38F4-DA5C-403A-9356-A26D4FF81FF3}" type="presParOf" srcId="{C88ED7FF-8888-472C-B7C0-FE8410BB8CDA}" destId="{2ED84BB8-F8D1-4B8C-A823-B7A76DA4DE26}" srcOrd="1" destOrd="0" presId="urn:microsoft.com/office/officeart/2005/8/layout/hierarchy1"/>
    <dgm:cxn modelId="{4B8FF8CC-9376-441E-87DF-22D5BD9C0A6F}" type="presParOf" srcId="{B47D02FF-AA56-4395-B0A5-EE12DE258497}" destId="{A95CE5A0-538A-49F8-A964-F1684766C426}" srcOrd="1" destOrd="0" presId="urn:microsoft.com/office/officeart/2005/8/layout/hierarchy1"/>
    <dgm:cxn modelId="{AD5D1AF5-8F4B-406D-BC06-34260DCE3665}" type="presParOf" srcId="{A95CE5A0-538A-49F8-A964-F1684766C426}" destId="{F893C55D-55F7-42F0-9940-F53AD7A93535}" srcOrd="0" destOrd="0" presId="urn:microsoft.com/office/officeart/2005/8/layout/hierarchy1"/>
    <dgm:cxn modelId="{2487FDB7-8094-4744-B632-AEA387B6D764}" type="presParOf" srcId="{A95CE5A0-538A-49F8-A964-F1684766C426}" destId="{7127986E-3BA5-4168-B58C-B9691429B659}" srcOrd="1" destOrd="0" presId="urn:microsoft.com/office/officeart/2005/8/layout/hierarchy1"/>
    <dgm:cxn modelId="{27AEC769-C746-4BF0-9459-6D5DAF3ED0BE}" type="presParOf" srcId="{7127986E-3BA5-4168-B58C-B9691429B659}" destId="{8C37AEA1-6226-4C3B-A035-2C1F4F39825A}" srcOrd="0" destOrd="0" presId="urn:microsoft.com/office/officeart/2005/8/layout/hierarchy1"/>
    <dgm:cxn modelId="{2F42A07D-E42C-4A97-8CD5-648413FA5A57}" type="presParOf" srcId="{8C37AEA1-6226-4C3B-A035-2C1F4F39825A}" destId="{3CD7539E-FB1D-4E8D-8A4C-E4BB5D27D3F4}" srcOrd="0" destOrd="0" presId="urn:microsoft.com/office/officeart/2005/8/layout/hierarchy1"/>
    <dgm:cxn modelId="{C2818BBB-6784-4447-9438-88E8D9FA2A87}" type="presParOf" srcId="{8C37AEA1-6226-4C3B-A035-2C1F4F39825A}" destId="{D5A259E1-E322-4798-91BB-36689DBA474A}" srcOrd="1" destOrd="0" presId="urn:microsoft.com/office/officeart/2005/8/layout/hierarchy1"/>
    <dgm:cxn modelId="{EE1EE240-D82D-490B-A205-8CD4D966E6BC}" type="presParOf" srcId="{7127986E-3BA5-4168-B58C-B9691429B659}" destId="{BCB327BF-66EE-48D3-A1E4-C4E4D9F42F9A}" srcOrd="1" destOrd="0" presId="urn:microsoft.com/office/officeart/2005/8/layout/hierarchy1"/>
    <dgm:cxn modelId="{D10CF0E2-4633-4156-B44A-2B2D17A606DF}" type="presParOf" srcId="{BCB327BF-66EE-48D3-A1E4-C4E4D9F42F9A}" destId="{059E5C8A-CE89-4008-83EB-A9F7F2D48B1D}" srcOrd="0" destOrd="0" presId="urn:microsoft.com/office/officeart/2005/8/layout/hierarchy1"/>
    <dgm:cxn modelId="{287C5DED-37D2-4465-A68B-D7BF039610F2}" type="presParOf" srcId="{BCB327BF-66EE-48D3-A1E4-C4E4D9F42F9A}" destId="{803A2118-8E54-46A8-A215-FD68095C81EF}" srcOrd="1" destOrd="0" presId="urn:microsoft.com/office/officeart/2005/8/layout/hierarchy1"/>
    <dgm:cxn modelId="{BF23C7CC-FFD1-4585-B953-1B1261BB802F}" type="presParOf" srcId="{803A2118-8E54-46A8-A215-FD68095C81EF}" destId="{D9859AA3-3A7D-41DC-B1E2-324EF4FF970D}" srcOrd="0" destOrd="0" presId="urn:microsoft.com/office/officeart/2005/8/layout/hierarchy1"/>
    <dgm:cxn modelId="{EB528DD3-293C-4281-83F5-0A74845412DE}" type="presParOf" srcId="{D9859AA3-3A7D-41DC-B1E2-324EF4FF970D}" destId="{E281008C-C699-47C3-A256-4115FFAD412D}" srcOrd="0" destOrd="0" presId="urn:microsoft.com/office/officeart/2005/8/layout/hierarchy1"/>
    <dgm:cxn modelId="{0EA39EDF-2F93-4FBA-9B26-6A7D45D5B3E7}" type="presParOf" srcId="{D9859AA3-3A7D-41DC-B1E2-324EF4FF970D}" destId="{A1B48336-39FA-4839-90D0-D22D751BF7AD}" srcOrd="1" destOrd="0" presId="urn:microsoft.com/office/officeart/2005/8/layout/hierarchy1"/>
    <dgm:cxn modelId="{DA54FBCD-1D9F-4A8E-A208-B4F921CC2AA2}" type="presParOf" srcId="{803A2118-8E54-46A8-A215-FD68095C81EF}" destId="{0C6E17C3-6278-42EB-B0BC-A3EF3B87268F}" srcOrd="1" destOrd="0" presId="urn:microsoft.com/office/officeart/2005/8/layout/hierarchy1"/>
    <dgm:cxn modelId="{42B0BD52-D85C-40CC-9A01-F688AC73EE3D}" type="presParOf" srcId="{BCB327BF-66EE-48D3-A1E4-C4E4D9F42F9A}" destId="{DA3C2624-E8E5-4D56-AE6A-E215E800A112}" srcOrd="2" destOrd="0" presId="urn:microsoft.com/office/officeart/2005/8/layout/hierarchy1"/>
    <dgm:cxn modelId="{85C67E3D-7848-42E0-A10F-BB0C5A561FAE}" type="presParOf" srcId="{BCB327BF-66EE-48D3-A1E4-C4E4D9F42F9A}" destId="{7D35FD83-8C46-48A9-AB01-51DF7CA30772}" srcOrd="3" destOrd="0" presId="urn:microsoft.com/office/officeart/2005/8/layout/hierarchy1"/>
    <dgm:cxn modelId="{60BBBA03-8260-4E33-875A-E31CCA3B6C93}" type="presParOf" srcId="{7D35FD83-8C46-48A9-AB01-51DF7CA30772}" destId="{AB95BE09-C9E1-4CE9-BE3D-668219E588B2}" srcOrd="0" destOrd="0" presId="urn:microsoft.com/office/officeart/2005/8/layout/hierarchy1"/>
    <dgm:cxn modelId="{152199E6-7227-4492-AFEA-D6C8C84DAF70}" type="presParOf" srcId="{AB95BE09-C9E1-4CE9-BE3D-668219E588B2}" destId="{279DD5EC-7FDF-4186-A154-43C4EA112409}" srcOrd="0" destOrd="0" presId="urn:microsoft.com/office/officeart/2005/8/layout/hierarchy1"/>
    <dgm:cxn modelId="{78FF7380-0499-4703-AC0C-756D2F6DA8B7}" type="presParOf" srcId="{AB95BE09-C9E1-4CE9-BE3D-668219E588B2}" destId="{CFEC9C5A-53C4-45D8-A9DE-C10EECEF1FBC}" srcOrd="1" destOrd="0" presId="urn:microsoft.com/office/officeart/2005/8/layout/hierarchy1"/>
    <dgm:cxn modelId="{7D09866D-9B8A-40F0-96F6-1CE0F42EC4F7}" type="presParOf" srcId="{7D35FD83-8C46-48A9-AB01-51DF7CA30772}" destId="{3AB43F6F-B341-4AFD-9A87-5091C761DFA7}" srcOrd="1" destOrd="0" presId="urn:microsoft.com/office/officeart/2005/8/layout/hierarchy1"/>
    <dgm:cxn modelId="{1FD85D35-3698-4747-A4E8-EF1C4A598D62}" type="presParOf" srcId="{BCB327BF-66EE-48D3-A1E4-C4E4D9F42F9A}" destId="{41D095CA-9978-4CC8-9181-E00DF554F69C}" srcOrd="4" destOrd="0" presId="urn:microsoft.com/office/officeart/2005/8/layout/hierarchy1"/>
    <dgm:cxn modelId="{0E82ED36-03A6-4CFF-867C-6B9A4181D58F}" type="presParOf" srcId="{BCB327BF-66EE-48D3-A1E4-C4E4D9F42F9A}" destId="{563DDDBA-BD3C-4D11-B040-7B459F17787A}" srcOrd="5" destOrd="0" presId="urn:microsoft.com/office/officeart/2005/8/layout/hierarchy1"/>
    <dgm:cxn modelId="{A4F680A0-846C-46F8-9212-D3D853CAAC9A}" type="presParOf" srcId="{563DDDBA-BD3C-4D11-B040-7B459F17787A}" destId="{F358CEEA-33CC-423C-9978-0E33117DA460}" srcOrd="0" destOrd="0" presId="urn:microsoft.com/office/officeart/2005/8/layout/hierarchy1"/>
    <dgm:cxn modelId="{86D7A81A-8A0F-4DA2-8743-A10F585241B0}" type="presParOf" srcId="{F358CEEA-33CC-423C-9978-0E33117DA460}" destId="{37C6C623-3A8E-4F1A-BB06-564AE61CCB43}" srcOrd="0" destOrd="0" presId="urn:microsoft.com/office/officeart/2005/8/layout/hierarchy1"/>
    <dgm:cxn modelId="{ADC111FE-2ACD-40A7-8392-1522A267D117}" type="presParOf" srcId="{F358CEEA-33CC-423C-9978-0E33117DA460}" destId="{2A0DAE3E-9BC7-4B50-BE42-6D02FDFEE22A}" srcOrd="1" destOrd="0" presId="urn:microsoft.com/office/officeart/2005/8/layout/hierarchy1"/>
    <dgm:cxn modelId="{4DDC54AA-7DE1-441F-A620-59AEBC64334E}" type="presParOf" srcId="{563DDDBA-BD3C-4D11-B040-7B459F17787A}" destId="{7700F271-930E-4724-B21C-E913E03D75BD}" srcOrd="1" destOrd="0" presId="urn:microsoft.com/office/officeart/2005/8/layout/hierarchy1"/>
    <dgm:cxn modelId="{BE1CCB08-34F3-49D7-93A2-71571A4BDF4C}" type="presParOf" srcId="{A95CE5A0-538A-49F8-A964-F1684766C426}" destId="{AE3DE234-67EF-4496-BC99-AD00F0C70333}" srcOrd="2" destOrd="0" presId="urn:microsoft.com/office/officeart/2005/8/layout/hierarchy1"/>
    <dgm:cxn modelId="{D5ECBFCD-6AB5-4E1A-A44D-2D265797DB9B}" type="presParOf" srcId="{A95CE5A0-538A-49F8-A964-F1684766C426}" destId="{B3FE3717-B2F5-42A2-9F99-9745F9EC87E6}" srcOrd="3" destOrd="0" presId="urn:microsoft.com/office/officeart/2005/8/layout/hierarchy1"/>
    <dgm:cxn modelId="{A1823441-5F21-4E17-B5C0-46BC9F46B0F3}" type="presParOf" srcId="{B3FE3717-B2F5-42A2-9F99-9745F9EC87E6}" destId="{95E7E6B0-3920-4D91-AC0A-94114EEF0D45}" srcOrd="0" destOrd="0" presId="urn:microsoft.com/office/officeart/2005/8/layout/hierarchy1"/>
    <dgm:cxn modelId="{357AFA2D-4691-4528-A5E8-EC9FC379A5A8}" type="presParOf" srcId="{95E7E6B0-3920-4D91-AC0A-94114EEF0D45}" destId="{3900EA07-F224-4127-8D07-3355E61C480F}" srcOrd="0" destOrd="0" presId="urn:microsoft.com/office/officeart/2005/8/layout/hierarchy1"/>
    <dgm:cxn modelId="{11BAFEED-4E27-4384-8F14-94AE03AEC2CB}" type="presParOf" srcId="{95E7E6B0-3920-4D91-AC0A-94114EEF0D45}" destId="{CBD6CE6C-1B70-426F-8CEA-C363B12B9C13}" srcOrd="1" destOrd="0" presId="urn:microsoft.com/office/officeart/2005/8/layout/hierarchy1"/>
    <dgm:cxn modelId="{FE14E390-00AC-43D7-B95C-F5678302696B}" type="presParOf" srcId="{B3FE3717-B2F5-42A2-9F99-9745F9EC87E6}" destId="{FF2FE27B-1110-4158-994B-20F0DCBD60C5}" srcOrd="1" destOrd="0" presId="urn:microsoft.com/office/officeart/2005/8/layout/hierarchy1"/>
    <dgm:cxn modelId="{7EBD34DA-9315-4EAD-9E9D-7965914E3C8C}" type="presParOf" srcId="{A95CE5A0-538A-49F8-A964-F1684766C426}" destId="{03AF4090-D2C5-4904-BFD5-25136DAC4EF0}" srcOrd="4" destOrd="0" presId="urn:microsoft.com/office/officeart/2005/8/layout/hierarchy1"/>
    <dgm:cxn modelId="{46B0C0F5-9317-430B-93BF-53FC0188439C}" type="presParOf" srcId="{A95CE5A0-538A-49F8-A964-F1684766C426}" destId="{63855F4A-AF90-463D-940A-2A932EED9AAC}" srcOrd="5" destOrd="0" presId="urn:microsoft.com/office/officeart/2005/8/layout/hierarchy1"/>
    <dgm:cxn modelId="{4D86AE19-4C7D-47C8-8689-404EEF225063}" type="presParOf" srcId="{63855F4A-AF90-463D-940A-2A932EED9AAC}" destId="{D6C3C955-BDDF-4EFE-BA00-FAF8C9D66FB1}" srcOrd="0" destOrd="0" presId="urn:microsoft.com/office/officeart/2005/8/layout/hierarchy1"/>
    <dgm:cxn modelId="{5664D53A-176D-42BB-8B2C-816590A11C0A}" type="presParOf" srcId="{D6C3C955-BDDF-4EFE-BA00-FAF8C9D66FB1}" destId="{209EF73E-3513-4E62-A5C7-FA3B1A7D9D44}" srcOrd="0" destOrd="0" presId="urn:microsoft.com/office/officeart/2005/8/layout/hierarchy1"/>
    <dgm:cxn modelId="{C1A3B4FD-8341-4488-A7D4-BF5F321A7D11}" type="presParOf" srcId="{D6C3C955-BDDF-4EFE-BA00-FAF8C9D66FB1}" destId="{8C328BB8-2CBD-4EFA-BC0E-15809D53CE75}" srcOrd="1" destOrd="0" presId="urn:microsoft.com/office/officeart/2005/8/layout/hierarchy1"/>
    <dgm:cxn modelId="{78A93410-C200-463E-89BF-8A971576294C}" type="presParOf" srcId="{63855F4A-AF90-463D-940A-2A932EED9AAC}" destId="{804AF410-6628-4124-B3B3-81C75D876926}" srcOrd="1" destOrd="0" presId="urn:microsoft.com/office/officeart/2005/8/layout/hierarchy1"/>
    <dgm:cxn modelId="{96E13C97-E10B-4C9C-91F2-9E09869F0545}" type="presParOf" srcId="{804AF410-6628-4124-B3B3-81C75D876926}" destId="{29F68572-B2F8-4725-B893-AE13D7A57AF1}" srcOrd="0" destOrd="0" presId="urn:microsoft.com/office/officeart/2005/8/layout/hierarchy1"/>
    <dgm:cxn modelId="{43B8FC6D-C366-4472-9B8E-044E7BFC509F}" type="presParOf" srcId="{804AF410-6628-4124-B3B3-81C75D876926}" destId="{C46ED842-3618-48BE-86D7-62640D04499F}" srcOrd="1" destOrd="0" presId="urn:microsoft.com/office/officeart/2005/8/layout/hierarchy1"/>
    <dgm:cxn modelId="{FBB4F053-1D39-49DB-839C-5207C4DBD2C4}" type="presParOf" srcId="{C46ED842-3618-48BE-86D7-62640D04499F}" destId="{2E484E41-911D-47D6-8545-CCFD4669AC2D}" srcOrd="0" destOrd="0" presId="urn:microsoft.com/office/officeart/2005/8/layout/hierarchy1"/>
    <dgm:cxn modelId="{7017CC3F-3C76-471B-81D1-BFC3B22E7DA3}" type="presParOf" srcId="{2E484E41-911D-47D6-8545-CCFD4669AC2D}" destId="{98D640BB-9062-483C-B924-2204F5E0CCF8}" srcOrd="0" destOrd="0" presId="urn:microsoft.com/office/officeart/2005/8/layout/hierarchy1"/>
    <dgm:cxn modelId="{274DB16D-8834-4918-8E29-BA68A9033E10}" type="presParOf" srcId="{2E484E41-911D-47D6-8545-CCFD4669AC2D}" destId="{4F4074FD-2C0B-4E67-BD9C-94EE4DC4C6C3}" srcOrd="1" destOrd="0" presId="urn:microsoft.com/office/officeart/2005/8/layout/hierarchy1"/>
    <dgm:cxn modelId="{295C7E28-2E78-48DF-A61D-AE119F3EE681}" type="presParOf" srcId="{C46ED842-3618-48BE-86D7-62640D04499F}" destId="{90E80602-A684-4E5F-A146-CC03A4AE93B7}" srcOrd="1" destOrd="0" presId="urn:microsoft.com/office/officeart/2005/8/layout/hierarchy1"/>
    <dgm:cxn modelId="{DA74D4BD-41EE-4FB2-8074-D786B3EADA01}" type="presParOf" srcId="{804AF410-6628-4124-B3B3-81C75D876926}" destId="{C1BFAFC1-4927-489D-9E1E-0C8CA7A9E576}" srcOrd="2" destOrd="0" presId="urn:microsoft.com/office/officeart/2005/8/layout/hierarchy1"/>
    <dgm:cxn modelId="{D8E5E1EE-A58C-4E84-8FEA-7E9F22AB407F}" type="presParOf" srcId="{804AF410-6628-4124-B3B3-81C75D876926}" destId="{8A85D34E-2CD5-4CEB-BF69-4B137D4E41D3}" srcOrd="3" destOrd="0" presId="urn:microsoft.com/office/officeart/2005/8/layout/hierarchy1"/>
    <dgm:cxn modelId="{215EBB7C-FD62-4EE3-B139-CA3197495D2E}" type="presParOf" srcId="{8A85D34E-2CD5-4CEB-BF69-4B137D4E41D3}" destId="{9EF57A43-D961-4B52-9C5F-C6AB5E871448}" srcOrd="0" destOrd="0" presId="urn:microsoft.com/office/officeart/2005/8/layout/hierarchy1"/>
    <dgm:cxn modelId="{8C6BC876-0D10-43F1-AEA7-90CBFBE5CBA4}" type="presParOf" srcId="{9EF57A43-D961-4B52-9C5F-C6AB5E871448}" destId="{F42D8A1F-27C8-4B7F-9939-226E391025FB}" srcOrd="0" destOrd="0" presId="urn:microsoft.com/office/officeart/2005/8/layout/hierarchy1"/>
    <dgm:cxn modelId="{9643A7BC-DD30-4BD5-8BEC-5119D61A3279}" type="presParOf" srcId="{9EF57A43-D961-4B52-9C5F-C6AB5E871448}" destId="{70A47D81-7DF8-4A35-B844-E1232B857ABA}" srcOrd="1" destOrd="0" presId="urn:microsoft.com/office/officeart/2005/8/layout/hierarchy1"/>
    <dgm:cxn modelId="{43D7DA87-6A19-4229-A05F-147B1537E5CC}" type="presParOf" srcId="{8A85D34E-2CD5-4CEB-BF69-4B137D4E41D3}" destId="{61D84BE3-307F-4067-BFBB-30A4EF458512}" srcOrd="1" destOrd="0" presId="urn:microsoft.com/office/officeart/2005/8/layout/hierarchy1"/>
    <dgm:cxn modelId="{28F3DC70-3A82-405B-A008-E97033A1AECB}" type="presParOf" srcId="{804AF410-6628-4124-B3B3-81C75D876926}" destId="{924D1382-F077-48DF-9B45-8BBB7F2E16BC}" srcOrd="4" destOrd="0" presId="urn:microsoft.com/office/officeart/2005/8/layout/hierarchy1"/>
    <dgm:cxn modelId="{948D7A03-4341-42B2-A69E-801E87422BB9}" type="presParOf" srcId="{804AF410-6628-4124-B3B3-81C75D876926}" destId="{A8B296D1-2556-464B-8BDB-427CB78B3224}" srcOrd="5" destOrd="0" presId="urn:microsoft.com/office/officeart/2005/8/layout/hierarchy1"/>
    <dgm:cxn modelId="{E9194BA6-3267-41F9-A282-89947A9F689F}" type="presParOf" srcId="{A8B296D1-2556-464B-8BDB-427CB78B3224}" destId="{C56E84F9-A40E-44A7-AC32-2FFF2000A773}" srcOrd="0" destOrd="0" presId="urn:microsoft.com/office/officeart/2005/8/layout/hierarchy1"/>
    <dgm:cxn modelId="{204BD9F8-3270-49AD-B18F-1F899A576B0C}" type="presParOf" srcId="{C56E84F9-A40E-44A7-AC32-2FFF2000A773}" destId="{4F6EDA2B-361F-4988-AEAC-EB889EBC9EC7}" srcOrd="0" destOrd="0" presId="urn:microsoft.com/office/officeart/2005/8/layout/hierarchy1"/>
    <dgm:cxn modelId="{96819283-9BDC-40AB-8AEC-50E86E977A76}" type="presParOf" srcId="{C56E84F9-A40E-44A7-AC32-2FFF2000A773}" destId="{4CF9A91B-055B-4CDA-A968-FE8695EADE5E}" srcOrd="1" destOrd="0" presId="urn:microsoft.com/office/officeart/2005/8/layout/hierarchy1"/>
    <dgm:cxn modelId="{1EFBCE48-7BA3-4476-A18F-3365B9DB3EC4}" type="presParOf" srcId="{A8B296D1-2556-464B-8BDB-427CB78B3224}" destId="{17CA3795-5946-4804-B694-760EE353DC1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83D97A5-5825-4880-B34F-8FE39238E20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FE333C7-5110-47B4-BBAF-57A0000666B9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Руководитель Финансового отдела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Рязанцева Ирина Юрьевна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тел. 41-5-30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651AAC50-CB87-42E0-8DC5-2BD44D477BD4}" type="parTrans" cxnId="{B5AFA7C0-852F-4079-A118-1F3E5E65C5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022BCB4-40DD-4889-948B-1A975B6BEB29}" type="sibTrans" cxnId="{B5AFA7C0-852F-4079-A118-1F3E5E65C5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4DB5AC4E-EF99-4D41-92CA-9710FB584D34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Начальник сектора по доходам</a:t>
          </a:r>
        </a:p>
        <a:p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Морозова Людмила Ивановна</a:t>
          </a:r>
        </a:p>
        <a:p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тел. 41-5-80</a:t>
          </a:r>
          <a:endParaRPr lang="ru-RU" sz="1400" b="0" dirty="0">
            <a:latin typeface="Times New Roman" pitchFamily="18" charset="0"/>
            <a:cs typeface="Times New Roman" pitchFamily="18" charset="0"/>
          </a:endParaRPr>
        </a:p>
      </dgm:t>
    </dgm:pt>
    <dgm:pt modelId="{AE3CDB91-3909-462A-885F-BDDAC65E0BDA}" type="parTrans" cxnId="{372C8635-0863-4FBA-BB72-FAB0251F4F82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A439939B-15A6-4C4A-952E-A3BC1B5CD09A}" type="sibTrans" cxnId="{372C8635-0863-4FBA-BB72-FAB0251F4F82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678D8299-E011-47D5-AF6C-27613BD3B650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Начальник сектора по бух. учету и казначейского исполнения</a:t>
          </a:r>
        </a:p>
        <a:p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Кострубова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Елизавета</a:t>
          </a:r>
        </a:p>
        <a:p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Петровна</a:t>
          </a:r>
        </a:p>
        <a:p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тел. 41-5-80</a:t>
          </a:r>
        </a:p>
      </dgm:t>
    </dgm:pt>
    <dgm:pt modelId="{B4BA7894-3B7F-466F-8B49-D5FC8FD77D0E}" type="parTrans" cxnId="{527ED2CE-D63D-4B6B-B28A-B93E1133F979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415AE0DE-50BF-4FB9-98D9-1F8CA06C2F0B}" type="sibTrans" cxnId="{527ED2CE-D63D-4B6B-B28A-B93E1133F979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5B2DE0D-D78E-418A-830B-82BB125B7CA4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Начальник сектора по бюджету</a:t>
          </a:r>
        </a:p>
        <a:p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Гончаров Николай Алексеевич</a:t>
          </a:r>
        </a:p>
        <a:p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тел. 41-5-80</a:t>
          </a:r>
          <a:endParaRPr lang="ru-RU" sz="1400" b="0" dirty="0">
            <a:latin typeface="Times New Roman" pitchFamily="18" charset="0"/>
            <a:cs typeface="Times New Roman" pitchFamily="18" charset="0"/>
          </a:endParaRPr>
        </a:p>
      </dgm:t>
    </dgm:pt>
    <dgm:pt modelId="{19967C70-5EF0-42C7-AC0D-BFCD55DB57C2}" type="parTrans" cxnId="{28239AE3-8D19-4170-9259-7D83E874AD7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7DACDE2C-811A-45E6-80CB-62D9F6527EF0}" type="sibTrans" cxnId="{28239AE3-8D19-4170-9259-7D83E874AD7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1C6BF090-BAA6-4846-8515-B2B0DE0F574A}" type="pres">
      <dgm:prSet presAssocID="{883D97A5-5825-4880-B34F-8FE39238E20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E0BDD1C-40F5-421D-BCF9-DD2F74A48BD7}" type="pres">
      <dgm:prSet presAssocID="{BFE333C7-5110-47B4-BBAF-57A0000666B9}" presName="hierRoot1" presStyleCnt="0"/>
      <dgm:spPr/>
    </dgm:pt>
    <dgm:pt modelId="{AC3C5141-1672-46F6-8BFE-33E477EF698C}" type="pres">
      <dgm:prSet presAssocID="{BFE333C7-5110-47B4-BBAF-57A0000666B9}" presName="composite" presStyleCnt="0"/>
      <dgm:spPr/>
    </dgm:pt>
    <dgm:pt modelId="{CB27BE70-D4C7-452D-9904-C514CE11AC00}" type="pres">
      <dgm:prSet presAssocID="{BFE333C7-5110-47B4-BBAF-57A0000666B9}" presName="background" presStyleLbl="node0" presStyleIdx="0" presStyleCnt="1"/>
      <dgm:spPr/>
    </dgm:pt>
    <dgm:pt modelId="{226A4ADA-DF3F-40DB-83E9-B19A4CBC3215}" type="pres">
      <dgm:prSet presAssocID="{BFE333C7-5110-47B4-BBAF-57A0000666B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CEB8D5-23C7-4E8F-99E6-45B5AAB0D528}" type="pres">
      <dgm:prSet presAssocID="{BFE333C7-5110-47B4-BBAF-57A0000666B9}" presName="hierChild2" presStyleCnt="0"/>
      <dgm:spPr/>
    </dgm:pt>
    <dgm:pt modelId="{E0E4E14C-83C8-47EB-89E4-60F2E368FEA2}" type="pres">
      <dgm:prSet presAssocID="{AE3CDB91-3909-462A-885F-BDDAC65E0BDA}" presName="Name10" presStyleLbl="parChTrans1D2" presStyleIdx="0" presStyleCnt="3"/>
      <dgm:spPr/>
      <dgm:t>
        <a:bodyPr/>
        <a:lstStyle/>
        <a:p>
          <a:endParaRPr lang="ru-RU"/>
        </a:p>
      </dgm:t>
    </dgm:pt>
    <dgm:pt modelId="{FA45BBF4-5CE3-4E21-9D89-876231689FBA}" type="pres">
      <dgm:prSet presAssocID="{4DB5AC4E-EF99-4D41-92CA-9710FB584D34}" presName="hierRoot2" presStyleCnt="0"/>
      <dgm:spPr/>
    </dgm:pt>
    <dgm:pt modelId="{6A6B5883-4D33-4512-B791-EFF5E2F46B85}" type="pres">
      <dgm:prSet presAssocID="{4DB5AC4E-EF99-4D41-92CA-9710FB584D34}" presName="composite2" presStyleCnt="0"/>
      <dgm:spPr/>
    </dgm:pt>
    <dgm:pt modelId="{9B1DCF7C-96A8-426E-9912-2CF4DB6167FD}" type="pres">
      <dgm:prSet presAssocID="{4DB5AC4E-EF99-4D41-92CA-9710FB584D34}" presName="background2" presStyleLbl="node2" presStyleIdx="0" presStyleCnt="3"/>
      <dgm:spPr/>
    </dgm:pt>
    <dgm:pt modelId="{CBF0B62A-E869-4989-8893-DC02C9B5796A}" type="pres">
      <dgm:prSet presAssocID="{4DB5AC4E-EF99-4D41-92CA-9710FB584D34}" presName="text2" presStyleLbl="fgAcc2" presStyleIdx="0" presStyleCnt="3" custLinFactNeighborX="2843" custLinFactNeighborY="1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04B4A8-3E1D-4FF2-B07B-C1CB9BB31AF3}" type="pres">
      <dgm:prSet presAssocID="{4DB5AC4E-EF99-4D41-92CA-9710FB584D34}" presName="hierChild3" presStyleCnt="0"/>
      <dgm:spPr/>
    </dgm:pt>
    <dgm:pt modelId="{0F17C176-1ECA-4087-9AF6-40BC5344F4C4}" type="pres">
      <dgm:prSet presAssocID="{B4BA7894-3B7F-466F-8B49-D5FC8FD77D0E}" presName="Name10" presStyleLbl="parChTrans1D2" presStyleIdx="1" presStyleCnt="3"/>
      <dgm:spPr/>
      <dgm:t>
        <a:bodyPr/>
        <a:lstStyle/>
        <a:p>
          <a:endParaRPr lang="ru-RU"/>
        </a:p>
      </dgm:t>
    </dgm:pt>
    <dgm:pt modelId="{E4A511E3-18AA-4C5F-99A8-75E0BF9BC44A}" type="pres">
      <dgm:prSet presAssocID="{678D8299-E011-47D5-AF6C-27613BD3B650}" presName="hierRoot2" presStyleCnt="0"/>
      <dgm:spPr/>
    </dgm:pt>
    <dgm:pt modelId="{79BAC857-4E3F-4DD3-A997-7AEA3B87A605}" type="pres">
      <dgm:prSet presAssocID="{678D8299-E011-47D5-AF6C-27613BD3B650}" presName="composite2" presStyleCnt="0"/>
      <dgm:spPr/>
    </dgm:pt>
    <dgm:pt modelId="{2C749807-6C24-4E9A-8812-0A7542A882DC}" type="pres">
      <dgm:prSet presAssocID="{678D8299-E011-47D5-AF6C-27613BD3B650}" presName="background2" presStyleLbl="node2" presStyleIdx="1" presStyleCnt="3"/>
      <dgm:spPr/>
    </dgm:pt>
    <dgm:pt modelId="{7D9DC4D8-3B09-4C4D-A8B5-3D2B709052A5}" type="pres">
      <dgm:prSet presAssocID="{678D8299-E011-47D5-AF6C-27613BD3B650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26944E-C4EA-416F-81B3-98F58FAE697E}" type="pres">
      <dgm:prSet presAssocID="{678D8299-E011-47D5-AF6C-27613BD3B650}" presName="hierChild3" presStyleCnt="0"/>
      <dgm:spPr/>
    </dgm:pt>
    <dgm:pt modelId="{32FADD17-8971-4988-A856-05CD77EB8749}" type="pres">
      <dgm:prSet presAssocID="{19967C70-5EF0-42C7-AC0D-BFCD55DB57C2}" presName="Name10" presStyleLbl="parChTrans1D2" presStyleIdx="2" presStyleCnt="3"/>
      <dgm:spPr/>
      <dgm:t>
        <a:bodyPr/>
        <a:lstStyle/>
        <a:p>
          <a:endParaRPr lang="ru-RU"/>
        </a:p>
      </dgm:t>
    </dgm:pt>
    <dgm:pt modelId="{4E5C0307-145C-41D9-A358-5B409338996D}" type="pres">
      <dgm:prSet presAssocID="{25B2DE0D-D78E-418A-830B-82BB125B7CA4}" presName="hierRoot2" presStyleCnt="0"/>
      <dgm:spPr/>
    </dgm:pt>
    <dgm:pt modelId="{E9E7187B-E175-492A-9FEA-50C00020E4DA}" type="pres">
      <dgm:prSet presAssocID="{25B2DE0D-D78E-418A-830B-82BB125B7CA4}" presName="composite2" presStyleCnt="0"/>
      <dgm:spPr/>
    </dgm:pt>
    <dgm:pt modelId="{B0FDC989-CEE2-407A-B6C5-0CFBF129BE16}" type="pres">
      <dgm:prSet presAssocID="{25B2DE0D-D78E-418A-830B-82BB125B7CA4}" presName="background2" presStyleLbl="node2" presStyleIdx="2" presStyleCnt="3"/>
      <dgm:spPr/>
    </dgm:pt>
    <dgm:pt modelId="{944B496A-1316-4F3D-BA83-0F9EA0E3DD31}" type="pres">
      <dgm:prSet presAssocID="{25B2DE0D-D78E-418A-830B-82BB125B7CA4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A81018-82AF-43E1-ACE2-6E6B2745D56F}" type="pres">
      <dgm:prSet presAssocID="{25B2DE0D-D78E-418A-830B-82BB125B7CA4}" presName="hierChild3" presStyleCnt="0"/>
      <dgm:spPr/>
    </dgm:pt>
  </dgm:ptLst>
  <dgm:cxnLst>
    <dgm:cxn modelId="{28239AE3-8D19-4170-9259-7D83E874AD74}" srcId="{BFE333C7-5110-47B4-BBAF-57A0000666B9}" destId="{25B2DE0D-D78E-418A-830B-82BB125B7CA4}" srcOrd="2" destOrd="0" parTransId="{19967C70-5EF0-42C7-AC0D-BFCD55DB57C2}" sibTransId="{7DACDE2C-811A-45E6-80CB-62D9F6527EF0}"/>
    <dgm:cxn modelId="{67C3D3F4-FEEE-48AE-8D27-21B12587C426}" type="presOf" srcId="{4DB5AC4E-EF99-4D41-92CA-9710FB584D34}" destId="{CBF0B62A-E869-4989-8893-DC02C9B5796A}" srcOrd="0" destOrd="0" presId="urn:microsoft.com/office/officeart/2005/8/layout/hierarchy1"/>
    <dgm:cxn modelId="{95E81D8A-0028-4B9D-BCC6-6D3502B033CD}" type="presOf" srcId="{BFE333C7-5110-47B4-BBAF-57A0000666B9}" destId="{226A4ADA-DF3F-40DB-83E9-B19A4CBC3215}" srcOrd="0" destOrd="0" presId="urn:microsoft.com/office/officeart/2005/8/layout/hierarchy1"/>
    <dgm:cxn modelId="{C8B46EBF-F99B-413A-87D7-F976C70BDE45}" type="presOf" srcId="{678D8299-E011-47D5-AF6C-27613BD3B650}" destId="{7D9DC4D8-3B09-4C4D-A8B5-3D2B709052A5}" srcOrd="0" destOrd="0" presId="urn:microsoft.com/office/officeart/2005/8/layout/hierarchy1"/>
    <dgm:cxn modelId="{527ED2CE-D63D-4B6B-B28A-B93E1133F979}" srcId="{BFE333C7-5110-47B4-BBAF-57A0000666B9}" destId="{678D8299-E011-47D5-AF6C-27613BD3B650}" srcOrd="1" destOrd="0" parTransId="{B4BA7894-3B7F-466F-8B49-D5FC8FD77D0E}" sibTransId="{415AE0DE-50BF-4FB9-98D9-1F8CA06C2F0B}"/>
    <dgm:cxn modelId="{7C026A8F-43C0-4D1F-9A8B-FC9B3C6EB244}" type="presOf" srcId="{883D97A5-5825-4880-B34F-8FE39238E201}" destId="{1C6BF090-BAA6-4846-8515-B2B0DE0F574A}" srcOrd="0" destOrd="0" presId="urn:microsoft.com/office/officeart/2005/8/layout/hierarchy1"/>
    <dgm:cxn modelId="{372C8635-0863-4FBA-BB72-FAB0251F4F82}" srcId="{BFE333C7-5110-47B4-BBAF-57A0000666B9}" destId="{4DB5AC4E-EF99-4D41-92CA-9710FB584D34}" srcOrd="0" destOrd="0" parTransId="{AE3CDB91-3909-462A-885F-BDDAC65E0BDA}" sibTransId="{A439939B-15A6-4C4A-952E-A3BC1B5CD09A}"/>
    <dgm:cxn modelId="{D8F6249B-DAF5-4270-8563-AFBB97B803F4}" type="presOf" srcId="{19967C70-5EF0-42C7-AC0D-BFCD55DB57C2}" destId="{32FADD17-8971-4988-A856-05CD77EB8749}" srcOrd="0" destOrd="0" presId="urn:microsoft.com/office/officeart/2005/8/layout/hierarchy1"/>
    <dgm:cxn modelId="{0354CD4A-0F60-440F-BCEF-242D152F2037}" type="presOf" srcId="{AE3CDB91-3909-462A-885F-BDDAC65E0BDA}" destId="{E0E4E14C-83C8-47EB-89E4-60F2E368FEA2}" srcOrd="0" destOrd="0" presId="urn:microsoft.com/office/officeart/2005/8/layout/hierarchy1"/>
    <dgm:cxn modelId="{B5AFA7C0-852F-4079-A118-1F3E5E65C5DC}" srcId="{883D97A5-5825-4880-B34F-8FE39238E201}" destId="{BFE333C7-5110-47B4-BBAF-57A0000666B9}" srcOrd="0" destOrd="0" parTransId="{651AAC50-CB87-42E0-8DC5-2BD44D477BD4}" sibTransId="{2022BCB4-40DD-4889-948B-1A975B6BEB29}"/>
    <dgm:cxn modelId="{3ACF21B2-DFCD-4356-976A-83C6FE6CF71B}" type="presOf" srcId="{B4BA7894-3B7F-466F-8B49-D5FC8FD77D0E}" destId="{0F17C176-1ECA-4087-9AF6-40BC5344F4C4}" srcOrd="0" destOrd="0" presId="urn:microsoft.com/office/officeart/2005/8/layout/hierarchy1"/>
    <dgm:cxn modelId="{DC2BEE59-B942-455F-B660-8ABAA2ECDA06}" type="presOf" srcId="{25B2DE0D-D78E-418A-830B-82BB125B7CA4}" destId="{944B496A-1316-4F3D-BA83-0F9EA0E3DD31}" srcOrd="0" destOrd="0" presId="urn:microsoft.com/office/officeart/2005/8/layout/hierarchy1"/>
    <dgm:cxn modelId="{04EE6A17-1EE5-4FFC-B84B-68011CDE1537}" type="presParOf" srcId="{1C6BF090-BAA6-4846-8515-B2B0DE0F574A}" destId="{4E0BDD1C-40F5-421D-BCF9-DD2F74A48BD7}" srcOrd="0" destOrd="0" presId="urn:microsoft.com/office/officeart/2005/8/layout/hierarchy1"/>
    <dgm:cxn modelId="{F075E8A5-89E0-4B47-880E-CAE552D930A2}" type="presParOf" srcId="{4E0BDD1C-40F5-421D-BCF9-DD2F74A48BD7}" destId="{AC3C5141-1672-46F6-8BFE-33E477EF698C}" srcOrd="0" destOrd="0" presId="urn:microsoft.com/office/officeart/2005/8/layout/hierarchy1"/>
    <dgm:cxn modelId="{CA286535-77ED-43B6-9A80-7F88905B0E7C}" type="presParOf" srcId="{AC3C5141-1672-46F6-8BFE-33E477EF698C}" destId="{CB27BE70-D4C7-452D-9904-C514CE11AC00}" srcOrd="0" destOrd="0" presId="urn:microsoft.com/office/officeart/2005/8/layout/hierarchy1"/>
    <dgm:cxn modelId="{AD5FA3D9-CD8E-44C8-9AF5-E6ADA21D1635}" type="presParOf" srcId="{AC3C5141-1672-46F6-8BFE-33E477EF698C}" destId="{226A4ADA-DF3F-40DB-83E9-B19A4CBC3215}" srcOrd="1" destOrd="0" presId="urn:microsoft.com/office/officeart/2005/8/layout/hierarchy1"/>
    <dgm:cxn modelId="{8A79B3DD-6EC0-4FE5-B158-F5822172F5D4}" type="presParOf" srcId="{4E0BDD1C-40F5-421D-BCF9-DD2F74A48BD7}" destId="{CCCEB8D5-23C7-4E8F-99E6-45B5AAB0D528}" srcOrd="1" destOrd="0" presId="urn:microsoft.com/office/officeart/2005/8/layout/hierarchy1"/>
    <dgm:cxn modelId="{2D9EA2A3-0F8C-4883-9804-D5B4573CD963}" type="presParOf" srcId="{CCCEB8D5-23C7-4E8F-99E6-45B5AAB0D528}" destId="{E0E4E14C-83C8-47EB-89E4-60F2E368FEA2}" srcOrd="0" destOrd="0" presId="urn:microsoft.com/office/officeart/2005/8/layout/hierarchy1"/>
    <dgm:cxn modelId="{E1F37CC8-9C68-4F8F-ACB3-40FB9ED69B63}" type="presParOf" srcId="{CCCEB8D5-23C7-4E8F-99E6-45B5AAB0D528}" destId="{FA45BBF4-5CE3-4E21-9D89-876231689FBA}" srcOrd="1" destOrd="0" presId="urn:microsoft.com/office/officeart/2005/8/layout/hierarchy1"/>
    <dgm:cxn modelId="{8618A966-0AB3-40CC-BB60-2D47A6D7F527}" type="presParOf" srcId="{FA45BBF4-5CE3-4E21-9D89-876231689FBA}" destId="{6A6B5883-4D33-4512-B791-EFF5E2F46B85}" srcOrd="0" destOrd="0" presId="urn:microsoft.com/office/officeart/2005/8/layout/hierarchy1"/>
    <dgm:cxn modelId="{B2BA3A9F-5FFF-4BC6-8D9C-854B2E785045}" type="presParOf" srcId="{6A6B5883-4D33-4512-B791-EFF5E2F46B85}" destId="{9B1DCF7C-96A8-426E-9912-2CF4DB6167FD}" srcOrd="0" destOrd="0" presId="urn:microsoft.com/office/officeart/2005/8/layout/hierarchy1"/>
    <dgm:cxn modelId="{717B26ED-E748-45C7-9331-37D5BE7CFA75}" type="presParOf" srcId="{6A6B5883-4D33-4512-B791-EFF5E2F46B85}" destId="{CBF0B62A-E869-4989-8893-DC02C9B5796A}" srcOrd="1" destOrd="0" presId="urn:microsoft.com/office/officeart/2005/8/layout/hierarchy1"/>
    <dgm:cxn modelId="{D1A1CD37-D8B1-4B43-841C-8A79619A1DF9}" type="presParOf" srcId="{FA45BBF4-5CE3-4E21-9D89-876231689FBA}" destId="{3A04B4A8-3E1D-4FF2-B07B-C1CB9BB31AF3}" srcOrd="1" destOrd="0" presId="urn:microsoft.com/office/officeart/2005/8/layout/hierarchy1"/>
    <dgm:cxn modelId="{565B4276-22C0-48BF-8CFF-08D062F2BF44}" type="presParOf" srcId="{CCCEB8D5-23C7-4E8F-99E6-45B5AAB0D528}" destId="{0F17C176-1ECA-4087-9AF6-40BC5344F4C4}" srcOrd="2" destOrd="0" presId="urn:microsoft.com/office/officeart/2005/8/layout/hierarchy1"/>
    <dgm:cxn modelId="{84B0F48B-0C71-4DFE-AC17-0B8BD1754C01}" type="presParOf" srcId="{CCCEB8D5-23C7-4E8F-99E6-45B5AAB0D528}" destId="{E4A511E3-18AA-4C5F-99A8-75E0BF9BC44A}" srcOrd="3" destOrd="0" presId="urn:microsoft.com/office/officeart/2005/8/layout/hierarchy1"/>
    <dgm:cxn modelId="{1557010B-2A61-4301-A216-D8F4A66F2A92}" type="presParOf" srcId="{E4A511E3-18AA-4C5F-99A8-75E0BF9BC44A}" destId="{79BAC857-4E3F-4DD3-A997-7AEA3B87A605}" srcOrd="0" destOrd="0" presId="urn:microsoft.com/office/officeart/2005/8/layout/hierarchy1"/>
    <dgm:cxn modelId="{316AAE63-D494-4769-8D93-E4E313FCA6A1}" type="presParOf" srcId="{79BAC857-4E3F-4DD3-A997-7AEA3B87A605}" destId="{2C749807-6C24-4E9A-8812-0A7542A882DC}" srcOrd="0" destOrd="0" presId="urn:microsoft.com/office/officeart/2005/8/layout/hierarchy1"/>
    <dgm:cxn modelId="{243F37FE-CAD2-4E83-AC9E-0447972F066D}" type="presParOf" srcId="{79BAC857-4E3F-4DD3-A997-7AEA3B87A605}" destId="{7D9DC4D8-3B09-4C4D-A8B5-3D2B709052A5}" srcOrd="1" destOrd="0" presId="urn:microsoft.com/office/officeart/2005/8/layout/hierarchy1"/>
    <dgm:cxn modelId="{862F3DED-3608-42AA-B117-2B2AFFFDCDEB}" type="presParOf" srcId="{E4A511E3-18AA-4C5F-99A8-75E0BF9BC44A}" destId="{3626944E-C4EA-416F-81B3-98F58FAE697E}" srcOrd="1" destOrd="0" presId="urn:microsoft.com/office/officeart/2005/8/layout/hierarchy1"/>
    <dgm:cxn modelId="{B68BCD01-A533-4702-A57F-53F92F79DEC0}" type="presParOf" srcId="{CCCEB8D5-23C7-4E8F-99E6-45B5AAB0D528}" destId="{32FADD17-8971-4988-A856-05CD77EB8749}" srcOrd="4" destOrd="0" presId="urn:microsoft.com/office/officeart/2005/8/layout/hierarchy1"/>
    <dgm:cxn modelId="{2BDF9BDA-1C00-4159-90D3-AB92B5EB3AFB}" type="presParOf" srcId="{CCCEB8D5-23C7-4E8F-99E6-45B5AAB0D528}" destId="{4E5C0307-145C-41D9-A358-5B409338996D}" srcOrd="5" destOrd="0" presId="urn:microsoft.com/office/officeart/2005/8/layout/hierarchy1"/>
    <dgm:cxn modelId="{0C395C82-71A2-4106-9601-ACBD93E4B36D}" type="presParOf" srcId="{4E5C0307-145C-41D9-A358-5B409338996D}" destId="{E9E7187B-E175-492A-9FEA-50C00020E4DA}" srcOrd="0" destOrd="0" presId="urn:microsoft.com/office/officeart/2005/8/layout/hierarchy1"/>
    <dgm:cxn modelId="{7E80314D-E01E-4DC3-9C06-997EA7DD67AE}" type="presParOf" srcId="{E9E7187B-E175-492A-9FEA-50C00020E4DA}" destId="{B0FDC989-CEE2-407A-B6C5-0CFBF129BE16}" srcOrd="0" destOrd="0" presId="urn:microsoft.com/office/officeart/2005/8/layout/hierarchy1"/>
    <dgm:cxn modelId="{65A5A1E7-A8A5-4653-9B10-7AB982B17610}" type="presParOf" srcId="{E9E7187B-E175-492A-9FEA-50C00020E4DA}" destId="{944B496A-1316-4F3D-BA83-0F9EA0E3DD31}" srcOrd="1" destOrd="0" presId="urn:microsoft.com/office/officeart/2005/8/layout/hierarchy1"/>
    <dgm:cxn modelId="{1B6190C5-4EDD-4D13-B18F-1F2E259F65C8}" type="presParOf" srcId="{4E5C0307-145C-41D9-A358-5B409338996D}" destId="{FCA81018-82AF-43E1-ACE2-6E6B2745D56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8364B0-BEE5-469D-8D96-7B55E2A85593}">
      <dsp:nvSpPr>
        <dsp:cNvPr id="0" name=""/>
        <dsp:cNvSpPr/>
      </dsp:nvSpPr>
      <dsp:spPr>
        <a:xfrm>
          <a:off x="1281" y="817327"/>
          <a:ext cx="2588559" cy="12942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Консолидированный бюджет Хохольского муниципального района </a:t>
          </a:r>
          <a:endParaRPr lang="ru-RU" sz="2000" kern="1200" dirty="0"/>
        </a:p>
      </dsp:txBody>
      <dsp:txXfrm>
        <a:off x="1281" y="817327"/>
        <a:ext cx="2588559" cy="1294279"/>
      </dsp:txXfrm>
    </dsp:sp>
    <dsp:sp modelId="{0C3E3BBF-D175-4EDE-90D1-644A32A92337}">
      <dsp:nvSpPr>
        <dsp:cNvPr id="0" name=""/>
        <dsp:cNvSpPr/>
      </dsp:nvSpPr>
      <dsp:spPr>
        <a:xfrm rot="19366937">
          <a:off x="2464266" y="1051749"/>
          <a:ext cx="1233197" cy="79541"/>
        </a:xfrm>
        <a:custGeom>
          <a:avLst/>
          <a:gdLst/>
          <a:ahLst/>
          <a:cxnLst/>
          <a:rect l="0" t="0" r="0" b="0"/>
          <a:pathLst>
            <a:path>
              <a:moveTo>
                <a:pt x="0" y="39770"/>
              </a:moveTo>
              <a:lnTo>
                <a:pt x="1233197" y="397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366937">
        <a:off x="3050035" y="1060690"/>
        <a:ext cx="61659" cy="61659"/>
      </dsp:txXfrm>
    </dsp:sp>
    <dsp:sp modelId="{FA6448C0-48F7-40A4-81F0-F4A4D3871076}">
      <dsp:nvSpPr>
        <dsp:cNvPr id="0" name=""/>
        <dsp:cNvSpPr/>
      </dsp:nvSpPr>
      <dsp:spPr>
        <a:xfrm>
          <a:off x="3571888" y="71433"/>
          <a:ext cx="2588559" cy="12942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Районный бюджет</a:t>
          </a:r>
          <a:endParaRPr lang="ru-RU" sz="2000" kern="1200" dirty="0"/>
        </a:p>
      </dsp:txBody>
      <dsp:txXfrm>
        <a:off x="3571888" y="71433"/>
        <a:ext cx="2588559" cy="1294279"/>
      </dsp:txXfrm>
    </dsp:sp>
    <dsp:sp modelId="{439EB7F9-C473-4B5C-81CD-C261C1447D40}">
      <dsp:nvSpPr>
        <dsp:cNvPr id="0" name=""/>
        <dsp:cNvSpPr/>
      </dsp:nvSpPr>
      <dsp:spPr>
        <a:xfrm rot="2142401">
          <a:off x="2469988" y="1796801"/>
          <a:ext cx="1275128" cy="79541"/>
        </a:xfrm>
        <a:custGeom>
          <a:avLst/>
          <a:gdLst/>
          <a:ahLst/>
          <a:cxnLst/>
          <a:rect l="0" t="0" r="0" b="0"/>
          <a:pathLst>
            <a:path>
              <a:moveTo>
                <a:pt x="0" y="39770"/>
              </a:moveTo>
              <a:lnTo>
                <a:pt x="1275128" y="397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42401">
        <a:off x="3075674" y="1804694"/>
        <a:ext cx="63756" cy="63756"/>
      </dsp:txXfrm>
    </dsp:sp>
    <dsp:sp modelId="{029524C5-981D-4996-A690-FF34B10A085C}">
      <dsp:nvSpPr>
        <dsp:cNvPr id="0" name=""/>
        <dsp:cNvSpPr/>
      </dsp:nvSpPr>
      <dsp:spPr>
        <a:xfrm>
          <a:off x="3625264" y="1561537"/>
          <a:ext cx="2588559" cy="12942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15 бюджетов поселений</a:t>
          </a:r>
          <a:endParaRPr lang="ru-RU" sz="2000" kern="1200" dirty="0"/>
        </a:p>
      </dsp:txBody>
      <dsp:txXfrm>
        <a:off x="3625264" y="1561537"/>
        <a:ext cx="2588559" cy="129427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0D6308-49ED-46BE-A327-44FBAACCAC5D}">
      <dsp:nvSpPr>
        <dsp:cNvPr id="0" name=""/>
        <dsp:cNvSpPr/>
      </dsp:nvSpPr>
      <dsp:spPr>
        <a:xfrm rot="5400000">
          <a:off x="-133108" y="134281"/>
          <a:ext cx="887390" cy="6211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Times New Roman" pitchFamily="18" charset="0"/>
              <a:cs typeface="Times New Roman" pitchFamily="18" charset="0"/>
            </a:rPr>
            <a:t>Май-июль</a:t>
          </a:r>
          <a:endParaRPr lang="ru-RU" sz="9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33108" y="134281"/>
        <a:ext cx="887390" cy="621173"/>
      </dsp:txXfrm>
    </dsp:sp>
    <dsp:sp modelId="{D154B476-825C-42D0-86CD-D3326B49DC4D}">
      <dsp:nvSpPr>
        <dsp:cNvPr id="0" name=""/>
        <dsp:cNvSpPr/>
      </dsp:nvSpPr>
      <dsp:spPr>
        <a:xfrm rot="5400000">
          <a:off x="4451340" y="-3828994"/>
          <a:ext cx="576803" cy="82371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Определение основных подходов к формированию районного бюджета.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451340" y="-3828994"/>
        <a:ext cx="576803" cy="8237138"/>
      </dsp:txXfrm>
    </dsp:sp>
    <dsp:sp modelId="{EE63F851-398F-4E78-8CA2-F1709E74C645}">
      <dsp:nvSpPr>
        <dsp:cNvPr id="0" name=""/>
        <dsp:cNvSpPr/>
      </dsp:nvSpPr>
      <dsp:spPr>
        <a:xfrm rot="5400000">
          <a:off x="-133108" y="938494"/>
          <a:ext cx="887390" cy="6211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Times New Roman" pitchFamily="18" charset="0"/>
              <a:cs typeface="Times New Roman" pitchFamily="18" charset="0"/>
            </a:rPr>
            <a:t>Июль-август</a:t>
          </a:r>
          <a:endParaRPr lang="ru-RU" sz="9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33108" y="938494"/>
        <a:ext cx="887390" cy="621173"/>
      </dsp:txXfrm>
    </dsp:sp>
    <dsp:sp modelId="{0085A188-12C8-42AA-89EF-3DDF1DCB8451}">
      <dsp:nvSpPr>
        <dsp:cNvPr id="0" name=""/>
        <dsp:cNvSpPr/>
      </dsp:nvSpPr>
      <dsp:spPr>
        <a:xfrm rot="5400000">
          <a:off x="4451340" y="-3024781"/>
          <a:ext cx="576803" cy="82371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Основные показатели прогноза социально-экономического развития Хохольского муниципального района Воронежской области.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451340" y="-3024781"/>
        <a:ext cx="576803" cy="8237138"/>
      </dsp:txXfrm>
    </dsp:sp>
    <dsp:sp modelId="{064F1C74-6173-4E22-A7AB-00F7958CD994}">
      <dsp:nvSpPr>
        <dsp:cNvPr id="0" name=""/>
        <dsp:cNvSpPr/>
      </dsp:nvSpPr>
      <dsp:spPr>
        <a:xfrm rot="5400000">
          <a:off x="-133108" y="1742708"/>
          <a:ext cx="887390" cy="6211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Times New Roman" pitchFamily="18" charset="0"/>
              <a:cs typeface="Times New Roman" pitchFamily="18" charset="0"/>
            </a:rPr>
            <a:t>Июль-октябрь</a:t>
          </a:r>
          <a:endParaRPr lang="ru-RU" sz="9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33108" y="1742708"/>
        <a:ext cx="887390" cy="621173"/>
      </dsp:txXfrm>
    </dsp:sp>
    <dsp:sp modelId="{4A18556F-C60A-4990-8EBE-624C6451697D}">
      <dsp:nvSpPr>
        <dsp:cNvPr id="0" name=""/>
        <dsp:cNvSpPr/>
      </dsp:nvSpPr>
      <dsp:spPr>
        <a:xfrm rot="5400000">
          <a:off x="4451340" y="-2220568"/>
          <a:ext cx="576803" cy="82371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Работа участников бюджетного процесса по подготовке и обоснованию бюджетных ассигнований.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451340" y="-2220568"/>
        <a:ext cx="576803" cy="8237138"/>
      </dsp:txXfrm>
    </dsp:sp>
    <dsp:sp modelId="{3527E857-C3A0-4BBB-ACAC-0FFC26F2236E}">
      <dsp:nvSpPr>
        <dsp:cNvPr id="0" name=""/>
        <dsp:cNvSpPr/>
      </dsp:nvSpPr>
      <dsp:spPr>
        <a:xfrm rot="5400000">
          <a:off x="-133108" y="2546921"/>
          <a:ext cx="887390" cy="6211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Times New Roman" pitchFamily="18" charset="0"/>
              <a:cs typeface="Times New Roman" pitchFamily="18" charset="0"/>
            </a:rPr>
            <a:t>До 1 ноября</a:t>
          </a:r>
          <a:endParaRPr lang="ru-RU" sz="9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33108" y="2546921"/>
        <a:ext cx="887390" cy="621173"/>
      </dsp:txXfrm>
    </dsp:sp>
    <dsp:sp modelId="{E621641C-8C9F-4A06-908D-971078FD264E}">
      <dsp:nvSpPr>
        <dsp:cNvPr id="0" name=""/>
        <dsp:cNvSpPr/>
      </dsp:nvSpPr>
      <dsp:spPr>
        <a:xfrm rot="5400000">
          <a:off x="4451340" y="-1416354"/>
          <a:ext cx="576803" cy="82371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Проект решения о районном бюджете с документами и материалами  направляются в Администрацию Хохольского муниципального района.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451340" y="-1416354"/>
        <a:ext cx="576803" cy="8237138"/>
      </dsp:txXfrm>
    </dsp:sp>
    <dsp:sp modelId="{9D8C85C8-5663-4E84-BD7B-7AB9351B600D}">
      <dsp:nvSpPr>
        <dsp:cNvPr id="0" name=""/>
        <dsp:cNvSpPr/>
      </dsp:nvSpPr>
      <dsp:spPr>
        <a:xfrm rot="5400000">
          <a:off x="-133108" y="3351134"/>
          <a:ext cx="887390" cy="6211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Times New Roman" pitchFamily="18" charset="0"/>
              <a:cs typeface="Times New Roman" pitchFamily="18" charset="0"/>
            </a:rPr>
            <a:t>1-15 ноября</a:t>
          </a:r>
          <a:endParaRPr lang="ru-RU" sz="9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33108" y="3351134"/>
        <a:ext cx="887390" cy="621173"/>
      </dsp:txXfrm>
    </dsp:sp>
    <dsp:sp modelId="{3DC6E493-B189-4672-99A9-AE7CB4F37976}">
      <dsp:nvSpPr>
        <dsp:cNvPr id="0" name=""/>
        <dsp:cNvSpPr/>
      </dsp:nvSpPr>
      <dsp:spPr>
        <a:xfrm rot="5400000">
          <a:off x="4451340" y="-639908"/>
          <a:ext cx="576803" cy="82371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Одобрение  администрацией Хохольского муниципального района проекта районного бюджета  для внесения в Совет народных депутатов Хохольского муниципального района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4451340" y="-639908"/>
        <a:ext cx="576803" cy="8237138"/>
      </dsp:txXfrm>
    </dsp:sp>
    <dsp:sp modelId="{55DF9213-EB6A-4B37-B0B5-3A4ACCE274CA}">
      <dsp:nvSpPr>
        <dsp:cNvPr id="0" name=""/>
        <dsp:cNvSpPr/>
      </dsp:nvSpPr>
      <dsp:spPr>
        <a:xfrm rot="5400000">
          <a:off x="-133108" y="4155348"/>
          <a:ext cx="887390" cy="6211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Times New Roman" pitchFamily="18" charset="0"/>
              <a:cs typeface="Times New Roman" pitchFamily="18" charset="0"/>
            </a:rPr>
            <a:t>Начало декабря</a:t>
          </a:r>
          <a:endParaRPr lang="ru-RU" sz="9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33108" y="4155348"/>
        <a:ext cx="887390" cy="621173"/>
      </dsp:txXfrm>
    </dsp:sp>
    <dsp:sp modelId="{3F435346-57F1-4832-BD80-2DA9C2AE92F1}">
      <dsp:nvSpPr>
        <dsp:cNvPr id="0" name=""/>
        <dsp:cNvSpPr/>
      </dsp:nvSpPr>
      <dsp:spPr>
        <a:xfrm rot="5400000">
          <a:off x="4451340" y="192071"/>
          <a:ext cx="576803" cy="82371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Публичные слушания проекта районного бюджета  и одобрение бюджета комиссией Совета народных депутатов Хохольского муниципального района.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451340" y="192071"/>
        <a:ext cx="576803" cy="8237138"/>
      </dsp:txXfrm>
    </dsp:sp>
    <dsp:sp modelId="{9BC13E69-8D4F-4FF0-A2B6-7B367608E141}">
      <dsp:nvSpPr>
        <dsp:cNvPr id="0" name=""/>
        <dsp:cNvSpPr/>
      </dsp:nvSpPr>
      <dsp:spPr>
        <a:xfrm rot="5400000">
          <a:off x="-133108" y="4959561"/>
          <a:ext cx="887390" cy="6211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Times New Roman" pitchFamily="18" charset="0"/>
              <a:cs typeface="Times New Roman" pitchFamily="18" charset="0"/>
            </a:rPr>
            <a:t>До конца декабря</a:t>
          </a:r>
          <a:endParaRPr lang="ru-RU" sz="9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133108" y="4959561"/>
        <a:ext cx="887390" cy="621173"/>
      </dsp:txXfrm>
    </dsp:sp>
    <dsp:sp modelId="{91DEB8E7-37A7-4B7B-AD4A-EC609D15E7E1}">
      <dsp:nvSpPr>
        <dsp:cNvPr id="0" name=""/>
        <dsp:cNvSpPr/>
      </dsp:nvSpPr>
      <dsp:spPr>
        <a:xfrm rot="5400000">
          <a:off x="4451340" y="1067733"/>
          <a:ext cx="576803" cy="82371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Проект решения об районном бюджете рассматривается Советом народных депутатов Хохольского муниципального района в одном чтении.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451340" y="1067733"/>
        <a:ext cx="576803" cy="823713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4D1382-F077-48DF-9B45-8BBB7F2E16BC}">
      <dsp:nvSpPr>
        <dsp:cNvPr id="0" name=""/>
        <dsp:cNvSpPr/>
      </dsp:nvSpPr>
      <dsp:spPr>
        <a:xfrm>
          <a:off x="7209521" y="2268556"/>
          <a:ext cx="768253" cy="16768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2225"/>
              </a:lnTo>
              <a:lnTo>
                <a:pt x="768253" y="1592225"/>
              </a:lnTo>
              <a:lnTo>
                <a:pt x="768253" y="167682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BFAFC1-4927-489D-9E1E-0C8CA7A9E576}">
      <dsp:nvSpPr>
        <dsp:cNvPr id="0" name=""/>
        <dsp:cNvSpPr/>
      </dsp:nvSpPr>
      <dsp:spPr>
        <a:xfrm>
          <a:off x="6671174" y="2268556"/>
          <a:ext cx="538346" cy="1676825"/>
        </a:xfrm>
        <a:custGeom>
          <a:avLst/>
          <a:gdLst/>
          <a:ahLst/>
          <a:cxnLst/>
          <a:rect l="0" t="0" r="0" b="0"/>
          <a:pathLst>
            <a:path>
              <a:moveTo>
                <a:pt x="538346" y="0"/>
              </a:moveTo>
              <a:lnTo>
                <a:pt x="538346" y="1592225"/>
              </a:lnTo>
              <a:lnTo>
                <a:pt x="0" y="1592225"/>
              </a:lnTo>
              <a:lnTo>
                <a:pt x="0" y="167682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F68572-B2F8-4725-B893-AE13D7A57AF1}">
      <dsp:nvSpPr>
        <dsp:cNvPr id="0" name=""/>
        <dsp:cNvSpPr/>
      </dsp:nvSpPr>
      <dsp:spPr>
        <a:xfrm>
          <a:off x="4879314" y="2268556"/>
          <a:ext cx="2330206" cy="1531647"/>
        </a:xfrm>
        <a:custGeom>
          <a:avLst/>
          <a:gdLst/>
          <a:ahLst/>
          <a:cxnLst/>
          <a:rect l="0" t="0" r="0" b="0"/>
          <a:pathLst>
            <a:path>
              <a:moveTo>
                <a:pt x="2330206" y="0"/>
              </a:moveTo>
              <a:lnTo>
                <a:pt x="2330206" y="1447047"/>
              </a:lnTo>
              <a:lnTo>
                <a:pt x="0" y="1447047"/>
              </a:lnTo>
              <a:lnTo>
                <a:pt x="0" y="1531647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AF4090-D2C5-4904-BFD5-25136DAC4EF0}">
      <dsp:nvSpPr>
        <dsp:cNvPr id="0" name=""/>
        <dsp:cNvSpPr/>
      </dsp:nvSpPr>
      <dsp:spPr>
        <a:xfrm>
          <a:off x="4649943" y="483502"/>
          <a:ext cx="2559578" cy="1494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821"/>
              </a:lnTo>
              <a:lnTo>
                <a:pt x="2559578" y="64821"/>
              </a:lnTo>
              <a:lnTo>
                <a:pt x="2559578" y="14942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3DE234-67EF-4496-BC99-AD00F0C70333}">
      <dsp:nvSpPr>
        <dsp:cNvPr id="0" name=""/>
        <dsp:cNvSpPr/>
      </dsp:nvSpPr>
      <dsp:spPr>
        <a:xfrm>
          <a:off x="4598528" y="483502"/>
          <a:ext cx="91440" cy="420234"/>
        </a:xfrm>
        <a:custGeom>
          <a:avLst/>
          <a:gdLst/>
          <a:ahLst/>
          <a:cxnLst/>
          <a:rect l="0" t="0" r="0" b="0"/>
          <a:pathLst>
            <a:path>
              <a:moveTo>
                <a:pt x="51414" y="0"/>
              </a:moveTo>
              <a:lnTo>
                <a:pt x="51414" y="335634"/>
              </a:lnTo>
              <a:lnTo>
                <a:pt x="45720" y="335634"/>
              </a:lnTo>
              <a:lnTo>
                <a:pt x="45720" y="42023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D095CA-9978-4CC8-9181-E00DF554F69C}">
      <dsp:nvSpPr>
        <dsp:cNvPr id="0" name=""/>
        <dsp:cNvSpPr/>
      </dsp:nvSpPr>
      <dsp:spPr>
        <a:xfrm>
          <a:off x="1716874" y="2589106"/>
          <a:ext cx="585786" cy="14371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2532"/>
              </a:lnTo>
              <a:lnTo>
                <a:pt x="585786" y="1352532"/>
              </a:lnTo>
              <a:lnTo>
                <a:pt x="585786" y="143713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3C2624-E8E5-4D56-AE6A-E215E800A112}">
      <dsp:nvSpPr>
        <dsp:cNvPr id="0" name=""/>
        <dsp:cNvSpPr/>
      </dsp:nvSpPr>
      <dsp:spPr>
        <a:xfrm>
          <a:off x="1716874" y="2589106"/>
          <a:ext cx="1591049" cy="3398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252"/>
              </a:lnTo>
              <a:lnTo>
                <a:pt x="1591049" y="255252"/>
              </a:lnTo>
              <a:lnTo>
                <a:pt x="1591049" y="33985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9E5C8A-CE89-4008-83EB-A9F7F2D48B1D}">
      <dsp:nvSpPr>
        <dsp:cNvPr id="0" name=""/>
        <dsp:cNvSpPr/>
      </dsp:nvSpPr>
      <dsp:spPr>
        <a:xfrm>
          <a:off x="652356" y="2589106"/>
          <a:ext cx="1064517" cy="632045"/>
        </a:xfrm>
        <a:custGeom>
          <a:avLst/>
          <a:gdLst/>
          <a:ahLst/>
          <a:cxnLst/>
          <a:rect l="0" t="0" r="0" b="0"/>
          <a:pathLst>
            <a:path>
              <a:moveTo>
                <a:pt x="1064517" y="0"/>
              </a:moveTo>
              <a:lnTo>
                <a:pt x="1064517" y="547445"/>
              </a:lnTo>
              <a:lnTo>
                <a:pt x="0" y="547445"/>
              </a:lnTo>
              <a:lnTo>
                <a:pt x="0" y="63204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93C55D-55F7-42F0-9940-F53AD7A93535}">
      <dsp:nvSpPr>
        <dsp:cNvPr id="0" name=""/>
        <dsp:cNvSpPr/>
      </dsp:nvSpPr>
      <dsp:spPr>
        <a:xfrm>
          <a:off x="1716874" y="437782"/>
          <a:ext cx="2933069" cy="91440"/>
        </a:xfrm>
        <a:custGeom>
          <a:avLst/>
          <a:gdLst/>
          <a:ahLst/>
          <a:cxnLst/>
          <a:rect l="0" t="0" r="0" b="0"/>
          <a:pathLst>
            <a:path>
              <a:moveTo>
                <a:pt x="2933069" y="45720"/>
              </a:moveTo>
              <a:lnTo>
                <a:pt x="0" y="45720"/>
              </a:lnTo>
              <a:lnTo>
                <a:pt x="0" y="9874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485A7C-1A58-4D20-B0A9-72E1F39128EE}">
      <dsp:nvSpPr>
        <dsp:cNvPr id="0" name=""/>
        <dsp:cNvSpPr/>
      </dsp:nvSpPr>
      <dsp:spPr>
        <a:xfrm>
          <a:off x="3658408" y="-96396"/>
          <a:ext cx="1983069" cy="57989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D84BB8-F8D1-4B8C-A823-B7A76DA4DE26}">
      <dsp:nvSpPr>
        <dsp:cNvPr id="0" name=""/>
        <dsp:cNvSpPr/>
      </dsp:nvSpPr>
      <dsp:spPr>
        <a:xfrm>
          <a:off x="3759878" y="0"/>
          <a:ext cx="1983069" cy="5798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Доходы бюджета</a:t>
          </a:r>
          <a:endParaRPr lang="ru-RU" sz="1800" b="1" kern="1200" dirty="0"/>
        </a:p>
      </dsp:txBody>
      <dsp:txXfrm>
        <a:off x="3759878" y="0"/>
        <a:ext cx="1983069" cy="579898"/>
      </dsp:txXfrm>
    </dsp:sp>
    <dsp:sp modelId="{3CD7539E-FB1D-4E8D-8A4C-E4BB5D27D3F4}">
      <dsp:nvSpPr>
        <dsp:cNvPr id="0" name=""/>
        <dsp:cNvSpPr/>
      </dsp:nvSpPr>
      <dsp:spPr>
        <a:xfrm>
          <a:off x="829935" y="536527"/>
          <a:ext cx="1773876" cy="205257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A259E1-E322-4798-91BB-36689DBA474A}">
      <dsp:nvSpPr>
        <dsp:cNvPr id="0" name=""/>
        <dsp:cNvSpPr/>
      </dsp:nvSpPr>
      <dsp:spPr>
        <a:xfrm>
          <a:off x="931405" y="632923"/>
          <a:ext cx="1773876" cy="2052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Налоговые доходы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kern="1200" dirty="0" smtClean="0"/>
            <a:t>Поступления от уплаты налогов, установленных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kern="1200" dirty="0" smtClean="0"/>
            <a:t>Налоговым кодексом Российской Федерации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b="0" kern="1200" dirty="0"/>
        </a:p>
      </dsp:txBody>
      <dsp:txXfrm>
        <a:off x="931405" y="632923"/>
        <a:ext cx="1773876" cy="2052578"/>
      </dsp:txXfrm>
    </dsp:sp>
    <dsp:sp modelId="{E281008C-C699-47C3-A256-4115FFAD412D}">
      <dsp:nvSpPr>
        <dsp:cNvPr id="0" name=""/>
        <dsp:cNvSpPr/>
      </dsp:nvSpPr>
      <dsp:spPr>
        <a:xfrm>
          <a:off x="-50155" y="3221152"/>
          <a:ext cx="1405025" cy="1029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B48336-39FA-4839-90D0-D22D751BF7AD}">
      <dsp:nvSpPr>
        <dsp:cNvPr id="0" name=""/>
        <dsp:cNvSpPr/>
      </dsp:nvSpPr>
      <dsp:spPr>
        <a:xfrm>
          <a:off x="51313" y="3317548"/>
          <a:ext cx="1405025" cy="10298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Местные налоги</a:t>
          </a:r>
          <a:endParaRPr lang="ru-RU" sz="1200" kern="1200" dirty="0"/>
        </a:p>
      </dsp:txBody>
      <dsp:txXfrm>
        <a:off x="51313" y="3317548"/>
        <a:ext cx="1405025" cy="1029823"/>
      </dsp:txXfrm>
    </dsp:sp>
    <dsp:sp modelId="{279DD5EC-7FDF-4186-A154-43C4EA112409}">
      <dsp:nvSpPr>
        <dsp:cNvPr id="0" name=""/>
        <dsp:cNvSpPr/>
      </dsp:nvSpPr>
      <dsp:spPr>
        <a:xfrm>
          <a:off x="2643204" y="2928959"/>
          <a:ext cx="1329437" cy="8372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EC9C5A-53C4-45D8-A9DE-C10EECEF1FBC}">
      <dsp:nvSpPr>
        <dsp:cNvPr id="0" name=""/>
        <dsp:cNvSpPr/>
      </dsp:nvSpPr>
      <dsp:spPr>
        <a:xfrm>
          <a:off x="2744674" y="3025355"/>
          <a:ext cx="1329437" cy="8372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Налоги на совокупный доход</a:t>
          </a:r>
          <a:endParaRPr lang="ru-RU" sz="1200" kern="1200" dirty="0"/>
        </a:p>
      </dsp:txBody>
      <dsp:txXfrm>
        <a:off x="2744674" y="3025355"/>
        <a:ext cx="1329437" cy="837233"/>
      </dsp:txXfrm>
    </dsp:sp>
    <dsp:sp modelId="{37C6C623-3A8E-4F1A-BB06-564AE61CCB43}">
      <dsp:nvSpPr>
        <dsp:cNvPr id="0" name=""/>
        <dsp:cNvSpPr/>
      </dsp:nvSpPr>
      <dsp:spPr>
        <a:xfrm>
          <a:off x="1487172" y="4026239"/>
          <a:ext cx="1630975" cy="9494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0DAE3E-9BC7-4B50-BE42-6D02FDFEE22A}">
      <dsp:nvSpPr>
        <dsp:cNvPr id="0" name=""/>
        <dsp:cNvSpPr/>
      </dsp:nvSpPr>
      <dsp:spPr>
        <a:xfrm>
          <a:off x="1588641" y="4122635"/>
          <a:ext cx="1630975" cy="9494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Налог на доходы физических лиц</a:t>
          </a:r>
          <a:endParaRPr lang="ru-RU" sz="1200" kern="1200" dirty="0"/>
        </a:p>
      </dsp:txBody>
      <dsp:txXfrm>
        <a:off x="1588641" y="4122635"/>
        <a:ext cx="1630975" cy="949438"/>
      </dsp:txXfrm>
    </dsp:sp>
    <dsp:sp modelId="{3900EA07-F224-4127-8D07-3355E61C480F}">
      <dsp:nvSpPr>
        <dsp:cNvPr id="0" name=""/>
        <dsp:cNvSpPr/>
      </dsp:nvSpPr>
      <dsp:spPr>
        <a:xfrm>
          <a:off x="3613303" y="903736"/>
          <a:ext cx="2061890" cy="161773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D6CE6C-1B70-426F-8CEA-C363B12B9C13}">
      <dsp:nvSpPr>
        <dsp:cNvPr id="0" name=""/>
        <dsp:cNvSpPr/>
      </dsp:nvSpPr>
      <dsp:spPr>
        <a:xfrm>
          <a:off x="3714772" y="1000132"/>
          <a:ext cx="2061890" cy="16177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Безвозмездные</a:t>
          </a:r>
          <a:r>
            <a:rPr lang="ru-RU" sz="1100" b="1" kern="1200" dirty="0" smtClean="0"/>
            <a:t> </a:t>
          </a:r>
          <a:r>
            <a:rPr lang="ru-RU" sz="1200" b="1" kern="1200" dirty="0" smtClean="0"/>
            <a:t>поступления</a:t>
          </a: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kern="1200" dirty="0" smtClean="0"/>
            <a:t>Поступления от других бюджетов бюджетной системы (межбюджетные трансферты), организаций, граждан (кроме налоговых и неналоговых доходов).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3714772" y="1000132"/>
        <a:ext cx="2061890" cy="1617730"/>
      </dsp:txXfrm>
    </dsp:sp>
    <dsp:sp modelId="{209EF73E-3513-4E62-A5C7-FA3B1A7D9D44}">
      <dsp:nvSpPr>
        <dsp:cNvPr id="0" name=""/>
        <dsp:cNvSpPr/>
      </dsp:nvSpPr>
      <dsp:spPr>
        <a:xfrm>
          <a:off x="6224219" y="632924"/>
          <a:ext cx="1970603" cy="163563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328BB8-2CBD-4EFA-BC0E-15809D53CE75}">
      <dsp:nvSpPr>
        <dsp:cNvPr id="0" name=""/>
        <dsp:cNvSpPr/>
      </dsp:nvSpPr>
      <dsp:spPr>
        <a:xfrm>
          <a:off x="6325689" y="729320"/>
          <a:ext cx="1970603" cy="16356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Неналоговые доходы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kern="1200" dirty="0" smtClean="0"/>
            <a:t>Поступления от уплаты других пошлин и сборов, Установленных законодательством, а также штрафов за нарушение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kern="1200" dirty="0" smtClean="0"/>
            <a:t>законодательства</a:t>
          </a:r>
          <a:endParaRPr lang="ru-RU" sz="1000" b="0" kern="1200" dirty="0"/>
        </a:p>
      </dsp:txBody>
      <dsp:txXfrm>
        <a:off x="6325689" y="729320"/>
        <a:ext cx="1970603" cy="1635632"/>
      </dsp:txXfrm>
    </dsp:sp>
    <dsp:sp modelId="{98D640BB-9062-483C-B924-2204F5E0CCF8}">
      <dsp:nvSpPr>
        <dsp:cNvPr id="0" name=""/>
        <dsp:cNvSpPr/>
      </dsp:nvSpPr>
      <dsp:spPr>
        <a:xfrm>
          <a:off x="4143875" y="3800204"/>
          <a:ext cx="1470877" cy="8394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4074FD-2C0B-4E67-BD9C-94EE4DC4C6C3}">
      <dsp:nvSpPr>
        <dsp:cNvPr id="0" name=""/>
        <dsp:cNvSpPr/>
      </dsp:nvSpPr>
      <dsp:spPr>
        <a:xfrm>
          <a:off x="4245345" y="3896600"/>
          <a:ext cx="1470877" cy="8394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Доходы от использования государственного имущества и земли</a:t>
          </a:r>
          <a:endParaRPr lang="ru-RU" sz="1200" kern="1200" dirty="0"/>
        </a:p>
      </dsp:txBody>
      <dsp:txXfrm>
        <a:off x="4245345" y="3896600"/>
        <a:ext cx="1470877" cy="839431"/>
      </dsp:txXfrm>
    </dsp:sp>
    <dsp:sp modelId="{F42D8A1F-27C8-4B7F-9939-226E391025FB}">
      <dsp:nvSpPr>
        <dsp:cNvPr id="0" name=""/>
        <dsp:cNvSpPr/>
      </dsp:nvSpPr>
      <dsp:spPr>
        <a:xfrm>
          <a:off x="6214562" y="3945381"/>
          <a:ext cx="913225" cy="5798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A47D81-7DF8-4A35-B844-E1232B857ABA}">
      <dsp:nvSpPr>
        <dsp:cNvPr id="0" name=""/>
        <dsp:cNvSpPr/>
      </dsp:nvSpPr>
      <dsp:spPr>
        <a:xfrm>
          <a:off x="6316031" y="4041777"/>
          <a:ext cx="913225" cy="5798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Штрафные санкции</a:t>
          </a:r>
          <a:endParaRPr lang="ru-RU" sz="1200" kern="1200" dirty="0"/>
        </a:p>
      </dsp:txBody>
      <dsp:txXfrm>
        <a:off x="6316031" y="4041777"/>
        <a:ext cx="913225" cy="579898"/>
      </dsp:txXfrm>
    </dsp:sp>
    <dsp:sp modelId="{4F6EDA2B-361F-4988-AEAC-EB889EBC9EC7}">
      <dsp:nvSpPr>
        <dsp:cNvPr id="0" name=""/>
        <dsp:cNvSpPr/>
      </dsp:nvSpPr>
      <dsp:spPr>
        <a:xfrm>
          <a:off x="7521161" y="3945381"/>
          <a:ext cx="913225" cy="5798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F9A91B-055B-4CDA-A968-FE8695EADE5E}">
      <dsp:nvSpPr>
        <dsp:cNvPr id="0" name=""/>
        <dsp:cNvSpPr/>
      </dsp:nvSpPr>
      <dsp:spPr>
        <a:xfrm>
          <a:off x="7622631" y="4041777"/>
          <a:ext cx="913225" cy="5798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другие</a:t>
          </a:r>
          <a:endParaRPr lang="ru-RU" sz="1200" kern="1200" dirty="0"/>
        </a:p>
      </dsp:txBody>
      <dsp:txXfrm>
        <a:off x="7622631" y="4041777"/>
        <a:ext cx="913225" cy="57989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FADD17-8971-4988-A856-05CD77EB8749}">
      <dsp:nvSpPr>
        <dsp:cNvPr id="0" name=""/>
        <dsp:cNvSpPr/>
      </dsp:nvSpPr>
      <dsp:spPr>
        <a:xfrm>
          <a:off x="4359934" y="1784259"/>
          <a:ext cx="3094147" cy="7362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744"/>
              </a:lnTo>
              <a:lnTo>
                <a:pt x="3094147" y="501744"/>
              </a:lnTo>
              <a:lnTo>
                <a:pt x="3094147" y="7362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17C176-1ECA-4087-9AF6-40BC5344F4C4}">
      <dsp:nvSpPr>
        <dsp:cNvPr id="0" name=""/>
        <dsp:cNvSpPr/>
      </dsp:nvSpPr>
      <dsp:spPr>
        <a:xfrm>
          <a:off x="4314214" y="1784259"/>
          <a:ext cx="91440" cy="73626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362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E4E14C-83C8-47EB-89E4-60F2E368FEA2}">
      <dsp:nvSpPr>
        <dsp:cNvPr id="0" name=""/>
        <dsp:cNvSpPr/>
      </dsp:nvSpPr>
      <dsp:spPr>
        <a:xfrm>
          <a:off x="1337760" y="1784259"/>
          <a:ext cx="3022174" cy="739015"/>
        </a:xfrm>
        <a:custGeom>
          <a:avLst/>
          <a:gdLst/>
          <a:ahLst/>
          <a:cxnLst/>
          <a:rect l="0" t="0" r="0" b="0"/>
          <a:pathLst>
            <a:path>
              <a:moveTo>
                <a:pt x="3022174" y="0"/>
              </a:moveTo>
              <a:lnTo>
                <a:pt x="3022174" y="504493"/>
              </a:lnTo>
              <a:lnTo>
                <a:pt x="0" y="504493"/>
              </a:lnTo>
              <a:lnTo>
                <a:pt x="0" y="7390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27BE70-D4C7-452D-9904-C514CE11AC00}">
      <dsp:nvSpPr>
        <dsp:cNvPr id="0" name=""/>
        <dsp:cNvSpPr/>
      </dsp:nvSpPr>
      <dsp:spPr>
        <a:xfrm>
          <a:off x="3094147" y="176709"/>
          <a:ext cx="2531575" cy="16075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6A4ADA-DF3F-40DB-83E9-B19A4CBC3215}">
      <dsp:nvSpPr>
        <dsp:cNvPr id="0" name=""/>
        <dsp:cNvSpPr/>
      </dsp:nvSpPr>
      <dsp:spPr>
        <a:xfrm>
          <a:off x="3375433" y="443931"/>
          <a:ext cx="2531575" cy="16075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Руководитель Финансового отдела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Рязанцева Ирина Юрьевна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тел. 41-5-30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75433" y="443931"/>
        <a:ext cx="2531575" cy="1607550"/>
      </dsp:txXfrm>
    </dsp:sp>
    <dsp:sp modelId="{9B1DCF7C-96A8-426E-9912-2CF4DB6167FD}">
      <dsp:nvSpPr>
        <dsp:cNvPr id="0" name=""/>
        <dsp:cNvSpPr/>
      </dsp:nvSpPr>
      <dsp:spPr>
        <a:xfrm>
          <a:off x="71972" y="2523275"/>
          <a:ext cx="2531575" cy="16075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F0B62A-E869-4989-8893-DC02C9B5796A}">
      <dsp:nvSpPr>
        <dsp:cNvPr id="0" name=""/>
        <dsp:cNvSpPr/>
      </dsp:nvSpPr>
      <dsp:spPr>
        <a:xfrm>
          <a:off x="353258" y="2790497"/>
          <a:ext cx="2531575" cy="16075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Начальник сектора по доходам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Морозова Людмила Ивановна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тел. 41-5-80</a:t>
          </a:r>
          <a:endParaRPr lang="ru-RU" sz="14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3258" y="2790497"/>
        <a:ext cx="2531575" cy="1607550"/>
      </dsp:txXfrm>
    </dsp:sp>
    <dsp:sp modelId="{2C749807-6C24-4E9A-8812-0A7542A882DC}">
      <dsp:nvSpPr>
        <dsp:cNvPr id="0" name=""/>
        <dsp:cNvSpPr/>
      </dsp:nvSpPr>
      <dsp:spPr>
        <a:xfrm>
          <a:off x="3094147" y="2520526"/>
          <a:ext cx="2531575" cy="16075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9DC4D8-3B09-4C4D-A8B5-3D2B709052A5}">
      <dsp:nvSpPr>
        <dsp:cNvPr id="0" name=""/>
        <dsp:cNvSpPr/>
      </dsp:nvSpPr>
      <dsp:spPr>
        <a:xfrm>
          <a:off x="3375433" y="2787748"/>
          <a:ext cx="2531575" cy="16075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Начальник сектора по бух. учету и казначейского исполнения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Кострубова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Елизавета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Петровна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тел. 41-5-80</a:t>
          </a:r>
        </a:p>
      </dsp:txBody>
      <dsp:txXfrm>
        <a:off x="3375433" y="2787748"/>
        <a:ext cx="2531575" cy="1607550"/>
      </dsp:txXfrm>
    </dsp:sp>
    <dsp:sp modelId="{B0FDC989-CEE2-407A-B6C5-0CFBF129BE16}">
      <dsp:nvSpPr>
        <dsp:cNvPr id="0" name=""/>
        <dsp:cNvSpPr/>
      </dsp:nvSpPr>
      <dsp:spPr>
        <a:xfrm>
          <a:off x="6188294" y="2520526"/>
          <a:ext cx="2531575" cy="16075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4B496A-1316-4F3D-BA83-0F9EA0E3DD31}">
      <dsp:nvSpPr>
        <dsp:cNvPr id="0" name=""/>
        <dsp:cNvSpPr/>
      </dsp:nvSpPr>
      <dsp:spPr>
        <a:xfrm>
          <a:off x="6469580" y="2787748"/>
          <a:ext cx="2531575" cy="16075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Начальник сектора по бюджету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Гончаров Николай Алексеевич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тел. 41-5-80</a:t>
          </a:r>
          <a:endParaRPr lang="ru-RU" sz="14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69580" y="2787748"/>
        <a:ext cx="2531575" cy="1607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0.07692</cdr:x>
      <cdr:y>0.83582</cdr:y>
    </cdr:from>
    <cdr:to>
      <cdr:x>0.89744</cdr:x>
      <cdr:y>0.95522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4314" y="4000528"/>
          <a:ext cx="228601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Доходов всего - 314542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0.10256</cdr:x>
      <cdr:y>0.84615</cdr:y>
    </cdr:from>
    <cdr:to>
      <cdr:x>0.92308</cdr:x>
      <cdr:y>0.96923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5752" y="3929090"/>
          <a:ext cx="228601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onstantia"/>
            </a:defRPr>
          </a:lvl1pPr>
          <a:lvl2pPr marL="457200" indent="0">
            <a:defRPr sz="1100">
              <a:latin typeface="Constantia"/>
            </a:defRPr>
          </a:lvl2pPr>
          <a:lvl3pPr marL="914400" indent="0">
            <a:defRPr sz="1100">
              <a:latin typeface="Constantia"/>
            </a:defRPr>
          </a:lvl3pPr>
          <a:lvl4pPr marL="1371600" indent="0">
            <a:defRPr sz="1100">
              <a:latin typeface="Constantia"/>
            </a:defRPr>
          </a:lvl4pPr>
          <a:lvl5pPr marL="1828800" indent="0">
            <a:defRPr sz="1100">
              <a:latin typeface="Constantia"/>
            </a:defRPr>
          </a:lvl5pPr>
          <a:lvl6pPr marL="2286000" indent="0">
            <a:defRPr sz="1100">
              <a:latin typeface="Constantia"/>
            </a:defRPr>
          </a:lvl6pPr>
          <a:lvl7pPr marL="2743200" indent="0">
            <a:defRPr sz="1100">
              <a:latin typeface="Constantia"/>
            </a:defRPr>
          </a:lvl7pPr>
          <a:lvl8pPr marL="3200400" indent="0">
            <a:defRPr sz="1100">
              <a:latin typeface="Constantia"/>
            </a:defRPr>
          </a:lvl8pPr>
          <a:lvl9pPr marL="3657600" indent="0">
            <a:defRPr sz="1100">
              <a:latin typeface="Constantia"/>
            </a:defRPr>
          </a:lvl9pPr>
        </a:lstStyle>
        <a:p xmlns:a="http://schemas.openxmlformats.org/drawingml/2006/main"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Доходов всего – 320535,8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0.10256</cdr:x>
      <cdr:y>0.81818</cdr:y>
    </cdr:from>
    <cdr:to>
      <cdr:x>0.92308</cdr:x>
      <cdr:y>0.9394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5752" y="3857652"/>
          <a:ext cx="2286036" cy="5715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onstantia"/>
            </a:defRPr>
          </a:lvl1pPr>
          <a:lvl2pPr marL="457200" indent="0">
            <a:defRPr sz="1100">
              <a:latin typeface="Constantia"/>
            </a:defRPr>
          </a:lvl2pPr>
          <a:lvl3pPr marL="914400" indent="0">
            <a:defRPr sz="1100">
              <a:latin typeface="Constantia"/>
            </a:defRPr>
          </a:lvl3pPr>
          <a:lvl4pPr marL="1371600" indent="0">
            <a:defRPr sz="1100">
              <a:latin typeface="Constantia"/>
            </a:defRPr>
          </a:lvl4pPr>
          <a:lvl5pPr marL="1828800" indent="0">
            <a:defRPr sz="1100">
              <a:latin typeface="Constantia"/>
            </a:defRPr>
          </a:lvl5pPr>
          <a:lvl6pPr marL="2286000" indent="0">
            <a:defRPr sz="1100">
              <a:latin typeface="Constantia"/>
            </a:defRPr>
          </a:lvl6pPr>
          <a:lvl7pPr marL="2743200" indent="0">
            <a:defRPr sz="1100">
              <a:latin typeface="Constantia"/>
            </a:defRPr>
          </a:lvl7pPr>
          <a:lvl8pPr marL="3200400" indent="0">
            <a:defRPr sz="1100">
              <a:latin typeface="Constantia"/>
            </a:defRPr>
          </a:lvl8pPr>
          <a:lvl9pPr marL="3657600" indent="0">
            <a:defRPr sz="1100">
              <a:latin typeface="Constantia"/>
            </a:defRPr>
          </a:lvl9pPr>
        </a:lstStyle>
        <a:p xmlns:a="http://schemas.openxmlformats.org/drawingml/2006/main"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Доходов всего – 353026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0.4065</cdr:x>
      <cdr:y>0.49351</cdr:y>
    </cdr:from>
    <cdr:to>
      <cdr:x>0.5935</cdr:x>
      <cdr:y>0.80413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3571868" y="2714644"/>
          <a:ext cx="1643135" cy="1708628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400" b="1" dirty="0" smtClean="0">
              <a:solidFill>
                <a:schemeClr val="tx1"/>
              </a:solidFill>
            </a:rPr>
            <a:t>Всего доходов:</a:t>
          </a:r>
        </a:p>
        <a:p xmlns:a="http://schemas.openxmlformats.org/drawingml/2006/main">
          <a:pPr algn="ctr"/>
          <a:r>
            <a:rPr lang="ru-RU" sz="1400" b="1" dirty="0" smtClean="0">
              <a:solidFill>
                <a:schemeClr val="tx1"/>
              </a:solidFill>
            </a:rPr>
            <a:t>96457 </a:t>
          </a:r>
          <a:r>
            <a:rPr lang="ru-RU" sz="1400" b="1" dirty="0" err="1" smtClean="0">
              <a:solidFill>
                <a:schemeClr val="tx1"/>
              </a:solidFill>
            </a:rPr>
            <a:t>тыс.руб</a:t>
          </a:r>
          <a:endParaRPr lang="ru-RU" sz="1400" b="1" dirty="0">
            <a:solidFill>
              <a:schemeClr val="tx1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0.1129</cdr:x>
      <cdr:y>0.18182</cdr:y>
    </cdr:from>
    <cdr:to>
      <cdr:x>0.56452</cdr:x>
      <cdr:y>0.23376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000132" y="1000116"/>
          <a:ext cx="4000528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83A699-F53A-4CC6-8738-D438B4847172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2E2C66-BAA8-42B3-B4CC-2F7817E60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5645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E2C66-BAA8-42B3-B4CC-2F7817E604E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0626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E2C66-BAA8-42B3-B4CC-2F7817E604ED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7453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>
                <a:solidFill>
                  <a:srgbClr val="FDFFF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8739" y="2487625"/>
            <a:ext cx="4107505" cy="40286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>
                <a:solidFill>
                  <a:schemeClr val="hlink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2/19/2014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2/19/2014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" Type="http://schemas.openxmlformats.org/officeDocument/2006/relationships/image" Target="../media/image9.png"/><Relationship Id="rId21" Type="http://schemas.openxmlformats.org/officeDocument/2006/relationships/image" Target="../media/image27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2" Type="http://schemas.openxmlformats.org/officeDocument/2006/relationships/image" Target="../media/image8.jpeg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18" Type="http://schemas.openxmlformats.org/officeDocument/2006/relationships/image" Target="../media/image50.png"/><Relationship Id="rId26" Type="http://schemas.openxmlformats.org/officeDocument/2006/relationships/image" Target="../media/image58.png"/><Relationship Id="rId3" Type="http://schemas.openxmlformats.org/officeDocument/2006/relationships/image" Target="../media/image35.png"/><Relationship Id="rId21" Type="http://schemas.openxmlformats.org/officeDocument/2006/relationships/image" Target="../media/image53.png"/><Relationship Id="rId34" Type="http://schemas.openxmlformats.org/officeDocument/2006/relationships/image" Target="../media/image66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5" Type="http://schemas.openxmlformats.org/officeDocument/2006/relationships/image" Target="../media/image57.png"/><Relationship Id="rId33" Type="http://schemas.openxmlformats.org/officeDocument/2006/relationships/image" Target="../media/image65.png"/><Relationship Id="rId2" Type="http://schemas.openxmlformats.org/officeDocument/2006/relationships/image" Target="../media/image34.png"/><Relationship Id="rId16" Type="http://schemas.openxmlformats.org/officeDocument/2006/relationships/image" Target="../media/image48.png"/><Relationship Id="rId20" Type="http://schemas.openxmlformats.org/officeDocument/2006/relationships/image" Target="../media/image52.png"/><Relationship Id="rId29" Type="http://schemas.openxmlformats.org/officeDocument/2006/relationships/image" Target="../media/image6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24" Type="http://schemas.openxmlformats.org/officeDocument/2006/relationships/image" Target="../media/image56.png"/><Relationship Id="rId32" Type="http://schemas.openxmlformats.org/officeDocument/2006/relationships/image" Target="../media/image64.pn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23" Type="http://schemas.openxmlformats.org/officeDocument/2006/relationships/image" Target="../media/image55.png"/><Relationship Id="rId28" Type="http://schemas.openxmlformats.org/officeDocument/2006/relationships/image" Target="../media/image60.png"/><Relationship Id="rId10" Type="http://schemas.openxmlformats.org/officeDocument/2006/relationships/image" Target="../media/image42.png"/><Relationship Id="rId19" Type="http://schemas.openxmlformats.org/officeDocument/2006/relationships/image" Target="../media/image51.png"/><Relationship Id="rId31" Type="http://schemas.openxmlformats.org/officeDocument/2006/relationships/image" Target="../media/image63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Relationship Id="rId22" Type="http://schemas.openxmlformats.org/officeDocument/2006/relationships/image" Target="../media/image54.png"/><Relationship Id="rId27" Type="http://schemas.openxmlformats.org/officeDocument/2006/relationships/image" Target="../media/image59.png"/><Relationship Id="rId30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8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12" Type="http://schemas.openxmlformats.org/officeDocument/2006/relationships/image" Target="../media/image77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1.png"/><Relationship Id="rId11" Type="http://schemas.openxmlformats.org/officeDocument/2006/relationships/image" Target="../media/image76.png"/><Relationship Id="rId5" Type="http://schemas.openxmlformats.org/officeDocument/2006/relationships/image" Target="../media/image70.png"/><Relationship Id="rId15" Type="http://schemas.openxmlformats.org/officeDocument/2006/relationships/image" Target="../media/image80.png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Relationship Id="rId14" Type="http://schemas.openxmlformats.org/officeDocument/2006/relationships/image" Target="../media/image7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40000" lnSpcReduction="20000"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Ariston" pitchFamily="66" charset="0"/>
              </a:rPr>
              <a:t> </a:t>
            </a:r>
            <a:r>
              <a:rPr lang="ru-RU" sz="3300" dirty="0" smtClean="0">
                <a:latin typeface="Book Antiqua" pitchFamily="18" charset="0"/>
              </a:rPr>
              <a:t>Уважаемые жители Хохольского муниципального района!</a:t>
            </a:r>
          </a:p>
          <a:p>
            <a:pPr algn="just"/>
            <a:r>
              <a:rPr lang="ru-RU" sz="3300" dirty="0" smtClean="0">
                <a:latin typeface="Book Antiqua" pitchFamily="18" charset="0"/>
              </a:rPr>
              <a:t> </a:t>
            </a:r>
          </a:p>
          <a:p>
            <a:pPr marL="180975" indent="-180975" algn="just"/>
            <a:r>
              <a:rPr lang="ru-RU" sz="3300" dirty="0" smtClean="0">
                <a:latin typeface="Book Antiqua" pitchFamily="18" charset="0"/>
              </a:rPr>
              <a:t>             	Я рад приветствовать вас на официальном сайте администрации Хохольского муниципального района в разделе «Бюджет для граждан».</a:t>
            </a:r>
          </a:p>
          <a:p>
            <a:pPr marL="180975" indent="-180975" algn="just"/>
            <a:r>
              <a:rPr lang="ru-RU" sz="3300" dirty="0" smtClean="0">
                <a:latin typeface="Book Antiqua" pitchFamily="18" charset="0"/>
              </a:rPr>
              <a:t>		Тема распределения доходов, поступающих в бюджет,  интересна всем, без исключения, потому что каждый из нас является налогоплательщиком. Мы регулярно отчисляем в бюджет свои деньги и вправе знать: эффективно ли они расходуются, на финансирование каких целей направляются. Понимание того сколько, куда и на какие нужды уходят районные средства превращает вас, уважаемые жители района, в «контролеров казны».</a:t>
            </a:r>
          </a:p>
          <a:p>
            <a:pPr marL="180975" indent="-180975" algn="just"/>
            <a:r>
              <a:rPr lang="ru-RU" sz="3300" dirty="0" smtClean="0">
                <a:latin typeface="Book Antiqua" pitchFamily="18" charset="0"/>
              </a:rPr>
              <a:t>             	Ежегодно проводятся  публичные слушания по проекту районного бюджета  и отчета об исполнении бюджета муниципального района. Как видно из практики, интерес жителей района к основным финансовым документам очень низкий, а финансовая ситуация такова, что распределение и использование бюджетных средств напрямую связано с потребностями и пожеланиями граждан нашего района. Учитывая, что нормативные документы в области финансов сложны и непонятны для большинства жителей муниципального образования предлагаю вам ознакомиться с материалами по  планированию и исполнению бюджета  района в доступной форме.</a:t>
            </a:r>
          </a:p>
          <a:p>
            <a:pPr marL="180975" indent="-180975" algn="just"/>
            <a:r>
              <a:rPr lang="ru-RU" sz="3300" dirty="0" smtClean="0">
                <a:latin typeface="Book Antiqua" pitchFamily="18" charset="0"/>
              </a:rPr>
              <a:t>             	«Бюджет для граждан» - это документ, представленный в виде аналитического материала. Он разработан Финансовым отделом  Администрации Хохольского муниципального района и опубликован в открытом доступе. Его основная цель – донести актуальную информацию о бюджете и отчет о его исполнении в простой для понимания форме. «Бюджет для граждан» предназначен для вас, уважаемые жители района. Его «прочтение» не требует специальных знаний в сфере бюджетного законодательства. Информация, размещенная в разделе «Бюджет для граждан», в доступной форме  знакомит всех желающих с основными целями, задачами и приоритетными направлениями бюджетной политики, с основными характеристиками бюджета и результатами его исполнения.</a:t>
            </a:r>
          </a:p>
          <a:p>
            <a:pPr marL="180975" indent="-180975" algn="just"/>
            <a:r>
              <a:rPr lang="ru-RU" sz="3300" dirty="0" smtClean="0">
                <a:latin typeface="Book Antiqua" pitchFamily="18" charset="0"/>
              </a:rPr>
              <a:t>              	Благодарю вас за посещение сайта, за оказанную поддержку и  внимание, с которым вы относитесь к жизни нашего района,  успехам и недостаткам развития. Ваши замечания подскажут нам, на какие проблемы финансирования стоит обратить внимание, какие вопросы необходимо решать  срочно. Ваши обращения – необходимая нам обратная связь, которая поможет устранить недостатки и добиваться лучших результатов в работе.</a:t>
            </a:r>
          </a:p>
          <a:p>
            <a:pPr marL="180975" indent="-180975" algn="just"/>
            <a:r>
              <a:rPr lang="ru-RU" sz="3300" dirty="0" smtClean="0">
                <a:latin typeface="Book Antiqua" pitchFamily="18" charset="0"/>
              </a:rPr>
              <a:t>              	Надеюсь, что ваша критика и предложения послужат нам ориентиром в работе и вместе мы сделаем все возможное  для  дальнейшего развития и процветания Хохольского муниципального района.</a:t>
            </a:r>
          </a:p>
          <a:p>
            <a:pPr algn="just"/>
            <a:r>
              <a:rPr lang="ru-RU" sz="3300" dirty="0" smtClean="0">
                <a:latin typeface="Book Antiqua" pitchFamily="18" charset="0"/>
              </a:rPr>
              <a:t>              Добро пожаловать! </a:t>
            </a:r>
          </a:p>
          <a:p>
            <a:pPr algn="just"/>
            <a:r>
              <a:rPr lang="ru-RU" sz="3300" dirty="0" smtClean="0">
                <a:latin typeface="Book Antiqua" pitchFamily="18" charset="0"/>
              </a:rPr>
              <a:t> </a:t>
            </a:r>
          </a:p>
          <a:p>
            <a:r>
              <a:rPr lang="ru-RU" sz="3300" dirty="0" smtClean="0">
                <a:latin typeface="Book Antiqua" pitchFamily="18" charset="0"/>
              </a:rPr>
              <a:t>                                                                                                                   С уважением,</a:t>
            </a:r>
          </a:p>
          <a:p>
            <a:r>
              <a:rPr lang="ru-RU" sz="3300" dirty="0" smtClean="0">
                <a:latin typeface="Book Antiqua" pitchFamily="18" charset="0"/>
              </a:rPr>
              <a:t>                                                                                                      глава администрации </a:t>
            </a:r>
          </a:p>
          <a:p>
            <a:r>
              <a:rPr lang="ru-RU" sz="3300" dirty="0" smtClean="0">
                <a:latin typeface="Book Antiqua" pitchFamily="18" charset="0"/>
              </a:rPr>
              <a:t>                                                                          Хохольского муниципального района</a:t>
            </a:r>
          </a:p>
          <a:p>
            <a:r>
              <a:rPr lang="ru-RU" sz="3300" dirty="0" smtClean="0">
                <a:latin typeface="Book Antiqua" pitchFamily="18" charset="0"/>
              </a:rPr>
              <a:t>                                                                                                                П.В.Пономарев</a:t>
            </a:r>
            <a:endParaRPr lang="ru-RU" sz="33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object 5"/>
          <p:cNvSpPr/>
          <p:nvPr/>
        </p:nvSpPr>
        <p:spPr>
          <a:xfrm>
            <a:off x="1286899" y="4634445"/>
            <a:ext cx="2059988" cy="1020012"/>
          </a:xfrm>
          <a:custGeom>
            <a:avLst/>
            <a:gdLst/>
            <a:ahLst/>
            <a:cxnLst/>
            <a:rect l="l" t="t" r="r" b="b"/>
            <a:pathLst>
              <a:path w="2059988" h="1020012">
                <a:moveTo>
                  <a:pt x="1666566" y="0"/>
                </a:moveTo>
                <a:lnTo>
                  <a:pt x="393421" y="0"/>
                </a:lnTo>
                <a:lnTo>
                  <a:pt x="0" y="630402"/>
                </a:lnTo>
                <a:lnTo>
                  <a:pt x="1029994" y="1020012"/>
                </a:lnTo>
                <a:lnTo>
                  <a:pt x="2059988" y="630402"/>
                </a:lnTo>
                <a:lnTo>
                  <a:pt x="1666566" y="0"/>
                </a:lnTo>
                <a:close/>
              </a:path>
            </a:pathLst>
          </a:custGeom>
          <a:solidFill>
            <a:srgbClr val="FEF8A8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3"/>
          <p:cNvSpPr txBox="1"/>
          <p:nvPr/>
        </p:nvSpPr>
        <p:spPr>
          <a:xfrm>
            <a:off x="983321" y="3845022"/>
            <a:ext cx="885190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404040"/>
                </a:solidFill>
                <a:latin typeface="Times New Roman"/>
                <a:cs typeface="Times New Roman"/>
              </a:rPr>
              <a:t>Д</a:t>
            </a:r>
            <a:r>
              <a:rPr sz="2000" b="1" spc="-60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2000" b="1" spc="-80" dirty="0">
                <a:solidFill>
                  <a:srgbClr val="404040"/>
                </a:solidFill>
                <a:latin typeface="Times New Roman"/>
                <a:cs typeface="Times New Roman"/>
              </a:rPr>
              <a:t>х</a:t>
            </a:r>
            <a:r>
              <a:rPr sz="2000" b="1" spc="-60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2000" b="1" spc="-15" dirty="0">
                <a:solidFill>
                  <a:srgbClr val="404040"/>
                </a:solidFill>
                <a:latin typeface="Times New Roman"/>
                <a:cs typeface="Times New Roman"/>
              </a:rPr>
              <a:t>ды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4"/>
          <p:cNvSpPr/>
          <p:nvPr/>
        </p:nvSpPr>
        <p:spPr>
          <a:xfrm>
            <a:off x="645881" y="4607457"/>
            <a:ext cx="3631344" cy="0"/>
          </a:xfrm>
          <a:custGeom>
            <a:avLst/>
            <a:gdLst/>
            <a:ahLst/>
            <a:cxnLst/>
            <a:rect l="l" t="t" r="r" b="b"/>
            <a:pathLst>
              <a:path w="3631344">
                <a:moveTo>
                  <a:pt x="0" y="0"/>
                </a:moveTo>
                <a:lnTo>
                  <a:pt x="3631344" y="0"/>
                </a:lnTo>
              </a:path>
            </a:pathLst>
          </a:custGeom>
          <a:ln w="49366">
            <a:solidFill>
              <a:srgbClr val="FCCBA1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5"/>
          <p:cNvSpPr/>
          <p:nvPr/>
        </p:nvSpPr>
        <p:spPr>
          <a:xfrm>
            <a:off x="5760130" y="4631509"/>
            <a:ext cx="2059988" cy="1020012"/>
          </a:xfrm>
          <a:custGeom>
            <a:avLst/>
            <a:gdLst/>
            <a:ahLst/>
            <a:cxnLst/>
            <a:rect l="l" t="t" r="r" b="b"/>
            <a:pathLst>
              <a:path w="2059988" h="1020012">
                <a:moveTo>
                  <a:pt x="1666566" y="0"/>
                </a:moveTo>
                <a:lnTo>
                  <a:pt x="393421" y="0"/>
                </a:lnTo>
                <a:lnTo>
                  <a:pt x="0" y="630402"/>
                </a:lnTo>
                <a:lnTo>
                  <a:pt x="1029994" y="1020012"/>
                </a:lnTo>
                <a:lnTo>
                  <a:pt x="2059988" y="630402"/>
                </a:lnTo>
                <a:lnTo>
                  <a:pt x="1666566" y="0"/>
                </a:lnTo>
                <a:close/>
              </a:path>
            </a:pathLst>
          </a:custGeom>
          <a:solidFill>
            <a:srgbClr val="A2D6E4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6"/>
          <p:cNvSpPr/>
          <p:nvPr/>
        </p:nvSpPr>
        <p:spPr>
          <a:xfrm>
            <a:off x="4949625" y="4606549"/>
            <a:ext cx="3631345" cy="0"/>
          </a:xfrm>
          <a:custGeom>
            <a:avLst/>
            <a:gdLst/>
            <a:ahLst/>
            <a:cxnLst/>
            <a:rect l="l" t="t" r="r" b="b"/>
            <a:pathLst>
              <a:path w="3631345">
                <a:moveTo>
                  <a:pt x="0" y="0"/>
                </a:moveTo>
                <a:lnTo>
                  <a:pt x="3631345" y="0"/>
                </a:lnTo>
              </a:path>
            </a:pathLst>
          </a:custGeom>
          <a:ln w="49366">
            <a:solidFill>
              <a:srgbClr val="A2D6E4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7"/>
          <p:cNvSpPr txBox="1"/>
          <p:nvPr/>
        </p:nvSpPr>
        <p:spPr>
          <a:xfrm>
            <a:off x="287172" y="4661015"/>
            <a:ext cx="3305175" cy="1278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23010" marR="521970" indent="0" algn="ctr">
              <a:lnSpc>
                <a:spcPts val="1900"/>
              </a:lnSpc>
            </a:pPr>
            <a:r>
              <a:rPr sz="1600" b="1" spc="0" dirty="0">
                <a:solidFill>
                  <a:srgbClr val="984807"/>
                </a:solidFill>
                <a:latin typeface="Times New Roman"/>
                <a:cs typeface="Times New Roman"/>
              </a:rPr>
              <a:t>Де</a:t>
            </a:r>
            <a:r>
              <a:rPr sz="1600" b="1" spc="-15" dirty="0">
                <a:solidFill>
                  <a:srgbClr val="984807"/>
                </a:solidFill>
                <a:latin typeface="Times New Roman"/>
                <a:cs typeface="Times New Roman"/>
              </a:rPr>
              <a:t>ф</a:t>
            </a:r>
            <a:r>
              <a:rPr sz="1600" b="1" dirty="0">
                <a:solidFill>
                  <a:srgbClr val="984807"/>
                </a:solidFill>
                <a:latin typeface="Times New Roman"/>
                <a:cs typeface="Times New Roman"/>
              </a:rPr>
              <a:t>ицит (р</a:t>
            </a:r>
            <a:r>
              <a:rPr sz="1600" b="1" spc="-10" dirty="0">
                <a:solidFill>
                  <a:srgbClr val="984807"/>
                </a:solidFill>
                <a:latin typeface="Times New Roman"/>
                <a:cs typeface="Times New Roman"/>
              </a:rPr>
              <a:t>а</a:t>
            </a:r>
            <a:r>
              <a:rPr sz="1600" b="1" spc="-35" dirty="0">
                <a:solidFill>
                  <a:srgbClr val="984807"/>
                </a:solidFill>
                <a:latin typeface="Times New Roman"/>
                <a:cs typeface="Times New Roman"/>
              </a:rPr>
              <a:t>с</a:t>
            </a:r>
            <a:r>
              <a:rPr sz="1600" b="1" spc="-65" dirty="0">
                <a:solidFill>
                  <a:srgbClr val="984807"/>
                </a:solidFill>
                <a:latin typeface="Times New Roman"/>
                <a:cs typeface="Times New Roman"/>
              </a:rPr>
              <a:t>х</a:t>
            </a:r>
            <a:r>
              <a:rPr sz="1600" b="1" spc="-50" dirty="0">
                <a:solidFill>
                  <a:srgbClr val="984807"/>
                </a:solidFill>
                <a:latin typeface="Times New Roman"/>
                <a:cs typeface="Times New Roman"/>
              </a:rPr>
              <a:t>о</a:t>
            </a:r>
            <a:r>
              <a:rPr sz="1600" b="1" spc="-15" dirty="0">
                <a:solidFill>
                  <a:srgbClr val="984807"/>
                </a:solidFill>
                <a:latin typeface="Times New Roman"/>
                <a:cs typeface="Times New Roman"/>
              </a:rPr>
              <a:t>ды</a:t>
            </a:r>
            <a:r>
              <a:rPr sz="1600" b="1" dirty="0">
                <a:solidFill>
                  <a:srgbClr val="984807"/>
                </a:solidFill>
                <a:latin typeface="Times New Roman"/>
                <a:cs typeface="Times New Roman"/>
              </a:rPr>
              <a:t> </a:t>
            </a:r>
            <a:r>
              <a:rPr sz="1600" b="1" spc="-25" dirty="0">
                <a:solidFill>
                  <a:srgbClr val="984807"/>
                </a:solidFill>
                <a:latin typeface="Times New Roman"/>
                <a:cs typeface="Times New Roman"/>
              </a:rPr>
              <a:t>бо</a:t>
            </a:r>
            <a:r>
              <a:rPr sz="1600" b="1" spc="-10" dirty="0">
                <a:solidFill>
                  <a:srgbClr val="984807"/>
                </a:solidFill>
                <a:latin typeface="Times New Roman"/>
                <a:cs typeface="Times New Roman"/>
              </a:rPr>
              <a:t>ль</a:t>
            </a:r>
            <a:r>
              <a:rPr sz="1600" b="1" dirty="0">
                <a:solidFill>
                  <a:srgbClr val="984807"/>
                </a:solidFill>
                <a:latin typeface="Times New Roman"/>
                <a:cs typeface="Times New Roman"/>
              </a:rPr>
              <a:t>ш</a:t>
            </a:r>
            <a:r>
              <a:rPr sz="1600" b="1" spc="-10" dirty="0">
                <a:solidFill>
                  <a:srgbClr val="984807"/>
                </a:solidFill>
                <a:latin typeface="Times New Roman"/>
                <a:cs typeface="Times New Roman"/>
              </a:rPr>
              <a:t>е д</a:t>
            </a:r>
            <a:r>
              <a:rPr sz="1600" b="1" spc="-40" dirty="0">
                <a:solidFill>
                  <a:srgbClr val="984807"/>
                </a:solidFill>
                <a:latin typeface="Times New Roman"/>
                <a:cs typeface="Times New Roman"/>
              </a:rPr>
              <a:t>о</a:t>
            </a:r>
            <a:r>
              <a:rPr sz="1600" b="1" spc="-65" dirty="0">
                <a:solidFill>
                  <a:srgbClr val="984807"/>
                </a:solidFill>
                <a:latin typeface="Times New Roman"/>
                <a:cs typeface="Times New Roman"/>
              </a:rPr>
              <a:t>х</a:t>
            </a:r>
            <a:r>
              <a:rPr sz="1600" b="1" spc="-50" dirty="0">
                <a:solidFill>
                  <a:srgbClr val="984807"/>
                </a:solidFill>
                <a:latin typeface="Times New Roman"/>
                <a:cs typeface="Times New Roman"/>
              </a:rPr>
              <a:t>о</a:t>
            </a:r>
            <a:r>
              <a:rPr sz="1600" b="1" spc="-10" dirty="0">
                <a:solidFill>
                  <a:srgbClr val="984807"/>
                </a:solidFill>
                <a:latin typeface="Times New Roman"/>
                <a:cs typeface="Times New Roman"/>
              </a:rPr>
              <a:t>д</a:t>
            </a:r>
            <a:r>
              <a:rPr sz="1600" b="1" spc="-40" dirty="0">
                <a:solidFill>
                  <a:srgbClr val="984807"/>
                </a:solidFill>
                <a:latin typeface="Times New Roman"/>
                <a:cs typeface="Times New Roman"/>
              </a:rPr>
              <a:t>о</a:t>
            </a:r>
            <a:r>
              <a:rPr sz="1600" b="1" dirty="0">
                <a:solidFill>
                  <a:srgbClr val="984807"/>
                </a:solidFill>
                <a:latin typeface="Times New Roman"/>
                <a:cs typeface="Times New Roman"/>
              </a:rPr>
              <a:t>в)</a:t>
            </a:r>
            <a:endParaRPr sz="1600" dirty="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400"/>
              </a:lnSpc>
              <a:spcBef>
                <a:spcPts val="76"/>
              </a:spcBef>
            </a:pPr>
            <a:endParaRPr sz="1400" dirty="0"/>
          </a:p>
          <a:p>
            <a:pPr marL="12700">
              <a:lnSpc>
                <a:spcPct val="100000"/>
              </a:lnSpc>
              <a:tabLst>
                <a:tab pos="549275" algn="l"/>
                <a:tab pos="1926589" algn="l"/>
                <a:tab pos="2948940" algn="l"/>
              </a:tabLst>
            </a:pPr>
            <a:r>
              <a:rPr sz="1500" spc="155" dirty="0">
                <a:solidFill>
                  <a:srgbClr val="984807"/>
                </a:solidFill>
                <a:latin typeface="Times New Roman"/>
                <a:cs typeface="Times New Roman"/>
              </a:rPr>
              <a:t>Пр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и	</a:t>
            </a:r>
            <a:r>
              <a:rPr sz="1500" spc="155" dirty="0">
                <a:solidFill>
                  <a:srgbClr val="984807"/>
                </a:solidFill>
                <a:latin typeface="Times New Roman"/>
                <a:cs typeface="Times New Roman"/>
              </a:rPr>
              <a:t>превышени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и	</a:t>
            </a:r>
            <a:r>
              <a:rPr sz="1500" spc="145" dirty="0">
                <a:solidFill>
                  <a:srgbClr val="984807"/>
                </a:solidFill>
                <a:latin typeface="Times New Roman"/>
                <a:cs typeface="Times New Roman"/>
              </a:rPr>
              <a:t>ра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с</a:t>
            </a:r>
            <a:r>
              <a:rPr sz="1500" spc="-240" dirty="0">
                <a:solidFill>
                  <a:srgbClr val="984807"/>
                </a:solidFill>
                <a:latin typeface="Times New Roman"/>
                <a:cs typeface="Times New Roman"/>
              </a:rPr>
              <a:t> </a:t>
            </a:r>
            <a:r>
              <a:rPr sz="1500" spc="95" dirty="0">
                <a:solidFill>
                  <a:srgbClr val="984807"/>
                </a:solidFill>
                <a:latin typeface="Times New Roman"/>
                <a:cs typeface="Times New Roman"/>
              </a:rPr>
              <a:t>х</a:t>
            </a:r>
            <a:r>
              <a:rPr sz="1500" spc="110" dirty="0">
                <a:solidFill>
                  <a:srgbClr val="984807"/>
                </a:solidFill>
                <a:latin typeface="Times New Roman"/>
                <a:cs typeface="Times New Roman"/>
              </a:rPr>
              <a:t>о</a:t>
            </a:r>
            <a:r>
              <a:rPr sz="1500" spc="145" dirty="0">
                <a:solidFill>
                  <a:srgbClr val="984807"/>
                </a:solidFill>
                <a:latin typeface="Times New Roman"/>
                <a:cs typeface="Times New Roman"/>
              </a:rPr>
              <a:t>до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в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	</a:t>
            </a:r>
            <a:r>
              <a:rPr sz="1500" spc="145" dirty="0">
                <a:solidFill>
                  <a:srgbClr val="984807"/>
                </a:solidFill>
                <a:latin typeface="Times New Roman"/>
                <a:cs typeface="Times New Roman"/>
              </a:rPr>
              <a:t>на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д</a:t>
            </a:r>
            <a:r>
              <a:rPr sz="1500" spc="-220" dirty="0">
                <a:solidFill>
                  <a:srgbClr val="984807"/>
                </a:solidFill>
                <a:latin typeface="Times New Roman"/>
                <a:cs typeface="Times New Roman"/>
              </a:rPr>
              <a:t> </a:t>
            </a:r>
            <a:endParaRPr sz="1500" dirty="0">
              <a:latin typeface="Times New Roman"/>
              <a:cs typeface="Times New Roman"/>
            </a:endParaRPr>
          </a:p>
        </p:txBody>
      </p:sp>
      <p:sp>
        <p:nvSpPr>
          <p:cNvPr id="11" name="object 8"/>
          <p:cNvSpPr txBox="1"/>
          <p:nvPr/>
        </p:nvSpPr>
        <p:spPr>
          <a:xfrm>
            <a:off x="5624967" y="4116209"/>
            <a:ext cx="885190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404040"/>
                </a:solidFill>
                <a:latin typeface="Times New Roman"/>
                <a:cs typeface="Times New Roman"/>
              </a:rPr>
              <a:t>Д</a:t>
            </a:r>
            <a:r>
              <a:rPr sz="2000" b="1" spc="-60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2000" b="1" spc="-80" dirty="0">
                <a:solidFill>
                  <a:srgbClr val="404040"/>
                </a:solidFill>
                <a:latin typeface="Times New Roman"/>
                <a:cs typeface="Times New Roman"/>
              </a:rPr>
              <a:t>х</a:t>
            </a:r>
            <a:r>
              <a:rPr sz="2000" b="1" spc="-60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2000" b="1" spc="-15" dirty="0">
                <a:solidFill>
                  <a:srgbClr val="404040"/>
                </a:solidFill>
                <a:latin typeface="Times New Roman"/>
                <a:cs typeface="Times New Roman"/>
              </a:rPr>
              <a:t>ды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2" name="object 9"/>
          <p:cNvSpPr txBox="1"/>
          <p:nvPr/>
        </p:nvSpPr>
        <p:spPr>
          <a:xfrm>
            <a:off x="7336271" y="3980827"/>
            <a:ext cx="98107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404040"/>
                </a:solidFill>
                <a:latin typeface="Times New Roman"/>
                <a:cs typeface="Times New Roman"/>
              </a:rPr>
              <a:t>Ра</a:t>
            </a:r>
            <a:r>
              <a:rPr sz="2000" b="1" spc="-40" dirty="0">
                <a:solidFill>
                  <a:srgbClr val="404040"/>
                </a:solidFill>
                <a:latin typeface="Times New Roman"/>
                <a:cs typeface="Times New Roman"/>
              </a:rPr>
              <a:t>с</a:t>
            </a:r>
            <a:r>
              <a:rPr sz="2000" b="1" spc="-80" dirty="0">
                <a:solidFill>
                  <a:srgbClr val="404040"/>
                </a:solidFill>
                <a:latin typeface="Times New Roman"/>
                <a:cs typeface="Times New Roman"/>
              </a:rPr>
              <a:t>х</a:t>
            </a:r>
            <a:r>
              <a:rPr sz="2000" b="1" spc="-60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2000" b="1" spc="-15" dirty="0">
                <a:solidFill>
                  <a:srgbClr val="404040"/>
                </a:solidFill>
                <a:latin typeface="Times New Roman"/>
                <a:cs typeface="Times New Roman"/>
              </a:rPr>
              <a:t>ды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3" name="object 10"/>
          <p:cNvSpPr txBox="1"/>
          <p:nvPr/>
        </p:nvSpPr>
        <p:spPr>
          <a:xfrm>
            <a:off x="2625665" y="4054910"/>
            <a:ext cx="98107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404040"/>
                </a:solidFill>
                <a:latin typeface="Times New Roman"/>
                <a:cs typeface="Times New Roman"/>
              </a:rPr>
              <a:t>Ра</a:t>
            </a:r>
            <a:r>
              <a:rPr sz="2000" b="1" spc="-40" dirty="0">
                <a:solidFill>
                  <a:srgbClr val="404040"/>
                </a:solidFill>
                <a:latin typeface="Times New Roman"/>
                <a:cs typeface="Times New Roman"/>
              </a:rPr>
              <a:t>с</a:t>
            </a:r>
            <a:r>
              <a:rPr sz="2000" b="1" spc="-80" dirty="0">
                <a:solidFill>
                  <a:srgbClr val="404040"/>
                </a:solidFill>
                <a:latin typeface="Times New Roman"/>
                <a:cs typeface="Times New Roman"/>
              </a:rPr>
              <a:t>х</a:t>
            </a:r>
            <a:r>
              <a:rPr sz="2000" b="1" spc="-60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2000" b="1" spc="-15" dirty="0">
                <a:solidFill>
                  <a:srgbClr val="404040"/>
                </a:solidFill>
                <a:latin typeface="Times New Roman"/>
                <a:cs typeface="Times New Roman"/>
              </a:rPr>
              <a:t>ды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4" name="object 11"/>
          <p:cNvSpPr txBox="1"/>
          <p:nvPr/>
        </p:nvSpPr>
        <p:spPr>
          <a:xfrm>
            <a:off x="6069602" y="4665159"/>
            <a:ext cx="1475740" cy="7283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0" algn="ctr">
              <a:lnSpc>
                <a:spcPts val="1900"/>
              </a:lnSpc>
            </a:pPr>
            <a:r>
              <a:rPr sz="1600" b="1" spc="-15" dirty="0">
                <a:solidFill>
                  <a:srgbClr val="31859C"/>
                </a:solidFill>
                <a:latin typeface="Times New Roman"/>
                <a:cs typeface="Times New Roman"/>
              </a:rPr>
              <a:t>Пр</a:t>
            </a:r>
            <a:r>
              <a:rPr sz="1600" b="1" spc="-10" dirty="0">
                <a:solidFill>
                  <a:srgbClr val="31859C"/>
                </a:solidFill>
                <a:latin typeface="Times New Roman"/>
                <a:cs typeface="Times New Roman"/>
              </a:rPr>
              <a:t>официт (д</a:t>
            </a:r>
            <a:r>
              <a:rPr sz="1600" b="1" spc="-40" dirty="0">
                <a:solidFill>
                  <a:srgbClr val="31859C"/>
                </a:solidFill>
                <a:latin typeface="Times New Roman"/>
                <a:cs typeface="Times New Roman"/>
              </a:rPr>
              <a:t>о</a:t>
            </a:r>
            <a:r>
              <a:rPr sz="1600" b="1" spc="-65" dirty="0">
                <a:solidFill>
                  <a:srgbClr val="31859C"/>
                </a:solidFill>
                <a:latin typeface="Times New Roman"/>
                <a:cs typeface="Times New Roman"/>
              </a:rPr>
              <a:t>х</a:t>
            </a:r>
            <a:r>
              <a:rPr sz="1600" b="1" spc="-50" dirty="0">
                <a:solidFill>
                  <a:srgbClr val="31859C"/>
                </a:solidFill>
                <a:latin typeface="Times New Roman"/>
                <a:cs typeface="Times New Roman"/>
              </a:rPr>
              <a:t>о</a:t>
            </a:r>
            <a:r>
              <a:rPr sz="1600" b="1" spc="-15" dirty="0">
                <a:solidFill>
                  <a:srgbClr val="31859C"/>
                </a:solidFill>
                <a:latin typeface="Times New Roman"/>
                <a:cs typeface="Times New Roman"/>
              </a:rPr>
              <a:t>ды</a:t>
            </a:r>
            <a:r>
              <a:rPr sz="1600" b="1" dirty="0">
                <a:solidFill>
                  <a:srgbClr val="31859C"/>
                </a:solidFill>
                <a:latin typeface="Times New Roman"/>
                <a:cs typeface="Times New Roman"/>
              </a:rPr>
              <a:t> </a:t>
            </a:r>
            <a:r>
              <a:rPr sz="1600" b="1" spc="-25" dirty="0">
                <a:solidFill>
                  <a:srgbClr val="31859C"/>
                </a:solidFill>
                <a:latin typeface="Times New Roman"/>
                <a:cs typeface="Times New Roman"/>
              </a:rPr>
              <a:t>бо</a:t>
            </a:r>
            <a:r>
              <a:rPr sz="1600" b="1" spc="-10" dirty="0">
                <a:solidFill>
                  <a:srgbClr val="31859C"/>
                </a:solidFill>
                <a:latin typeface="Times New Roman"/>
                <a:cs typeface="Times New Roman"/>
              </a:rPr>
              <a:t>ль</a:t>
            </a:r>
            <a:r>
              <a:rPr sz="1600" b="1" dirty="0">
                <a:solidFill>
                  <a:srgbClr val="31859C"/>
                </a:solidFill>
                <a:latin typeface="Times New Roman"/>
                <a:cs typeface="Times New Roman"/>
              </a:rPr>
              <a:t>ш</a:t>
            </a:r>
            <a:r>
              <a:rPr sz="1600" b="1" spc="-10" dirty="0">
                <a:solidFill>
                  <a:srgbClr val="31859C"/>
                </a:solidFill>
                <a:latin typeface="Times New Roman"/>
                <a:cs typeface="Times New Roman"/>
              </a:rPr>
              <a:t>е</a:t>
            </a:r>
            <a:r>
              <a:rPr sz="1600" b="1" spc="-5" dirty="0">
                <a:solidFill>
                  <a:srgbClr val="31859C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31859C"/>
                </a:solidFill>
                <a:latin typeface="Times New Roman"/>
                <a:cs typeface="Times New Roman"/>
              </a:rPr>
              <a:t>р</a:t>
            </a:r>
            <a:r>
              <a:rPr sz="1600" b="1" spc="-10" dirty="0">
                <a:solidFill>
                  <a:srgbClr val="31859C"/>
                </a:solidFill>
                <a:latin typeface="Times New Roman"/>
                <a:cs typeface="Times New Roman"/>
              </a:rPr>
              <a:t>а</a:t>
            </a:r>
            <a:r>
              <a:rPr sz="1600" b="1" spc="-35" dirty="0">
                <a:solidFill>
                  <a:srgbClr val="31859C"/>
                </a:solidFill>
                <a:latin typeface="Times New Roman"/>
                <a:cs typeface="Times New Roman"/>
              </a:rPr>
              <a:t>с</a:t>
            </a:r>
            <a:r>
              <a:rPr sz="1600" b="1" spc="-65" dirty="0">
                <a:solidFill>
                  <a:srgbClr val="31859C"/>
                </a:solidFill>
                <a:latin typeface="Times New Roman"/>
                <a:cs typeface="Times New Roman"/>
              </a:rPr>
              <a:t>х</a:t>
            </a:r>
            <a:r>
              <a:rPr sz="1600" b="1" spc="-50" dirty="0">
                <a:solidFill>
                  <a:srgbClr val="31859C"/>
                </a:solidFill>
                <a:latin typeface="Times New Roman"/>
                <a:cs typeface="Times New Roman"/>
              </a:rPr>
              <a:t>о</a:t>
            </a:r>
            <a:r>
              <a:rPr sz="1600" b="1" spc="-10" dirty="0">
                <a:solidFill>
                  <a:srgbClr val="31859C"/>
                </a:solidFill>
                <a:latin typeface="Times New Roman"/>
                <a:cs typeface="Times New Roman"/>
              </a:rPr>
              <a:t>д</a:t>
            </a:r>
            <a:r>
              <a:rPr sz="1600" b="1" spc="-40" dirty="0">
                <a:solidFill>
                  <a:srgbClr val="31859C"/>
                </a:solidFill>
                <a:latin typeface="Times New Roman"/>
                <a:cs typeface="Times New Roman"/>
              </a:rPr>
              <a:t>о</a:t>
            </a:r>
            <a:r>
              <a:rPr sz="1600" b="1" dirty="0">
                <a:solidFill>
                  <a:srgbClr val="31859C"/>
                </a:solidFill>
                <a:latin typeface="Times New Roman"/>
                <a:cs typeface="Times New Roman"/>
              </a:rPr>
              <a:t>в)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6" name="object 13"/>
          <p:cNvSpPr/>
          <p:nvPr/>
        </p:nvSpPr>
        <p:spPr>
          <a:xfrm>
            <a:off x="4945856" y="5653697"/>
            <a:ext cx="3996283" cy="1015662"/>
          </a:xfrm>
          <a:custGeom>
            <a:avLst/>
            <a:gdLst/>
            <a:ahLst/>
            <a:cxnLst/>
            <a:rect l="l" t="t" r="r" b="b"/>
            <a:pathLst>
              <a:path w="3996283" h="1015662">
                <a:moveTo>
                  <a:pt x="0" y="0"/>
                </a:moveTo>
                <a:lnTo>
                  <a:pt x="3996283" y="0"/>
                </a:lnTo>
                <a:lnTo>
                  <a:pt x="3996283" y="1015662"/>
                </a:lnTo>
                <a:lnTo>
                  <a:pt x="0" y="1015662"/>
                </a:lnTo>
                <a:lnTo>
                  <a:pt x="0" y="0"/>
                </a:lnTo>
                <a:close/>
              </a:path>
            </a:pathLst>
          </a:custGeom>
          <a:solidFill>
            <a:srgbClr val="A2D6E4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object 14"/>
          <p:cNvSpPr txBox="1"/>
          <p:nvPr/>
        </p:nvSpPr>
        <p:spPr>
          <a:xfrm>
            <a:off x="5024596" y="5699417"/>
            <a:ext cx="3849370" cy="926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algn="just">
              <a:lnSpc>
                <a:spcPct val="100000"/>
              </a:lnSpc>
            </a:pPr>
            <a:r>
              <a:rPr sz="1500" spc="25" dirty="0">
                <a:solidFill>
                  <a:srgbClr val="215968"/>
                </a:solidFill>
                <a:latin typeface="Times New Roman"/>
                <a:cs typeface="Times New Roman"/>
              </a:rPr>
              <a:t>Пр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и  </a:t>
            </a:r>
            <a:r>
              <a:rPr sz="1500" spc="25" dirty="0">
                <a:solidFill>
                  <a:srgbClr val="215968"/>
                </a:solidFill>
                <a:latin typeface="Times New Roman"/>
                <a:cs typeface="Times New Roman"/>
              </a:rPr>
              <a:t> превышени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и  </a:t>
            </a:r>
            <a:r>
              <a:rPr sz="1500" spc="25" dirty="0">
                <a:solidFill>
                  <a:srgbClr val="215968"/>
                </a:solidFill>
                <a:latin typeface="Times New Roman"/>
                <a:cs typeface="Times New Roman"/>
              </a:rPr>
              <a:t> </a:t>
            </a:r>
            <a:r>
              <a:rPr sz="1500" spc="15" dirty="0">
                <a:solidFill>
                  <a:srgbClr val="215968"/>
                </a:solidFill>
                <a:latin typeface="Times New Roman"/>
                <a:cs typeface="Times New Roman"/>
              </a:rPr>
              <a:t>д</a:t>
            </a:r>
            <a:r>
              <a:rPr sz="1500" spc="-25" dirty="0">
                <a:solidFill>
                  <a:srgbClr val="215968"/>
                </a:solidFill>
                <a:latin typeface="Times New Roman"/>
                <a:cs typeface="Times New Roman"/>
              </a:rPr>
              <a:t>о</a:t>
            </a:r>
            <a:r>
              <a:rPr sz="1500" spc="-35" dirty="0">
                <a:solidFill>
                  <a:srgbClr val="215968"/>
                </a:solidFill>
                <a:latin typeface="Times New Roman"/>
                <a:cs typeface="Times New Roman"/>
              </a:rPr>
              <a:t>х</a:t>
            </a:r>
            <a:r>
              <a:rPr sz="1500" spc="-20" dirty="0">
                <a:solidFill>
                  <a:srgbClr val="215968"/>
                </a:solidFill>
                <a:latin typeface="Times New Roman"/>
                <a:cs typeface="Times New Roman"/>
              </a:rPr>
              <a:t>о</a:t>
            </a:r>
            <a:r>
              <a:rPr sz="1500" spc="15" dirty="0">
                <a:solidFill>
                  <a:srgbClr val="215968"/>
                </a:solidFill>
                <a:latin typeface="Times New Roman"/>
                <a:cs typeface="Times New Roman"/>
              </a:rPr>
              <a:t>до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в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  </a:t>
            </a:r>
            <a:r>
              <a:rPr sz="1500" spc="25" dirty="0">
                <a:solidFill>
                  <a:srgbClr val="215968"/>
                </a:solidFill>
                <a:latin typeface="Times New Roman"/>
                <a:cs typeface="Times New Roman"/>
              </a:rPr>
              <a:t> </a:t>
            </a:r>
            <a:r>
              <a:rPr sz="1500" spc="15" dirty="0">
                <a:solidFill>
                  <a:srgbClr val="215968"/>
                </a:solidFill>
                <a:latin typeface="Times New Roman"/>
                <a:cs typeface="Times New Roman"/>
              </a:rPr>
              <a:t>на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д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  </a:t>
            </a:r>
            <a:r>
              <a:rPr sz="1500" spc="25" dirty="0">
                <a:solidFill>
                  <a:srgbClr val="215968"/>
                </a:solidFill>
                <a:latin typeface="Times New Roman"/>
                <a:cs typeface="Times New Roman"/>
              </a:rPr>
              <a:t> </a:t>
            </a:r>
            <a:r>
              <a:rPr sz="1500" spc="15" dirty="0">
                <a:solidFill>
                  <a:srgbClr val="215968"/>
                </a:solidFill>
                <a:latin typeface="Times New Roman"/>
                <a:cs typeface="Times New Roman"/>
              </a:rPr>
              <a:t>ра</a:t>
            </a:r>
            <a:r>
              <a:rPr sz="1500" spc="-5" dirty="0">
                <a:solidFill>
                  <a:srgbClr val="215968"/>
                </a:solidFill>
                <a:latin typeface="Times New Roman"/>
                <a:cs typeface="Times New Roman"/>
              </a:rPr>
              <a:t>с</a:t>
            </a:r>
            <a:r>
              <a:rPr sz="1500" spc="-35" dirty="0">
                <a:solidFill>
                  <a:srgbClr val="215968"/>
                </a:solidFill>
                <a:latin typeface="Times New Roman"/>
                <a:cs typeface="Times New Roman"/>
              </a:rPr>
              <a:t>х</a:t>
            </a:r>
            <a:r>
              <a:rPr sz="1500" spc="-20" dirty="0">
                <a:solidFill>
                  <a:srgbClr val="215968"/>
                </a:solidFill>
                <a:latin typeface="Times New Roman"/>
                <a:cs typeface="Times New Roman"/>
              </a:rPr>
              <a:t>о</a:t>
            </a:r>
            <a:r>
              <a:rPr sz="1500" spc="15" dirty="0">
                <a:solidFill>
                  <a:srgbClr val="215968"/>
                </a:solidFill>
                <a:latin typeface="Times New Roman"/>
                <a:cs typeface="Times New Roman"/>
              </a:rPr>
              <a:t>дами</a:t>
            </a:r>
            <a:r>
              <a:rPr sz="1500" spc="20" dirty="0">
                <a:solidFill>
                  <a:srgbClr val="215968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прини</a:t>
            </a:r>
            <a:r>
              <a:rPr sz="1500" spc="-25" dirty="0">
                <a:solidFill>
                  <a:srgbClr val="215968"/>
                </a:solidFill>
                <a:latin typeface="Times New Roman"/>
                <a:cs typeface="Times New Roman"/>
              </a:rPr>
              <a:t>м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ае</a:t>
            </a:r>
            <a:r>
              <a:rPr sz="1500" spc="15" dirty="0">
                <a:solidFill>
                  <a:srgbClr val="215968"/>
                </a:solidFill>
                <a:latin typeface="Times New Roman"/>
                <a:cs typeface="Times New Roman"/>
              </a:rPr>
              <a:t>т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ся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  </a:t>
            </a:r>
            <a:r>
              <a:rPr sz="1500" spc="-165" dirty="0">
                <a:solidFill>
                  <a:srgbClr val="215968"/>
                </a:solidFill>
                <a:latin typeface="Times New Roman"/>
                <a:cs typeface="Times New Roman"/>
              </a:rPr>
              <a:t> 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реш</a:t>
            </a:r>
            <a:r>
              <a:rPr sz="1500" spc="-15" dirty="0">
                <a:solidFill>
                  <a:srgbClr val="215968"/>
                </a:solidFill>
                <a:latin typeface="Times New Roman"/>
                <a:cs typeface="Times New Roman"/>
              </a:rPr>
              <a:t>е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ни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е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,  </a:t>
            </a:r>
            <a:r>
              <a:rPr sz="1500" spc="-165" dirty="0">
                <a:solidFill>
                  <a:srgbClr val="215968"/>
                </a:solidFill>
                <a:latin typeface="Times New Roman"/>
                <a:cs typeface="Times New Roman"/>
              </a:rPr>
              <a:t> </a:t>
            </a:r>
            <a:r>
              <a:rPr sz="1500" spc="-35" dirty="0">
                <a:solidFill>
                  <a:srgbClr val="215968"/>
                </a:solidFill>
                <a:latin typeface="Times New Roman"/>
                <a:cs typeface="Times New Roman"/>
              </a:rPr>
              <a:t>к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ак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  </a:t>
            </a:r>
            <a:r>
              <a:rPr sz="1500" spc="-165" dirty="0">
                <a:solidFill>
                  <a:srgbClr val="215968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их  </a:t>
            </a:r>
            <a:r>
              <a:rPr sz="1500" spc="-165" dirty="0">
                <a:solidFill>
                  <a:srgbClr val="215968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и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с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п</a:t>
            </a:r>
            <a:r>
              <a:rPr sz="1500" spc="-20" dirty="0">
                <a:solidFill>
                  <a:srgbClr val="215968"/>
                </a:solidFill>
                <a:latin typeface="Times New Roman"/>
                <a:cs typeface="Times New Roman"/>
              </a:rPr>
              <a:t>о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ль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з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о</a:t>
            </a:r>
            <a:r>
              <a:rPr sz="1500" spc="-20" dirty="0">
                <a:solidFill>
                  <a:srgbClr val="215968"/>
                </a:solidFill>
                <a:latin typeface="Times New Roman"/>
                <a:cs typeface="Times New Roman"/>
              </a:rPr>
              <a:t>в</a:t>
            </a:r>
            <a:r>
              <a:rPr sz="1500" spc="-50" dirty="0">
                <a:solidFill>
                  <a:srgbClr val="215968"/>
                </a:solidFill>
                <a:latin typeface="Times New Roman"/>
                <a:cs typeface="Times New Roman"/>
              </a:rPr>
              <a:t>а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ть (н</a:t>
            </a:r>
            <a:r>
              <a:rPr sz="1500" spc="-30" dirty="0">
                <a:solidFill>
                  <a:srgbClr val="215968"/>
                </a:solidFill>
                <a:latin typeface="Times New Roman"/>
                <a:cs typeface="Times New Roman"/>
              </a:rPr>
              <a:t>а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при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ме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р,  </a:t>
            </a:r>
            <a:r>
              <a:rPr sz="1500" spc="-180" dirty="0">
                <a:solidFill>
                  <a:srgbClr val="215968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н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а</a:t>
            </a:r>
            <a:r>
              <a:rPr sz="1500" spc="-35" dirty="0">
                <a:solidFill>
                  <a:srgbClr val="215968"/>
                </a:solidFill>
                <a:latin typeface="Times New Roman"/>
                <a:cs typeface="Times New Roman"/>
              </a:rPr>
              <a:t>к</a:t>
            </a:r>
            <a:r>
              <a:rPr sz="1500" spc="-30" dirty="0">
                <a:solidFill>
                  <a:srgbClr val="215968"/>
                </a:solidFill>
                <a:latin typeface="Times New Roman"/>
                <a:cs typeface="Times New Roman"/>
              </a:rPr>
              <a:t>а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пли</a:t>
            </a:r>
            <a:r>
              <a:rPr sz="1500" spc="-20" dirty="0">
                <a:solidFill>
                  <a:srgbClr val="215968"/>
                </a:solidFill>
                <a:latin typeface="Times New Roman"/>
                <a:cs typeface="Times New Roman"/>
              </a:rPr>
              <a:t>в</a:t>
            </a:r>
            <a:r>
              <a:rPr sz="1500" spc="-50" dirty="0">
                <a:solidFill>
                  <a:srgbClr val="215968"/>
                </a:solidFill>
                <a:latin typeface="Times New Roman"/>
                <a:cs typeface="Times New Roman"/>
              </a:rPr>
              <a:t>а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ть      </a:t>
            </a:r>
            <a:r>
              <a:rPr sz="1500" spc="-165" dirty="0">
                <a:solidFill>
                  <a:srgbClr val="215968"/>
                </a:solidFill>
                <a:latin typeface="Times New Roman"/>
                <a:cs typeface="Times New Roman"/>
              </a:rPr>
              <a:t> 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р</a:t>
            </a:r>
            <a:r>
              <a:rPr sz="1500" spc="0" dirty="0">
                <a:solidFill>
                  <a:srgbClr val="215968"/>
                </a:solidFill>
                <a:latin typeface="Times New Roman"/>
                <a:cs typeface="Times New Roman"/>
              </a:rPr>
              <a:t>е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з</a:t>
            </a:r>
            <a:r>
              <a:rPr sz="1500" spc="-15" dirty="0">
                <a:solidFill>
                  <a:srgbClr val="215968"/>
                </a:solidFill>
                <a:latin typeface="Times New Roman"/>
                <a:cs typeface="Times New Roman"/>
              </a:rPr>
              <a:t>е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рв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ы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,  </a:t>
            </a:r>
            <a:r>
              <a:rPr sz="1500" spc="-180" dirty="0">
                <a:solidFill>
                  <a:srgbClr val="215968"/>
                </a:solidFill>
                <a:latin typeface="Times New Roman"/>
                <a:cs typeface="Times New Roman"/>
              </a:rPr>
              <a:t> </a:t>
            </a:r>
            <a:r>
              <a:rPr sz="1500" spc="35" dirty="0">
                <a:solidFill>
                  <a:srgbClr val="215968"/>
                </a:solidFill>
                <a:latin typeface="Times New Roman"/>
                <a:cs typeface="Times New Roman"/>
              </a:rPr>
              <a:t>о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с</a:t>
            </a:r>
            <a:r>
              <a:rPr sz="1500" spc="15" dirty="0">
                <a:solidFill>
                  <a:srgbClr val="215968"/>
                </a:solidFill>
                <a:latin typeface="Times New Roman"/>
                <a:cs typeface="Times New Roman"/>
              </a:rPr>
              <a:t>т</a:t>
            </a:r>
            <a:r>
              <a:rPr sz="1500" spc="-50" dirty="0">
                <a:solidFill>
                  <a:srgbClr val="215968"/>
                </a:solidFill>
                <a:latin typeface="Times New Roman"/>
                <a:cs typeface="Times New Roman"/>
              </a:rPr>
              <a:t>а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тк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и, пог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аш</a:t>
            </a:r>
            <a:r>
              <a:rPr sz="1500" spc="-50" dirty="0">
                <a:solidFill>
                  <a:srgbClr val="215968"/>
                </a:solidFill>
                <a:latin typeface="Times New Roman"/>
                <a:cs typeface="Times New Roman"/>
              </a:rPr>
              <a:t>а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ть 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д</a:t>
            </a:r>
            <a:r>
              <a:rPr sz="1500" spc="-20" dirty="0">
                <a:solidFill>
                  <a:srgbClr val="215968"/>
                </a:solidFill>
                <a:latin typeface="Times New Roman"/>
                <a:cs typeface="Times New Roman"/>
              </a:rPr>
              <a:t>о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лг).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8" name="object 15"/>
          <p:cNvSpPr/>
          <p:nvPr/>
        </p:nvSpPr>
        <p:spPr>
          <a:xfrm>
            <a:off x="208432" y="5653697"/>
            <a:ext cx="4506243" cy="1015662"/>
          </a:xfrm>
          <a:custGeom>
            <a:avLst/>
            <a:gdLst/>
            <a:ahLst/>
            <a:cxnLst/>
            <a:rect l="l" t="t" r="r" b="b"/>
            <a:pathLst>
              <a:path w="4506243" h="1015662">
                <a:moveTo>
                  <a:pt x="0" y="0"/>
                </a:moveTo>
                <a:lnTo>
                  <a:pt x="4506243" y="0"/>
                </a:lnTo>
                <a:lnTo>
                  <a:pt x="4506243" y="1015662"/>
                </a:lnTo>
                <a:lnTo>
                  <a:pt x="0" y="1015662"/>
                </a:lnTo>
                <a:lnTo>
                  <a:pt x="0" y="0"/>
                </a:lnTo>
                <a:close/>
              </a:path>
            </a:pathLst>
          </a:custGeom>
          <a:solidFill>
            <a:srgbClr val="FCCBA1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object 16"/>
          <p:cNvSpPr txBox="1"/>
          <p:nvPr/>
        </p:nvSpPr>
        <p:spPr>
          <a:xfrm>
            <a:off x="3709580" y="5699417"/>
            <a:ext cx="953135" cy="240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spc="145" dirty="0">
                <a:solidFill>
                  <a:srgbClr val="984807"/>
                </a:solidFill>
                <a:latin typeface="Times New Roman"/>
                <a:cs typeface="Times New Roman"/>
              </a:rPr>
              <a:t>д</a:t>
            </a:r>
            <a:r>
              <a:rPr sz="1500" spc="100" dirty="0">
                <a:solidFill>
                  <a:srgbClr val="984807"/>
                </a:solidFill>
                <a:latin typeface="Times New Roman"/>
                <a:cs typeface="Times New Roman"/>
              </a:rPr>
              <a:t>о</a:t>
            </a:r>
            <a:r>
              <a:rPr sz="1500" spc="95" dirty="0">
                <a:solidFill>
                  <a:srgbClr val="984807"/>
                </a:solidFill>
                <a:latin typeface="Times New Roman"/>
                <a:cs typeface="Times New Roman"/>
              </a:rPr>
              <a:t>х</a:t>
            </a:r>
            <a:r>
              <a:rPr sz="1500" spc="110" dirty="0">
                <a:solidFill>
                  <a:srgbClr val="984807"/>
                </a:solidFill>
                <a:latin typeface="Times New Roman"/>
                <a:cs typeface="Times New Roman"/>
              </a:rPr>
              <a:t>о</a:t>
            </a:r>
            <a:r>
              <a:rPr sz="1500" spc="145" dirty="0">
                <a:solidFill>
                  <a:srgbClr val="984807"/>
                </a:solidFill>
                <a:latin typeface="Times New Roman"/>
                <a:cs typeface="Times New Roman"/>
              </a:rPr>
              <a:t>дам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и</a:t>
            </a:r>
            <a:r>
              <a:rPr sz="1500" spc="-220" dirty="0">
                <a:solidFill>
                  <a:srgbClr val="984807"/>
                </a:solidFill>
                <a:latin typeface="Times New Roman"/>
                <a:cs typeface="Times New Roman"/>
              </a:rPr>
              <a:t> 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20" name="object 17"/>
          <p:cNvSpPr txBox="1"/>
          <p:nvPr/>
        </p:nvSpPr>
        <p:spPr>
          <a:xfrm>
            <a:off x="287172" y="5928017"/>
            <a:ext cx="4354830" cy="697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algn="just">
              <a:lnSpc>
                <a:spcPct val="100000"/>
              </a:lnSpc>
            </a:pPr>
            <a:r>
              <a:rPr sz="1500" spc="20" dirty="0">
                <a:solidFill>
                  <a:srgbClr val="984807"/>
                </a:solidFill>
                <a:latin typeface="Times New Roman"/>
                <a:cs typeface="Times New Roman"/>
              </a:rPr>
              <a:t>прини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м</a:t>
            </a:r>
            <a:r>
              <a:rPr sz="1500" spc="5" dirty="0">
                <a:solidFill>
                  <a:srgbClr val="984807"/>
                </a:solidFill>
                <a:latin typeface="Times New Roman"/>
                <a:cs typeface="Times New Roman"/>
              </a:rPr>
              <a:t>ае</a:t>
            </a:r>
            <a:r>
              <a:rPr sz="1500" spc="40" dirty="0">
                <a:solidFill>
                  <a:srgbClr val="984807"/>
                </a:solidFill>
                <a:latin typeface="Times New Roman"/>
                <a:cs typeface="Times New Roman"/>
              </a:rPr>
              <a:t>т</a:t>
            </a:r>
            <a:r>
              <a:rPr sz="1500" spc="5" dirty="0">
                <a:solidFill>
                  <a:srgbClr val="984807"/>
                </a:solidFill>
                <a:latin typeface="Times New Roman"/>
                <a:cs typeface="Times New Roman"/>
              </a:rPr>
              <a:t>с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я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  </a:t>
            </a:r>
            <a:r>
              <a:rPr sz="1500" spc="20" dirty="0">
                <a:solidFill>
                  <a:srgbClr val="984807"/>
                </a:solidFill>
                <a:latin typeface="Times New Roman"/>
                <a:cs typeface="Times New Roman"/>
              </a:rPr>
              <a:t> р</a:t>
            </a:r>
            <a:r>
              <a:rPr sz="1500" spc="5" dirty="0">
                <a:solidFill>
                  <a:srgbClr val="984807"/>
                </a:solidFill>
                <a:latin typeface="Times New Roman"/>
                <a:cs typeface="Times New Roman"/>
              </a:rPr>
              <a:t>е</a:t>
            </a:r>
            <a:r>
              <a:rPr sz="1500" spc="20" dirty="0">
                <a:solidFill>
                  <a:srgbClr val="984807"/>
                </a:solidFill>
                <a:latin typeface="Times New Roman"/>
                <a:cs typeface="Times New Roman"/>
              </a:rPr>
              <a:t>ш</a:t>
            </a:r>
            <a:r>
              <a:rPr sz="1500" spc="5" dirty="0">
                <a:solidFill>
                  <a:srgbClr val="984807"/>
                </a:solidFill>
                <a:latin typeface="Times New Roman"/>
                <a:cs typeface="Times New Roman"/>
              </a:rPr>
              <a:t>е</a:t>
            </a:r>
            <a:r>
              <a:rPr sz="1500" spc="20" dirty="0">
                <a:solidFill>
                  <a:srgbClr val="984807"/>
                </a:solidFill>
                <a:latin typeface="Times New Roman"/>
                <a:cs typeface="Times New Roman"/>
              </a:rPr>
              <a:t>ни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е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  </a:t>
            </a:r>
            <a:r>
              <a:rPr sz="1500" spc="20" dirty="0">
                <a:solidFill>
                  <a:srgbClr val="984807"/>
                </a:solidFill>
                <a:latin typeface="Times New Roman"/>
                <a:cs typeface="Times New Roman"/>
              </a:rPr>
              <a:t> о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б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  </a:t>
            </a:r>
            <a:r>
              <a:rPr sz="1500" spc="20" dirty="0">
                <a:solidFill>
                  <a:srgbClr val="984807"/>
                </a:solidFill>
                <a:latin typeface="Times New Roman"/>
                <a:cs typeface="Times New Roman"/>
              </a:rPr>
              <a:t> и</a:t>
            </a:r>
            <a:r>
              <a:rPr sz="1500" spc="5" dirty="0">
                <a:solidFill>
                  <a:srgbClr val="984807"/>
                </a:solidFill>
                <a:latin typeface="Times New Roman"/>
                <a:cs typeface="Times New Roman"/>
              </a:rPr>
              <a:t>с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т</a:t>
            </a:r>
            <a:r>
              <a:rPr sz="1500" spc="-20" dirty="0">
                <a:solidFill>
                  <a:srgbClr val="984807"/>
                </a:solidFill>
                <a:latin typeface="Times New Roman"/>
                <a:cs typeface="Times New Roman"/>
              </a:rPr>
              <a:t>о</a:t>
            </a:r>
            <a:r>
              <a:rPr sz="1500" spc="5" dirty="0">
                <a:solidFill>
                  <a:srgbClr val="984807"/>
                </a:solidFill>
                <a:latin typeface="Times New Roman"/>
                <a:cs typeface="Times New Roman"/>
              </a:rPr>
              <a:t>ч</a:t>
            </a:r>
            <a:r>
              <a:rPr sz="1500" spc="20" dirty="0">
                <a:solidFill>
                  <a:srgbClr val="984807"/>
                </a:solidFill>
                <a:latin typeface="Times New Roman"/>
                <a:cs typeface="Times New Roman"/>
              </a:rPr>
              <a:t>ни</a:t>
            </a:r>
            <a:r>
              <a:rPr sz="1500" spc="-15" dirty="0">
                <a:solidFill>
                  <a:srgbClr val="984807"/>
                </a:solidFill>
                <a:latin typeface="Times New Roman"/>
                <a:cs typeface="Times New Roman"/>
              </a:rPr>
              <a:t>к</a:t>
            </a:r>
            <a:r>
              <a:rPr sz="1500" spc="5" dirty="0">
                <a:solidFill>
                  <a:srgbClr val="984807"/>
                </a:solidFill>
                <a:latin typeface="Times New Roman"/>
                <a:cs typeface="Times New Roman"/>
              </a:rPr>
              <a:t>а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х  </a:t>
            </a:r>
            <a:r>
              <a:rPr sz="1500" spc="20" dirty="0">
                <a:solidFill>
                  <a:srgbClr val="984807"/>
                </a:solidFill>
                <a:latin typeface="Times New Roman"/>
                <a:cs typeface="Times New Roman"/>
              </a:rPr>
              <a:t> по</a:t>
            </a:r>
            <a:r>
              <a:rPr sz="1500" spc="5" dirty="0">
                <a:solidFill>
                  <a:srgbClr val="984807"/>
                </a:solidFill>
                <a:latin typeface="Times New Roman"/>
                <a:cs typeface="Times New Roman"/>
              </a:rPr>
              <a:t>к</a:t>
            </a:r>
            <a:r>
              <a:rPr sz="1500" spc="20" dirty="0">
                <a:solidFill>
                  <a:srgbClr val="984807"/>
                </a:solidFill>
                <a:latin typeface="Times New Roman"/>
                <a:cs typeface="Times New Roman"/>
              </a:rPr>
              <a:t>р</a:t>
            </a:r>
            <a:r>
              <a:rPr sz="1500" spc="5" dirty="0">
                <a:solidFill>
                  <a:srgbClr val="984807"/>
                </a:solidFill>
                <a:latin typeface="Times New Roman"/>
                <a:cs typeface="Times New Roman"/>
              </a:rPr>
              <a:t>ы</a:t>
            </a:r>
            <a:r>
              <a:rPr sz="1500" spc="20" dirty="0">
                <a:solidFill>
                  <a:srgbClr val="984807"/>
                </a:solidFill>
                <a:latin typeface="Times New Roman"/>
                <a:cs typeface="Times New Roman"/>
              </a:rPr>
              <a:t>ти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я</a:t>
            </a:r>
            <a:r>
              <a:rPr sz="1500" spc="-5" dirty="0">
                <a:solidFill>
                  <a:srgbClr val="984807"/>
                </a:solidFill>
                <a:latin typeface="Times New Roman"/>
                <a:cs typeface="Times New Roman"/>
              </a:rPr>
              <a:t> </a:t>
            </a:r>
            <a:r>
              <a:rPr sz="1500" spc="25" dirty="0">
                <a:solidFill>
                  <a:srgbClr val="984807"/>
                </a:solidFill>
                <a:latin typeface="Times New Roman"/>
                <a:cs typeface="Times New Roman"/>
              </a:rPr>
              <a:t>д</a:t>
            </a:r>
            <a:r>
              <a:rPr sz="1500" spc="45" dirty="0">
                <a:solidFill>
                  <a:srgbClr val="984807"/>
                </a:solidFill>
                <a:latin typeface="Times New Roman"/>
                <a:cs typeface="Times New Roman"/>
              </a:rPr>
              <a:t>е</a:t>
            </a:r>
            <a:r>
              <a:rPr sz="1500" spc="25" dirty="0">
                <a:solidFill>
                  <a:srgbClr val="984807"/>
                </a:solidFill>
                <a:latin typeface="Times New Roman"/>
                <a:cs typeface="Times New Roman"/>
              </a:rPr>
              <a:t>ф</a:t>
            </a:r>
            <a:r>
              <a:rPr sz="1500" spc="40" dirty="0">
                <a:solidFill>
                  <a:srgbClr val="984807"/>
                </a:solidFill>
                <a:latin typeface="Times New Roman"/>
                <a:cs typeface="Times New Roman"/>
              </a:rPr>
              <a:t>ици</a:t>
            </a:r>
            <a:r>
              <a:rPr sz="1500" spc="55" dirty="0">
                <a:solidFill>
                  <a:srgbClr val="984807"/>
                </a:solidFill>
                <a:latin typeface="Times New Roman"/>
                <a:cs typeface="Times New Roman"/>
              </a:rPr>
              <a:t>т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а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  </a:t>
            </a:r>
            <a:r>
              <a:rPr sz="1500" spc="40" dirty="0">
                <a:solidFill>
                  <a:srgbClr val="984807"/>
                </a:solidFill>
                <a:latin typeface="Times New Roman"/>
                <a:cs typeface="Times New Roman"/>
              </a:rPr>
              <a:t> (н</a:t>
            </a:r>
            <a:r>
              <a:rPr sz="1500" spc="5" dirty="0">
                <a:solidFill>
                  <a:srgbClr val="984807"/>
                </a:solidFill>
                <a:latin typeface="Times New Roman"/>
                <a:cs typeface="Times New Roman"/>
              </a:rPr>
              <a:t>а</a:t>
            </a:r>
            <a:r>
              <a:rPr sz="1500" spc="40" dirty="0">
                <a:solidFill>
                  <a:srgbClr val="984807"/>
                </a:solidFill>
                <a:latin typeface="Times New Roman"/>
                <a:cs typeface="Times New Roman"/>
              </a:rPr>
              <a:t>при</a:t>
            </a:r>
            <a:r>
              <a:rPr sz="1500" spc="25" dirty="0">
                <a:solidFill>
                  <a:srgbClr val="984807"/>
                </a:solidFill>
                <a:latin typeface="Times New Roman"/>
                <a:cs typeface="Times New Roman"/>
              </a:rPr>
              <a:t>ме</a:t>
            </a:r>
            <a:r>
              <a:rPr sz="1500" spc="40" dirty="0">
                <a:solidFill>
                  <a:srgbClr val="984807"/>
                </a:solidFill>
                <a:latin typeface="Times New Roman"/>
                <a:cs typeface="Times New Roman"/>
              </a:rPr>
              <a:t>р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,  </a:t>
            </a:r>
            <a:r>
              <a:rPr sz="1500" spc="40" dirty="0">
                <a:solidFill>
                  <a:srgbClr val="984807"/>
                </a:solidFill>
                <a:latin typeface="Times New Roman"/>
                <a:cs typeface="Times New Roman"/>
              </a:rPr>
              <a:t> и</a:t>
            </a:r>
            <a:r>
              <a:rPr sz="1500" spc="25" dirty="0">
                <a:solidFill>
                  <a:srgbClr val="984807"/>
                </a:solidFill>
                <a:latin typeface="Times New Roman"/>
                <a:cs typeface="Times New Roman"/>
              </a:rPr>
              <a:t>с</a:t>
            </a:r>
            <a:r>
              <a:rPr sz="1500" spc="40" dirty="0">
                <a:solidFill>
                  <a:srgbClr val="984807"/>
                </a:solidFill>
                <a:latin typeface="Times New Roman"/>
                <a:cs typeface="Times New Roman"/>
              </a:rPr>
              <a:t>п</a:t>
            </a:r>
            <a:r>
              <a:rPr sz="1500" spc="20" dirty="0">
                <a:solidFill>
                  <a:srgbClr val="984807"/>
                </a:solidFill>
                <a:latin typeface="Times New Roman"/>
                <a:cs typeface="Times New Roman"/>
              </a:rPr>
              <a:t>о</a:t>
            </a:r>
            <a:r>
              <a:rPr sz="1500" spc="40" dirty="0">
                <a:solidFill>
                  <a:srgbClr val="984807"/>
                </a:solidFill>
                <a:latin typeface="Times New Roman"/>
                <a:cs typeface="Times New Roman"/>
              </a:rPr>
              <a:t>ль</a:t>
            </a:r>
            <a:r>
              <a:rPr sz="1500" spc="30" dirty="0">
                <a:solidFill>
                  <a:srgbClr val="984807"/>
                </a:solidFill>
                <a:latin typeface="Times New Roman"/>
                <a:cs typeface="Times New Roman"/>
              </a:rPr>
              <a:t>з</a:t>
            </a:r>
            <a:r>
              <a:rPr sz="1500" spc="40" dirty="0">
                <a:solidFill>
                  <a:srgbClr val="984807"/>
                </a:solidFill>
                <a:latin typeface="Times New Roman"/>
                <a:cs typeface="Times New Roman"/>
              </a:rPr>
              <a:t>о</a:t>
            </a:r>
            <a:r>
              <a:rPr sz="1500" spc="20" dirty="0">
                <a:solidFill>
                  <a:srgbClr val="984807"/>
                </a:solidFill>
                <a:latin typeface="Times New Roman"/>
                <a:cs typeface="Times New Roman"/>
              </a:rPr>
              <a:t>в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а</a:t>
            </a:r>
            <a:r>
              <a:rPr sz="1500" spc="40" dirty="0">
                <a:solidFill>
                  <a:srgbClr val="984807"/>
                </a:solidFill>
                <a:latin typeface="Times New Roman"/>
                <a:cs typeface="Times New Roman"/>
              </a:rPr>
              <a:t>т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ь  </a:t>
            </a:r>
            <a:r>
              <a:rPr sz="1500" spc="40" dirty="0">
                <a:solidFill>
                  <a:srgbClr val="984807"/>
                </a:solidFill>
                <a:latin typeface="Times New Roman"/>
                <a:cs typeface="Times New Roman"/>
              </a:rPr>
              <a:t> и</a:t>
            </a:r>
            <a:r>
              <a:rPr sz="1500" spc="25" dirty="0">
                <a:solidFill>
                  <a:srgbClr val="984807"/>
                </a:solidFill>
                <a:latin typeface="Times New Roman"/>
                <a:cs typeface="Times New Roman"/>
              </a:rPr>
              <a:t>ме</a:t>
            </a:r>
            <a:r>
              <a:rPr sz="1500" spc="40" dirty="0">
                <a:solidFill>
                  <a:srgbClr val="984807"/>
                </a:solidFill>
                <a:latin typeface="Times New Roman"/>
                <a:cs typeface="Times New Roman"/>
              </a:rPr>
              <a:t>ющи</a:t>
            </a:r>
            <a:r>
              <a:rPr sz="1500" spc="65" dirty="0">
                <a:solidFill>
                  <a:srgbClr val="984807"/>
                </a:solidFill>
                <a:latin typeface="Times New Roman"/>
                <a:cs typeface="Times New Roman"/>
              </a:rPr>
              <a:t>е</a:t>
            </a:r>
            <a:r>
              <a:rPr sz="1500" spc="25" dirty="0">
                <a:solidFill>
                  <a:srgbClr val="984807"/>
                </a:solidFill>
                <a:latin typeface="Times New Roman"/>
                <a:cs typeface="Times New Roman"/>
              </a:rPr>
              <a:t>с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я</a:t>
            </a:r>
            <a:r>
              <a:rPr sz="1500" spc="-5" dirty="0">
                <a:solidFill>
                  <a:srgbClr val="984807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н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а</a:t>
            </a:r>
            <a:r>
              <a:rPr sz="1500" spc="-90" dirty="0">
                <a:solidFill>
                  <a:srgbClr val="984807"/>
                </a:solidFill>
                <a:latin typeface="Times New Roman"/>
                <a:cs typeface="Times New Roman"/>
              </a:rPr>
              <a:t>к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оп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л</a:t>
            </a:r>
            <a:r>
              <a:rPr sz="1500" spc="-15" dirty="0">
                <a:solidFill>
                  <a:srgbClr val="984807"/>
                </a:solidFill>
                <a:latin typeface="Times New Roman"/>
                <a:cs typeface="Times New Roman"/>
              </a:rPr>
              <a:t>е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ни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я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, </a:t>
            </a:r>
            <a:r>
              <a:rPr sz="1500" spc="35" dirty="0">
                <a:solidFill>
                  <a:srgbClr val="984807"/>
                </a:solidFill>
                <a:latin typeface="Times New Roman"/>
                <a:cs typeface="Times New Roman"/>
              </a:rPr>
              <a:t>о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с</a:t>
            </a:r>
            <a:r>
              <a:rPr sz="1500" spc="15" dirty="0">
                <a:solidFill>
                  <a:srgbClr val="984807"/>
                </a:solidFill>
                <a:latin typeface="Times New Roman"/>
                <a:cs typeface="Times New Roman"/>
              </a:rPr>
              <a:t>т</a:t>
            </a:r>
            <a:r>
              <a:rPr sz="1500" spc="-50" dirty="0">
                <a:solidFill>
                  <a:srgbClr val="984807"/>
                </a:solidFill>
                <a:latin typeface="Times New Roman"/>
                <a:cs typeface="Times New Roman"/>
              </a:rPr>
              <a:t>а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тк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и, взять в 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д</a:t>
            </a:r>
            <a:r>
              <a:rPr sz="1500" spc="-20" dirty="0">
                <a:solidFill>
                  <a:srgbClr val="984807"/>
                </a:solidFill>
                <a:latin typeface="Times New Roman"/>
                <a:cs typeface="Times New Roman"/>
              </a:rPr>
              <a:t>о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лг).</a:t>
            </a:r>
            <a:endParaRPr sz="1500">
              <a:latin typeface="Times New Roman"/>
              <a:cs typeface="Times New Roman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071678"/>
            <a:ext cx="1143008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857364"/>
            <a:ext cx="132397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1857364"/>
            <a:ext cx="13239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82" y="2285992"/>
            <a:ext cx="8953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object 2"/>
          <p:cNvSpPr txBox="1"/>
          <p:nvPr/>
        </p:nvSpPr>
        <p:spPr>
          <a:xfrm>
            <a:off x="428596" y="714356"/>
            <a:ext cx="8501122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15" dirty="0">
                <a:solidFill>
                  <a:srgbClr val="404040"/>
                </a:solidFill>
                <a:latin typeface="Times New Roman"/>
                <a:cs typeface="Times New Roman"/>
              </a:rPr>
              <a:t>Д</a:t>
            </a:r>
            <a:r>
              <a:rPr sz="2800" b="1" spc="-55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2800" b="1" spc="-70" dirty="0">
                <a:solidFill>
                  <a:srgbClr val="404040"/>
                </a:solidFill>
                <a:latin typeface="Times New Roman"/>
                <a:cs typeface="Times New Roman"/>
              </a:rPr>
              <a:t>х</a:t>
            </a:r>
            <a:r>
              <a:rPr sz="2800" b="1" spc="-55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2800" b="1" spc="-15" dirty="0">
                <a:solidFill>
                  <a:srgbClr val="404040"/>
                </a:solidFill>
                <a:latin typeface="Times New Roman"/>
                <a:cs typeface="Times New Roman"/>
              </a:rPr>
              <a:t>ды</a:t>
            </a:r>
            <a:r>
              <a:rPr sz="2800" b="1" dirty="0">
                <a:solidFill>
                  <a:srgbClr val="404040"/>
                </a:solidFill>
                <a:latin typeface="Times New Roman"/>
                <a:cs typeface="Times New Roman"/>
              </a:rPr>
              <a:t> – </a:t>
            </a:r>
            <a:r>
              <a:rPr sz="2800" b="1" spc="-10" dirty="0" err="1">
                <a:solidFill>
                  <a:srgbClr val="404040"/>
                </a:solidFill>
                <a:latin typeface="Times New Roman"/>
                <a:cs typeface="Times New Roman"/>
              </a:rPr>
              <a:t>Ра</a:t>
            </a:r>
            <a:r>
              <a:rPr sz="2800" b="1" spc="-35" dirty="0" err="1">
                <a:solidFill>
                  <a:srgbClr val="404040"/>
                </a:solidFill>
                <a:latin typeface="Times New Roman"/>
                <a:cs typeface="Times New Roman"/>
              </a:rPr>
              <a:t>с</a:t>
            </a:r>
            <a:r>
              <a:rPr sz="2800" b="1" spc="-70" dirty="0" err="1">
                <a:solidFill>
                  <a:srgbClr val="404040"/>
                </a:solidFill>
                <a:latin typeface="Times New Roman"/>
                <a:cs typeface="Times New Roman"/>
              </a:rPr>
              <a:t>х</a:t>
            </a:r>
            <a:r>
              <a:rPr sz="2800" b="1" spc="-55" dirty="0" err="1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2800" b="1" spc="-15" dirty="0" err="1">
                <a:solidFill>
                  <a:srgbClr val="404040"/>
                </a:solidFill>
                <a:latin typeface="Times New Roman"/>
                <a:cs typeface="Times New Roman"/>
              </a:rPr>
              <a:t>ды</a:t>
            </a:r>
            <a:r>
              <a:rPr sz="2800" b="1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b="1" spc="-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=</a:t>
            </a:r>
            <a:r>
              <a:rPr lang="ru-RU" sz="2800" b="1" spc="-15" dirty="0" smtClean="0">
                <a:solidFill>
                  <a:srgbClr val="404040"/>
                </a:solidFill>
                <a:latin typeface="Times New Roman"/>
                <a:cs typeface="Times New Roman"/>
              </a:rPr>
              <a:t> отрицательное число -</a:t>
            </a:r>
            <a:r>
              <a:rPr sz="2800" b="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2800" b="1" spc="0" dirty="0" err="1">
                <a:solidFill>
                  <a:srgbClr val="404040"/>
                </a:solidFill>
                <a:latin typeface="Times New Roman"/>
                <a:cs typeface="Times New Roman"/>
              </a:rPr>
              <a:t>Д</a:t>
            </a:r>
            <a:r>
              <a:rPr sz="2800" b="1" spc="5" dirty="0" err="1">
                <a:solidFill>
                  <a:srgbClr val="404040"/>
                </a:solidFill>
                <a:latin typeface="Times New Roman"/>
                <a:cs typeface="Times New Roman"/>
              </a:rPr>
              <a:t>е</a:t>
            </a:r>
            <a:r>
              <a:rPr sz="2800" b="1" spc="-15" dirty="0" err="1">
                <a:solidFill>
                  <a:srgbClr val="404040"/>
                </a:solidFill>
                <a:latin typeface="Times New Roman"/>
                <a:cs typeface="Times New Roman"/>
              </a:rPr>
              <a:t>ф</a:t>
            </a:r>
            <a:r>
              <a:rPr sz="2800" b="1" dirty="0" err="1">
                <a:solidFill>
                  <a:srgbClr val="404040"/>
                </a:solidFill>
                <a:latin typeface="Times New Roman"/>
                <a:cs typeface="Times New Roman"/>
              </a:rPr>
              <a:t>ицит</a:t>
            </a:r>
            <a:r>
              <a:rPr sz="2800" b="1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endParaRPr lang="ru-RU" sz="2800" b="1" dirty="0" smtClean="0">
              <a:solidFill>
                <a:srgbClr val="40404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800" b="1" dirty="0" smtClean="0">
                <a:solidFill>
                  <a:srgbClr val="404040"/>
                </a:solidFill>
                <a:latin typeface="Times New Roman"/>
                <a:cs typeface="Times New Roman"/>
              </a:rPr>
              <a:t>(</a:t>
            </a:r>
            <a:r>
              <a:rPr lang="ru-RU" sz="2800" b="1" dirty="0" smtClean="0">
                <a:solidFill>
                  <a:srgbClr val="404040"/>
                </a:solidFill>
                <a:latin typeface="Times New Roman"/>
                <a:cs typeface="Times New Roman"/>
              </a:rPr>
              <a:t> положительное число -</a:t>
            </a:r>
            <a:r>
              <a:rPr sz="2800" b="1" spc="-15" dirty="0" err="1" smtClean="0">
                <a:solidFill>
                  <a:srgbClr val="404040"/>
                </a:solidFill>
                <a:latin typeface="Times New Roman"/>
                <a:cs typeface="Times New Roman"/>
              </a:rPr>
              <a:t>П</a:t>
            </a:r>
            <a:r>
              <a:rPr sz="2800" b="1" dirty="0" err="1" smtClean="0">
                <a:solidFill>
                  <a:srgbClr val="404040"/>
                </a:solidFill>
                <a:latin typeface="Times New Roman"/>
                <a:cs typeface="Times New Roman"/>
              </a:rPr>
              <a:t>р</a:t>
            </a:r>
            <a:r>
              <a:rPr sz="2800" b="1" spc="-15" dirty="0" err="1" smtClean="0">
                <a:solidFill>
                  <a:srgbClr val="404040"/>
                </a:solidFill>
                <a:latin typeface="Times New Roman"/>
                <a:cs typeface="Times New Roman"/>
              </a:rPr>
              <a:t>оф</a:t>
            </a:r>
            <a:r>
              <a:rPr sz="2800" b="1" dirty="0" err="1" smtClean="0">
                <a:solidFill>
                  <a:srgbClr val="404040"/>
                </a:solidFill>
                <a:latin typeface="Times New Roman"/>
                <a:cs typeface="Times New Roman"/>
              </a:rPr>
              <a:t>ицит</a:t>
            </a:r>
            <a:r>
              <a:rPr sz="2800" b="1" dirty="0">
                <a:solidFill>
                  <a:srgbClr val="404040"/>
                </a:solidFill>
                <a:latin typeface="Times New Roman"/>
                <a:cs typeface="Times New Roman"/>
              </a:rPr>
              <a:t>)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33" name="object 3"/>
          <p:cNvSpPr txBox="1"/>
          <p:nvPr/>
        </p:nvSpPr>
        <p:spPr>
          <a:xfrm>
            <a:off x="983321" y="3845022"/>
            <a:ext cx="885190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404040"/>
                </a:solidFill>
                <a:latin typeface="Times New Roman"/>
                <a:cs typeface="Times New Roman"/>
              </a:rPr>
              <a:t>Д</a:t>
            </a:r>
            <a:r>
              <a:rPr sz="2000" b="1" spc="-60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2000" b="1" spc="-80" dirty="0">
                <a:solidFill>
                  <a:srgbClr val="404040"/>
                </a:solidFill>
                <a:latin typeface="Times New Roman"/>
                <a:cs typeface="Times New Roman"/>
              </a:rPr>
              <a:t>х</a:t>
            </a:r>
            <a:r>
              <a:rPr sz="2000" b="1" spc="-60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2000" b="1" spc="-15" dirty="0">
                <a:solidFill>
                  <a:srgbClr val="404040"/>
                </a:solidFill>
                <a:latin typeface="Times New Roman"/>
                <a:cs typeface="Times New Roman"/>
              </a:rPr>
              <a:t>ды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4" name="object 4"/>
          <p:cNvSpPr/>
          <p:nvPr/>
        </p:nvSpPr>
        <p:spPr>
          <a:xfrm>
            <a:off x="645881" y="4607457"/>
            <a:ext cx="3631344" cy="0"/>
          </a:xfrm>
          <a:custGeom>
            <a:avLst/>
            <a:gdLst/>
            <a:ahLst/>
            <a:cxnLst/>
            <a:rect l="l" t="t" r="r" b="b"/>
            <a:pathLst>
              <a:path w="3631344">
                <a:moveTo>
                  <a:pt x="0" y="0"/>
                </a:moveTo>
                <a:lnTo>
                  <a:pt x="3631344" y="0"/>
                </a:lnTo>
              </a:path>
            </a:pathLst>
          </a:custGeom>
          <a:ln w="49366">
            <a:solidFill>
              <a:srgbClr val="FCCBA1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" name="object 5"/>
          <p:cNvSpPr/>
          <p:nvPr/>
        </p:nvSpPr>
        <p:spPr>
          <a:xfrm>
            <a:off x="5760130" y="4631509"/>
            <a:ext cx="2059988" cy="1020012"/>
          </a:xfrm>
          <a:custGeom>
            <a:avLst/>
            <a:gdLst/>
            <a:ahLst/>
            <a:cxnLst/>
            <a:rect l="l" t="t" r="r" b="b"/>
            <a:pathLst>
              <a:path w="2059988" h="1020012">
                <a:moveTo>
                  <a:pt x="1666566" y="0"/>
                </a:moveTo>
                <a:lnTo>
                  <a:pt x="393421" y="0"/>
                </a:lnTo>
                <a:lnTo>
                  <a:pt x="0" y="630402"/>
                </a:lnTo>
                <a:lnTo>
                  <a:pt x="1029994" y="1020012"/>
                </a:lnTo>
                <a:lnTo>
                  <a:pt x="2059988" y="630402"/>
                </a:lnTo>
                <a:lnTo>
                  <a:pt x="1666566" y="0"/>
                </a:lnTo>
                <a:close/>
              </a:path>
            </a:pathLst>
          </a:custGeom>
          <a:solidFill>
            <a:srgbClr val="A2D6E4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" name="object 6"/>
          <p:cNvSpPr/>
          <p:nvPr/>
        </p:nvSpPr>
        <p:spPr>
          <a:xfrm>
            <a:off x="4949625" y="4606549"/>
            <a:ext cx="3631345" cy="0"/>
          </a:xfrm>
          <a:custGeom>
            <a:avLst/>
            <a:gdLst/>
            <a:ahLst/>
            <a:cxnLst/>
            <a:rect l="l" t="t" r="r" b="b"/>
            <a:pathLst>
              <a:path w="3631345">
                <a:moveTo>
                  <a:pt x="0" y="0"/>
                </a:moveTo>
                <a:lnTo>
                  <a:pt x="3631345" y="0"/>
                </a:lnTo>
              </a:path>
            </a:pathLst>
          </a:custGeom>
          <a:ln w="49366">
            <a:solidFill>
              <a:srgbClr val="A2D6E4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" name="object 7"/>
          <p:cNvSpPr txBox="1"/>
          <p:nvPr/>
        </p:nvSpPr>
        <p:spPr>
          <a:xfrm>
            <a:off x="287172" y="4661015"/>
            <a:ext cx="3305175" cy="1278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23010" marR="521970" indent="0" algn="ctr">
              <a:lnSpc>
                <a:spcPts val="1900"/>
              </a:lnSpc>
            </a:pPr>
            <a:r>
              <a:rPr sz="1600" b="1" spc="0" dirty="0">
                <a:solidFill>
                  <a:srgbClr val="984807"/>
                </a:solidFill>
                <a:latin typeface="Times New Roman"/>
                <a:cs typeface="Times New Roman"/>
              </a:rPr>
              <a:t>Де</a:t>
            </a:r>
            <a:r>
              <a:rPr sz="1600" b="1" spc="-15" dirty="0">
                <a:solidFill>
                  <a:srgbClr val="984807"/>
                </a:solidFill>
                <a:latin typeface="Times New Roman"/>
                <a:cs typeface="Times New Roman"/>
              </a:rPr>
              <a:t>ф</a:t>
            </a:r>
            <a:r>
              <a:rPr sz="1600" b="1" dirty="0">
                <a:solidFill>
                  <a:srgbClr val="984807"/>
                </a:solidFill>
                <a:latin typeface="Times New Roman"/>
                <a:cs typeface="Times New Roman"/>
              </a:rPr>
              <a:t>ицит (р</a:t>
            </a:r>
            <a:r>
              <a:rPr sz="1600" b="1" spc="-10" dirty="0">
                <a:solidFill>
                  <a:srgbClr val="984807"/>
                </a:solidFill>
                <a:latin typeface="Times New Roman"/>
                <a:cs typeface="Times New Roman"/>
              </a:rPr>
              <a:t>а</a:t>
            </a:r>
            <a:r>
              <a:rPr sz="1600" b="1" spc="-35" dirty="0">
                <a:solidFill>
                  <a:srgbClr val="984807"/>
                </a:solidFill>
                <a:latin typeface="Times New Roman"/>
                <a:cs typeface="Times New Roman"/>
              </a:rPr>
              <a:t>с</a:t>
            </a:r>
            <a:r>
              <a:rPr sz="1600" b="1" spc="-65" dirty="0">
                <a:solidFill>
                  <a:srgbClr val="984807"/>
                </a:solidFill>
                <a:latin typeface="Times New Roman"/>
                <a:cs typeface="Times New Roman"/>
              </a:rPr>
              <a:t>х</a:t>
            </a:r>
            <a:r>
              <a:rPr sz="1600" b="1" spc="-50" dirty="0">
                <a:solidFill>
                  <a:srgbClr val="984807"/>
                </a:solidFill>
                <a:latin typeface="Times New Roman"/>
                <a:cs typeface="Times New Roman"/>
              </a:rPr>
              <a:t>о</a:t>
            </a:r>
            <a:r>
              <a:rPr sz="1600" b="1" spc="-15" dirty="0">
                <a:solidFill>
                  <a:srgbClr val="984807"/>
                </a:solidFill>
                <a:latin typeface="Times New Roman"/>
                <a:cs typeface="Times New Roman"/>
              </a:rPr>
              <a:t>ды</a:t>
            </a:r>
            <a:r>
              <a:rPr sz="1600" b="1" dirty="0">
                <a:solidFill>
                  <a:srgbClr val="984807"/>
                </a:solidFill>
                <a:latin typeface="Times New Roman"/>
                <a:cs typeface="Times New Roman"/>
              </a:rPr>
              <a:t> </a:t>
            </a:r>
            <a:r>
              <a:rPr sz="1600" b="1" spc="-25" dirty="0">
                <a:solidFill>
                  <a:srgbClr val="984807"/>
                </a:solidFill>
                <a:latin typeface="Times New Roman"/>
                <a:cs typeface="Times New Roman"/>
              </a:rPr>
              <a:t>бо</a:t>
            </a:r>
            <a:r>
              <a:rPr sz="1600" b="1" spc="-10" dirty="0">
                <a:solidFill>
                  <a:srgbClr val="984807"/>
                </a:solidFill>
                <a:latin typeface="Times New Roman"/>
                <a:cs typeface="Times New Roman"/>
              </a:rPr>
              <a:t>ль</a:t>
            </a:r>
            <a:r>
              <a:rPr sz="1600" b="1" dirty="0">
                <a:solidFill>
                  <a:srgbClr val="984807"/>
                </a:solidFill>
                <a:latin typeface="Times New Roman"/>
                <a:cs typeface="Times New Roman"/>
              </a:rPr>
              <a:t>ш</a:t>
            </a:r>
            <a:r>
              <a:rPr sz="1600" b="1" spc="-10" dirty="0">
                <a:solidFill>
                  <a:srgbClr val="984807"/>
                </a:solidFill>
                <a:latin typeface="Times New Roman"/>
                <a:cs typeface="Times New Roman"/>
              </a:rPr>
              <a:t>е д</a:t>
            </a:r>
            <a:r>
              <a:rPr sz="1600" b="1" spc="-40" dirty="0">
                <a:solidFill>
                  <a:srgbClr val="984807"/>
                </a:solidFill>
                <a:latin typeface="Times New Roman"/>
                <a:cs typeface="Times New Roman"/>
              </a:rPr>
              <a:t>о</a:t>
            </a:r>
            <a:r>
              <a:rPr sz="1600" b="1" spc="-65" dirty="0">
                <a:solidFill>
                  <a:srgbClr val="984807"/>
                </a:solidFill>
                <a:latin typeface="Times New Roman"/>
                <a:cs typeface="Times New Roman"/>
              </a:rPr>
              <a:t>х</a:t>
            </a:r>
            <a:r>
              <a:rPr sz="1600" b="1" spc="-50" dirty="0">
                <a:solidFill>
                  <a:srgbClr val="984807"/>
                </a:solidFill>
                <a:latin typeface="Times New Roman"/>
                <a:cs typeface="Times New Roman"/>
              </a:rPr>
              <a:t>о</a:t>
            </a:r>
            <a:r>
              <a:rPr sz="1600" b="1" spc="-10" dirty="0">
                <a:solidFill>
                  <a:srgbClr val="984807"/>
                </a:solidFill>
                <a:latin typeface="Times New Roman"/>
                <a:cs typeface="Times New Roman"/>
              </a:rPr>
              <a:t>д</a:t>
            </a:r>
            <a:r>
              <a:rPr sz="1600" b="1" spc="-40" dirty="0">
                <a:solidFill>
                  <a:srgbClr val="984807"/>
                </a:solidFill>
                <a:latin typeface="Times New Roman"/>
                <a:cs typeface="Times New Roman"/>
              </a:rPr>
              <a:t>о</a:t>
            </a:r>
            <a:r>
              <a:rPr sz="1600" b="1" dirty="0">
                <a:solidFill>
                  <a:srgbClr val="984807"/>
                </a:solidFill>
                <a:latin typeface="Times New Roman"/>
                <a:cs typeface="Times New Roman"/>
              </a:rPr>
              <a:t>в)</a:t>
            </a:r>
            <a:endParaRPr sz="1600" dirty="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400"/>
              </a:lnSpc>
              <a:spcBef>
                <a:spcPts val="76"/>
              </a:spcBef>
            </a:pPr>
            <a:endParaRPr sz="1400" dirty="0"/>
          </a:p>
          <a:p>
            <a:pPr marL="12700">
              <a:lnSpc>
                <a:spcPct val="100000"/>
              </a:lnSpc>
              <a:tabLst>
                <a:tab pos="549275" algn="l"/>
                <a:tab pos="1926589" algn="l"/>
                <a:tab pos="2948940" algn="l"/>
              </a:tabLst>
            </a:pPr>
            <a:r>
              <a:rPr sz="1500" spc="155" dirty="0">
                <a:solidFill>
                  <a:srgbClr val="984807"/>
                </a:solidFill>
                <a:latin typeface="Times New Roman"/>
                <a:cs typeface="Times New Roman"/>
              </a:rPr>
              <a:t>Пр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и	</a:t>
            </a:r>
            <a:r>
              <a:rPr sz="1500" spc="155" dirty="0">
                <a:solidFill>
                  <a:srgbClr val="984807"/>
                </a:solidFill>
                <a:latin typeface="Times New Roman"/>
                <a:cs typeface="Times New Roman"/>
              </a:rPr>
              <a:t>превышени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и	</a:t>
            </a:r>
            <a:r>
              <a:rPr sz="1500" spc="145" dirty="0">
                <a:solidFill>
                  <a:srgbClr val="984807"/>
                </a:solidFill>
                <a:latin typeface="Times New Roman"/>
                <a:cs typeface="Times New Roman"/>
              </a:rPr>
              <a:t>ра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с</a:t>
            </a:r>
            <a:r>
              <a:rPr sz="1500" spc="-240" dirty="0">
                <a:solidFill>
                  <a:srgbClr val="984807"/>
                </a:solidFill>
                <a:latin typeface="Times New Roman"/>
                <a:cs typeface="Times New Roman"/>
              </a:rPr>
              <a:t> </a:t>
            </a:r>
            <a:r>
              <a:rPr sz="1500" spc="95" dirty="0">
                <a:solidFill>
                  <a:srgbClr val="984807"/>
                </a:solidFill>
                <a:latin typeface="Times New Roman"/>
                <a:cs typeface="Times New Roman"/>
              </a:rPr>
              <a:t>х</a:t>
            </a:r>
            <a:r>
              <a:rPr sz="1500" spc="110" dirty="0">
                <a:solidFill>
                  <a:srgbClr val="984807"/>
                </a:solidFill>
                <a:latin typeface="Times New Roman"/>
                <a:cs typeface="Times New Roman"/>
              </a:rPr>
              <a:t>о</a:t>
            </a:r>
            <a:r>
              <a:rPr sz="1500" spc="145" dirty="0">
                <a:solidFill>
                  <a:srgbClr val="984807"/>
                </a:solidFill>
                <a:latin typeface="Times New Roman"/>
                <a:cs typeface="Times New Roman"/>
              </a:rPr>
              <a:t>до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в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	</a:t>
            </a:r>
            <a:r>
              <a:rPr sz="1500" spc="145" dirty="0">
                <a:solidFill>
                  <a:srgbClr val="984807"/>
                </a:solidFill>
                <a:latin typeface="Times New Roman"/>
                <a:cs typeface="Times New Roman"/>
              </a:rPr>
              <a:t>на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д</a:t>
            </a:r>
            <a:r>
              <a:rPr sz="1500" spc="-220" dirty="0">
                <a:solidFill>
                  <a:srgbClr val="984807"/>
                </a:solidFill>
                <a:latin typeface="Times New Roman"/>
                <a:cs typeface="Times New Roman"/>
              </a:rPr>
              <a:t> </a:t>
            </a:r>
            <a:endParaRPr sz="1500" dirty="0">
              <a:latin typeface="Times New Roman"/>
              <a:cs typeface="Times New Roman"/>
            </a:endParaRPr>
          </a:p>
        </p:txBody>
      </p:sp>
      <p:sp>
        <p:nvSpPr>
          <p:cNvPr id="38" name="object 8"/>
          <p:cNvSpPr txBox="1"/>
          <p:nvPr/>
        </p:nvSpPr>
        <p:spPr>
          <a:xfrm>
            <a:off x="5624967" y="4116209"/>
            <a:ext cx="885190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404040"/>
                </a:solidFill>
                <a:latin typeface="Times New Roman"/>
                <a:cs typeface="Times New Roman"/>
              </a:rPr>
              <a:t>Д</a:t>
            </a:r>
            <a:r>
              <a:rPr sz="2000" b="1" spc="-60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2000" b="1" spc="-80" dirty="0">
                <a:solidFill>
                  <a:srgbClr val="404040"/>
                </a:solidFill>
                <a:latin typeface="Times New Roman"/>
                <a:cs typeface="Times New Roman"/>
              </a:rPr>
              <a:t>х</a:t>
            </a:r>
            <a:r>
              <a:rPr sz="2000" b="1" spc="-60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2000" b="1" spc="-15" dirty="0">
                <a:solidFill>
                  <a:srgbClr val="404040"/>
                </a:solidFill>
                <a:latin typeface="Times New Roman"/>
                <a:cs typeface="Times New Roman"/>
              </a:rPr>
              <a:t>ды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9" name="object 9"/>
          <p:cNvSpPr txBox="1"/>
          <p:nvPr/>
        </p:nvSpPr>
        <p:spPr>
          <a:xfrm>
            <a:off x="7336271" y="3980827"/>
            <a:ext cx="98107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404040"/>
                </a:solidFill>
                <a:latin typeface="Times New Roman"/>
                <a:cs typeface="Times New Roman"/>
              </a:rPr>
              <a:t>Ра</a:t>
            </a:r>
            <a:r>
              <a:rPr sz="2000" b="1" spc="-40" dirty="0">
                <a:solidFill>
                  <a:srgbClr val="404040"/>
                </a:solidFill>
                <a:latin typeface="Times New Roman"/>
                <a:cs typeface="Times New Roman"/>
              </a:rPr>
              <a:t>с</a:t>
            </a:r>
            <a:r>
              <a:rPr sz="2000" b="1" spc="-80" dirty="0">
                <a:solidFill>
                  <a:srgbClr val="404040"/>
                </a:solidFill>
                <a:latin typeface="Times New Roman"/>
                <a:cs typeface="Times New Roman"/>
              </a:rPr>
              <a:t>х</a:t>
            </a:r>
            <a:r>
              <a:rPr sz="2000" b="1" spc="-60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2000" b="1" spc="-15" dirty="0">
                <a:solidFill>
                  <a:srgbClr val="404040"/>
                </a:solidFill>
                <a:latin typeface="Times New Roman"/>
                <a:cs typeface="Times New Roman"/>
              </a:rPr>
              <a:t>ды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0" name="object 10"/>
          <p:cNvSpPr txBox="1"/>
          <p:nvPr/>
        </p:nvSpPr>
        <p:spPr>
          <a:xfrm>
            <a:off x="2625665" y="4054910"/>
            <a:ext cx="98107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404040"/>
                </a:solidFill>
                <a:latin typeface="Times New Roman"/>
                <a:cs typeface="Times New Roman"/>
              </a:rPr>
              <a:t>Ра</a:t>
            </a:r>
            <a:r>
              <a:rPr sz="2000" b="1" spc="-40" dirty="0">
                <a:solidFill>
                  <a:srgbClr val="404040"/>
                </a:solidFill>
                <a:latin typeface="Times New Roman"/>
                <a:cs typeface="Times New Roman"/>
              </a:rPr>
              <a:t>с</a:t>
            </a:r>
            <a:r>
              <a:rPr sz="2000" b="1" spc="-80" dirty="0">
                <a:solidFill>
                  <a:srgbClr val="404040"/>
                </a:solidFill>
                <a:latin typeface="Times New Roman"/>
                <a:cs typeface="Times New Roman"/>
              </a:rPr>
              <a:t>х</a:t>
            </a:r>
            <a:r>
              <a:rPr sz="2000" b="1" spc="-60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2000" b="1" spc="-15" dirty="0">
                <a:solidFill>
                  <a:srgbClr val="404040"/>
                </a:solidFill>
                <a:latin typeface="Times New Roman"/>
                <a:cs typeface="Times New Roman"/>
              </a:rPr>
              <a:t>ды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1" name="object 11"/>
          <p:cNvSpPr txBox="1"/>
          <p:nvPr/>
        </p:nvSpPr>
        <p:spPr>
          <a:xfrm>
            <a:off x="6069602" y="4665159"/>
            <a:ext cx="1475740" cy="7283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0" algn="ctr">
              <a:lnSpc>
                <a:spcPts val="1900"/>
              </a:lnSpc>
            </a:pPr>
            <a:r>
              <a:rPr sz="1600" b="1" spc="-15" dirty="0">
                <a:solidFill>
                  <a:srgbClr val="31859C"/>
                </a:solidFill>
                <a:latin typeface="Times New Roman"/>
                <a:cs typeface="Times New Roman"/>
              </a:rPr>
              <a:t>Пр</a:t>
            </a:r>
            <a:r>
              <a:rPr sz="1600" b="1" spc="-10" dirty="0">
                <a:solidFill>
                  <a:srgbClr val="31859C"/>
                </a:solidFill>
                <a:latin typeface="Times New Roman"/>
                <a:cs typeface="Times New Roman"/>
              </a:rPr>
              <a:t>официт (д</a:t>
            </a:r>
            <a:r>
              <a:rPr sz="1600" b="1" spc="-40" dirty="0">
                <a:solidFill>
                  <a:srgbClr val="31859C"/>
                </a:solidFill>
                <a:latin typeface="Times New Roman"/>
                <a:cs typeface="Times New Roman"/>
              </a:rPr>
              <a:t>о</a:t>
            </a:r>
            <a:r>
              <a:rPr sz="1600" b="1" spc="-65" dirty="0">
                <a:solidFill>
                  <a:srgbClr val="31859C"/>
                </a:solidFill>
                <a:latin typeface="Times New Roman"/>
                <a:cs typeface="Times New Roman"/>
              </a:rPr>
              <a:t>х</a:t>
            </a:r>
            <a:r>
              <a:rPr sz="1600" b="1" spc="-50" dirty="0">
                <a:solidFill>
                  <a:srgbClr val="31859C"/>
                </a:solidFill>
                <a:latin typeface="Times New Roman"/>
                <a:cs typeface="Times New Roman"/>
              </a:rPr>
              <a:t>о</a:t>
            </a:r>
            <a:r>
              <a:rPr sz="1600" b="1" spc="-15" dirty="0">
                <a:solidFill>
                  <a:srgbClr val="31859C"/>
                </a:solidFill>
                <a:latin typeface="Times New Roman"/>
                <a:cs typeface="Times New Roman"/>
              </a:rPr>
              <a:t>ды</a:t>
            </a:r>
            <a:r>
              <a:rPr sz="1600" b="1" dirty="0">
                <a:solidFill>
                  <a:srgbClr val="31859C"/>
                </a:solidFill>
                <a:latin typeface="Times New Roman"/>
                <a:cs typeface="Times New Roman"/>
              </a:rPr>
              <a:t> </a:t>
            </a:r>
            <a:r>
              <a:rPr sz="1600" b="1" spc="-25" dirty="0">
                <a:solidFill>
                  <a:srgbClr val="31859C"/>
                </a:solidFill>
                <a:latin typeface="Times New Roman"/>
                <a:cs typeface="Times New Roman"/>
              </a:rPr>
              <a:t>бо</a:t>
            </a:r>
            <a:r>
              <a:rPr sz="1600" b="1" spc="-10" dirty="0">
                <a:solidFill>
                  <a:srgbClr val="31859C"/>
                </a:solidFill>
                <a:latin typeface="Times New Roman"/>
                <a:cs typeface="Times New Roman"/>
              </a:rPr>
              <a:t>ль</a:t>
            </a:r>
            <a:r>
              <a:rPr sz="1600" b="1" dirty="0">
                <a:solidFill>
                  <a:srgbClr val="31859C"/>
                </a:solidFill>
                <a:latin typeface="Times New Roman"/>
                <a:cs typeface="Times New Roman"/>
              </a:rPr>
              <a:t>ш</a:t>
            </a:r>
            <a:r>
              <a:rPr sz="1600" b="1" spc="-10" dirty="0">
                <a:solidFill>
                  <a:srgbClr val="31859C"/>
                </a:solidFill>
                <a:latin typeface="Times New Roman"/>
                <a:cs typeface="Times New Roman"/>
              </a:rPr>
              <a:t>е</a:t>
            </a:r>
            <a:r>
              <a:rPr sz="1600" b="1" spc="-5" dirty="0">
                <a:solidFill>
                  <a:srgbClr val="31859C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31859C"/>
                </a:solidFill>
                <a:latin typeface="Times New Roman"/>
                <a:cs typeface="Times New Roman"/>
              </a:rPr>
              <a:t>р</a:t>
            </a:r>
            <a:r>
              <a:rPr sz="1600" b="1" spc="-10" dirty="0">
                <a:solidFill>
                  <a:srgbClr val="31859C"/>
                </a:solidFill>
                <a:latin typeface="Times New Roman"/>
                <a:cs typeface="Times New Roman"/>
              </a:rPr>
              <a:t>а</a:t>
            </a:r>
            <a:r>
              <a:rPr sz="1600" b="1" spc="-35" dirty="0">
                <a:solidFill>
                  <a:srgbClr val="31859C"/>
                </a:solidFill>
                <a:latin typeface="Times New Roman"/>
                <a:cs typeface="Times New Roman"/>
              </a:rPr>
              <a:t>с</a:t>
            </a:r>
            <a:r>
              <a:rPr sz="1600" b="1" spc="-65" dirty="0">
                <a:solidFill>
                  <a:srgbClr val="31859C"/>
                </a:solidFill>
                <a:latin typeface="Times New Roman"/>
                <a:cs typeface="Times New Roman"/>
              </a:rPr>
              <a:t>х</a:t>
            </a:r>
            <a:r>
              <a:rPr sz="1600" b="1" spc="-50" dirty="0">
                <a:solidFill>
                  <a:srgbClr val="31859C"/>
                </a:solidFill>
                <a:latin typeface="Times New Roman"/>
                <a:cs typeface="Times New Roman"/>
              </a:rPr>
              <a:t>о</a:t>
            </a:r>
            <a:r>
              <a:rPr sz="1600" b="1" spc="-10" dirty="0">
                <a:solidFill>
                  <a:srgbClr val="31859C"/>
                </a:solidFill>
                <a:latin typeface="Times New Roman"/>
                <a:cs typeface="Times New Roman"/>
              </a:rPr>
              <a:t>д</a:t>
            </a:r>
            <a:r>
              <a:rPr sz="1600" b="1" spc="-40" dirty="0">
                <a:solidFill>
                  <a:srgbClr val="31859C"/>
                </a:solidFill>
                <a:latin typeface="Times New Roman"/>
                <a:cs typeface="Times New Roman"/>
              </a:rPr>
              <a:t>о</a:t>
            </a:r>
            <a:r>
              <a:rPr sz="1600" b="1" dirty="0">
                <a:solidFill>
                  <a:srgbClr val="31859C"/>
                </a:solidFill>
                <a:latin typeface="Times New Roman"/>
                <a:cs typeface="Times New Roman"/>
              </a:rPr>
              <a:t>в)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43" name="object 13"/>
          <p:cNvSpPr/>
          <p:nvPr/>
        </p:nvSpPr>
        <p:spPr>
          <a:xfrm>
            <a:off x="4945856" y="5653697"/>
            <a:ext cx="3996283" cy="1015662"/>
          </a:xfrm>
          <a:custGeom>
            <a:avLst/>
            <a:gdLst/>
            <a:ahLst/>
            <a:cxnLst/>
            <a:rect l="l" t="t" r="r" b="b"/>
            <a:pathLst>
              <a:path w="3996283" h="1015662">
                <a:moveTo>
                  <a:pt x="0" y="0"/>
                </a:moveTo>
                <a:lnTo>
                  <a:pt x="3996283" y="0"/>
                </a:lnTo>
                <a:lnTo>
                  <a:pt x="3996283" y="1015662"/>
                </a:lnTo>
                <a:lnTo>
                  <a:pt x="0" y="1015662"/>
                </a:lnTo>
                <a:lnTo>
                  <a:pt x="0" y="0"/>
                </a:lnTo>
                <a:close/>
              </a:path>
            </a:pathLst>
          </a:custGeom>
          <a:solidFill>
            <a:srgbClr val="A2D6E4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4" name="object 14"/>
          <p:cNvSpPr txBox="1"/>
          <p:nvPr/>
        </p:nvSpPr>
        <p:spPr>
          <a:xfrm>
            <a:off x="5024596" y="5699417"/>
            <a:ext cx="384937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algn="just">
              <a:lnSpc>
                <a:spcPct val="100000"/>
              </a:lnSpc>
            </a:pPr>
            <a:r>
              <a:rPr sz="1500" spc="25" dirty="0">
                <a:solidFill>
                  <a:srgbClr val="215968"/>
                </a:solidFill>
                <a:latin typeface="Times New Roman"/>
                <a:cs typeface="Times New Roman"/>
              </a:rPr>
              <a:t>Пр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и  </a:t>
            </a:r>
            <a:r>
              <a:rPr sz="1500" spc="25" dirty="0">
                <a:solidFill>
                  <a:srgbClr val="215968"/>
                </a:solidFill>
                <a:latin typeface="Times New Roman"/>
                <a:cs typeface="Times New Roman"/>
              </a:rPr>
              <a:t> превышени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и  </a:t>
            </a:r>
            <a:r>
              <a:rPr sz="1500" spc="25" dirty="0">
                <a:solidFill>
                  <a:srgbClr val="215968"/>
                </a:solidFill>
                <a:latin typeface="Times New Roman"/>
                <a:cs typeface="Times New Roman"/>
              </a:rPr>
              <a:t> </a:t>
            </a:r>
            <a:r>
              <a:rPr sz="1500" spc="15" dirty="0">
                <a:solidFill>
                  <a:srgbClr val="215968"/>
                </a:solidFill>
                <a:latin typeface="Times New Roman"/>
                <a:cs typeface="Times New Roman"/>
              </a:rPr>
              <a:t>д</a:t>
            </a:r>
            <a:r>
              <a:rPr sz="1500" spc="-25" dirty="0">
                <a:solidFill>
                  <a:srgbClr val="215968"/>
                </a:solidFill>
                <a:latin typeface="Times New Roman"/>
                <a:cs typeface="Times New Roman"/>
              </a:rPr>
              <a:t>о</a:t>
            </a:r>
            <a:r>
              <a:rPr sz="1500" spc="-35" dirty="0">
                <a:solidFill>
                  <a:srgbClr val="215968"/>
                </a:solidFill>
                <a:latin typeface="Times New Roman"/>
                <a:cs typeface="Times New Roman"/>
              </a:rPr>
              <a:t>х</a:t>
            </a:r>
            <a:r>
              <a:rPr sz="1500" spc="-20" dirty="0">
                <a:solidFill>
                  <a:srgbClr val="215968"/>
                </a:solidFill>
                <a:latin typeface="Times New Roman"/>
                <a:cs typeface="Times New Roman"/>
              </a:rPr>
              <a:t>о</a:t>
            </a:r>
            <a:r>
              <a:rPr sz="1500" spc="15" dirty="0">
                <a:solidFill>
                  <a:srgbClr val="215968"/>
                </a:solidFill>
                <a:latin typeface="Times New Roman"/>
                <a:cs typeface="Times New Roman"/>
              </a:rPr>
              <a:t>до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в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  </a:t>
            </a:r>
            <a:r>
              <a:rPr sz="1500" spc="25" dirty="0">
                <a:solidFill>
                  <a:srgbClr val="215968"/>
                </a:solidFill>
                <a:latin typeface="Times New Roman"/>
                <a:cs typeface="Times New Roman"/>
              </a:rPr>
              <a:t> </a:t>
            </a:r>
            <a:r>
              <a:rPr sz="1500" spc="15" dirty="0">
                <a:solidFill>
                  <a:srgbClr val="215968"/>
                </a:solidFill>
                <a:latin typeface="Times New Roman"/>
                <a:cs typeface="Times New Roman"/>
              </a:rPr>
              <a:t>на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д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  </a:t>
            </a:r>
            <a:r>
              <a:rPr sz="1500" spc="25" dirty="0">
                <a:solidFill>
                  <a:srgbClr val="215968"/>
                </a:solidFill>
                <a:latin typeface="Times New Roman"/>
                <a:cs typeface="Times New Roman"/>
              </a:rPr>
              <a:t> </a:t>
            </a:r>
            <a:r>
              <a:rPr sz="1500" spc="15" dirty="0">
                <a:solidFill>
                  <a:srgbClr val="215968"/>
                </a:solidFill>
                <a:latin typeface="Times New Roman"/>
                <a:cs typeface="Times New Roman"/>
              </a:rPr>
              <a:t>ра</a:t>
            </a:r>
            <a:r>
              <a:rPr sz="1500" spc="-5" dirty="0">
                <a:solidFill>
                  <a:srgbClr val="215968"/>
                </a:solidFill>
                <a:latin typeface="Times New Roman"/>
                <a:cs typeface="Times New Roman"/>
              </a:rPr>
              <a:t>с</a:t>
            </a:r>
            <a:r>
              <a:rPr sz="1500" spc="-35" dirty="0">
                <a:solidFill>
                  <a:srgbClr val="215968"/>
                </a:solidFill>
                <a:latin typeface="Times New Roman"/>
                <a:cs typeface="Times New Roman"/>
              </a:rPr>
              <a:t>х</a:t>
            </a:r>
            <a:r>
              <a:rPr sz="1500" spc="-20" dirty="0">
                <a:solidFill>
                  <a:srgbClr val="215968"/>
                </a:solidFill>
                <a:latin typeface="Times New Roman"/>
                <a:cs typeface="Times New Roman"/>
              </a:rPr>
              <a:t>о</a:t>
            </a:r>
            <a:r>
              <a:rPr sz="1500" spc="15" dirty="0">
                <a:solidFill>
                  <a:srgbClr val="215968"/>
                </a:solidFill>
                <a:latin typeface="Times New Roman"/>
                <a:cs typeface="Times New Roman"/>
              </a:rPr>
              <a:t>дами</a:t>
            </a:r>
            <a:r>
              <a:rPr sz="1500" spc="20" dirty="0">
                <a:solidFill>
                  <a:srgbClr val="215968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прини</a:t>
            </a:r>
            <a:r>
              <a:rPr sz="1500" spc="-25" dirty="0">
                <a:solidFill>
                  <a:srgbClr val="215968"/>
                </a:solidFill>
                <a:latin typeface="Times New Roman"/>
                <a:cs typeface="Times New Roman"/>
              </a:rPr>
              <a:t>м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ае</a:t>
            </a:r>
            <a:r>
              <a:rPr sz="1500" spc="15" dirty="0">
                <a:solidFill>
                  <a:srgbClr val="215968"/>
                </a:solidFill>
                <a:latin typeface="Times New Roman"/>
                <a:cs typeface="Times New Roman"/>
              </a:rPr>
              <a:t>т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ся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  </a:t>
            </a:r>
            <a:r>
              <a:rPr sz="1500" spc="-165" dirty="0">
                <a:solidFill>
                  <a:srgbClr val="215968"/>
                </a:solidFill>
                <a:latin typeface="Times New Roman"/>
                <a:cs typeface="Times New Roman"/>
              </a:rPr>
              <a:t> 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реш</a:t>
            </a:r>
            <a:r>
              <a:rPr sz="1500" spc="-15" dirty="0">
                <a:solidFill>
                  <a:srgbClr val="215968"/>
                </a:solidFill>
                <a:latin typeface="Times New Roman"/>
                <a:cs typeface="Times New Roman"/>
              </a:rPr>
              <a:t>е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ни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е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,  </a:t>
            </a:r>
            <a:r>
              <a:rPr sz="1500" spc="-165" dirty="0">
                <a:solidFill>
                  <a:srgbClr val="215968"/>
                </a:solidFill>
                <a:latin typeface="Times New Roman"/>
                <a:cs typeface="Times New Roman"/>
              </a:rPr>
              <a:t> </a:t>
            </a:r>
            <a:r>
              <a:rPr sz="1500" spc="-35" dirty="0">
                <a:solidFill>
                  <a:srgbClr val="215968"/>
                </a:solidFill>
                <a:latin typeface="Times New Roman"/>
                <a:cs typeface="Times New Roman"/>
              </a:rPr>
              <a:t>к</a:t>
            </a:r>
            <a:r>
              <a:rPr sz="1500" spc="-10" dirty="0">
                <a:solidFill>
                  <a:srgbClr val="215968"/>
                </a:solidFill>
                <a:latin typeface="Times New Roman"/>
                <a:cs typeface="Times New Roman"/>
              </a:rPr>
              <a:t>ак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  </a:t>
            </a:r>
            <a:r>
              <a:rPr sz="1500" spc="-165" dirty="0">
                <a:solidFill>
                  <a:srgbClr val="215968"/>
                </a:solidFill>
                <a:latin typeface="Times New Roman"/>
                <a:cs typeface="Times New Roman"/>
              </a:rPr>
              <a:t> 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их  </a:t>
            </a:r>
            <a:r>
              <a:rPr sz="1500" spc="-165" dirty="0">
                <a:solidFill>
                  <a:srgbClr val="215968"/>
                </a:solidFill>
                <a:latin typeface="Times New Roman"/>
                <a:cs typeface="Times New Roman"/>
              </a:rPr>
              <a:t> </a:t>
            </a:r>
            <a:r>
              <a:rPr sz="1500" dirty="0" err="1">
                <a:solidFill>
                  <a:srgbClr val="215968"/>
                </a:solidFill>
                <a:latin typeface="Times New Roman"/>
                <a:cs typeface="Times New Roman"/>
              </a:rPr>
              <a:t>и</a:t>
            </a:r>
            <a:r>
              <a:rPr sz="1500" spc="-10" dirty="0" err="1">
                <a:solidFill>
                  <a:srgbClr val="215968"/>
                </a:solidFill>
                <a:latin typeface="Times New Roman"/>
                <a:cs typeface="Times New Roman"/>
              </a:rPr>
              <a:t>с</a:t>
            </a:r>
            <a:r>
              <a:rPr sz="1500" dirty="0" err="1">
                <a:solidFill>
                  <a:srgbClr val="215968"/>
                </a:solidFill>
                <a:latin typeface="Times New Roman"/>
                <a:cs typeface="Times New Roman"/>
              </a:rPr>
              <a:t>п</a:t>
            </a:r>
            <a:r>
              <a:rPr sz="1500" spc="-20" dirty="0" err="1">
                <a:solidFill>
                  <a:srgbClr val="215968"/>
                </a:solidFill>
                <a:latin typeface="Times New Roman"/>
                <a:cs typeface="Times New Roman"/>
              </a:rPr>
              <a:t>о</a:t>
            </a:r>
            <a:r>
              <a:rPr sz="1500" dirty="0" err="1">
                <a:solidFill>
                  <a:srgbClr val="215968"/>
                </a:solidFill>
                <a:latin typeface="Times New Roman"/>
                <a:cs typeface="Times New Roman"/>
              </a:rPr>
              <a:t>ль</a:t>
            </a:r>
            <a:r>
              <a:rPr sz="1500" spc="-10" dirty="0" err="1">
                <a:solidFill>
                  <a:srgbClr val="215968"/>
                </a:solidFill>
                <a:latin typeface="Times New Roman"/>
                <a:cs typeface="Times New Roman"/>
              </a:rPr>
              <a:t>з</a:t>
            </a:r>
            <a:r>
              <a:rPr sz="1500" dirty="0" err="1">
                <a:solidFill>
                  <a:srgbClr val="215968"/>
                </a:solidFill>
                <a:latin typeface="Times New Roman"/>
                <a:cs typeface="Times New Roman"/>
              </a:rPr>
              <a:t>о</a:t>
            </a:r>
            <a:r>
              <a:rPr sz="1500" spc="-20" dirty="0" err="1">
                <a:solidFill>
                  <a:srgbClr val="215968"/>
                </a:solidFill>
                <a:latin typeface="Times New Roman"/>
                <a:cs typeface="Times New Roman"/>
              </a:rPr>
              <a:t>в</a:t>
            </a:r>
            <a:r>
              <a:rPr sz="1500" spc="-50" dirty="0" err="1">
                <a:solidFill>
                  <a:srgbClr val="215968"/>
                </a:solidFill>
                <a:latin typeface="Times New Roman"/>
                <a:cs typeface="Times New Roman"/>
              </a:rPr>
              <a:t>а</a:t>
            </a:r>
            <a:r>
              <a:rPr sz="1500" dirty="0" err="1">
                <a:solidFill>
                  <a:srgbClr val="215968"/>
                </a:solidFill>
                <a:latin typeface="Times New Roman"/>
                <a:cs typeface="Times New Roman"/>
              </a:rPr>
              <a:t>ть</a:t>
            </a:r>
            <a:r>
              <a:rPr sz="1500" dirty="0">
                <a:solidFill>
                  <a:srgbClr val="215968"/>
                </a:solidFill>
                <a:latin typeface="Times New Roman"/>
                <a:cs typeface="Times New Roman"/>
              </a:rPr>
              <a:t> </a:t>
            </a:r>
            <a:r>
              <a:rPr lang="ru-RU" sz="1500" dirty="0" smtClean="0">
                <a:solidFill>
                  <a:srgbClr val="215968"/>
                </a:solidFill>
                <a:latin typeface="Times New Roman"/>
                <a:cs typeface="Times New Roman"/>
              </a:rPr>
              <a:t>на погашение кредитов или дополнительных расходных обязательств.</a:t>
            </a:r>
            <a:endParaRPr sz="1500" dirty="0">
              <a:latin typeface="Times New Roman"/>
              <a:cs typeface="Times New Roman"/>
            </a:endParaRPr>
          </a:p>
        </p:txBody>
      </p:sp>
      <p:sp>
        <p:nvSpPr>
          <p:cNvPr id="45" name="object 15"/>
          <p:cNvSpPr/>
          <p:nvPr/>
        </p:nvSpPr>
        <p:spPr>
          <a:xfrm>
            <a:off x="208432" y="5653697"/>
            <a:ext cx="4506243" cy="1015662"/>
          </a:xfrm>
          <a:custGeom>
            <a:avLst/>
            <a:gdLst/>
            <a:ahLst/>
            <a:cxnLst/>
            <a:rect l="l" t="t" r="r" b="b"/>
            <a:pathLst>
              <a:path w="4506243" h="1015662">
                <a:moveTo>
                  <a:pt x="0" y="0"/>
                </a:moveTo>
                <a:lnTo>
                  <a:pt x="4506243" y="0"/>
                </a:lnTo>
                <a:lnTo>
                  <a:pt x="4506243" y="1015662"/>
                </a:lnTo>
                <a:lnTo>
                  <a:pt x="0" y="1015662"/>
                </a:lnTo>
                <a:lnTo>
                  <a:pt x="0" y="0"/>
                </a:lnTo>
                <a:close/>
              </a:path>
            </a:pathLst>
          </a:custGeom>
          <a:solidFill>
            <a:srgbClr val="FCCBA1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7" name="object 17"/>
          <p:cNvSpPr txBox="1"/>
          <p:nvPr/>
        </p:nvSpPr>
        <p:spPr>
          <a:xfrm>
            <a:off x="287172" y="5643579"/>
            <a:ext cx="435483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algn="just">
              <a:lnSpc>
                <a:spcPct val="100000"/>
              </a:lnSpc>
            </a:pPr>
            <a:r>
              <a:rPr lang="ru-RU" sz="1500" spc="20" dirty="0" smtClean="0">
                <a:solidFill>
                  <a:srgbClr val="984807"/>
                </a:solidFill>
                <a:latin typeface="Times New Roman"/>
                <a:cs typeface="Times New Roman"/>
              </a:rPr>
              <a:t>П</a:t>
            </a:r>
            <a:r>
              <a:rPr sz="1500" spc="20" dirty="0" err="1" smtClean="0">
                <a:solidFill>
                  <a:srgbClr val="984807"/>
                </a:solidFill>
                <a:latin typeface="Times New Roman"/>
                <a:cs typeface="Times New Roman"/>
              </a:rPr>
              <a:t>рини</a:t>
            </a:r>
            <a:r>
              <a:rPr sz="1500" dirty="0" err="1" smtClean="0">
                <a:solidFill>
                  <a:srgbClr val="984807"/>
                </a:solidFill>
                <a:latin typeface="Times New Roman"/>
                <a:cs typeface="Times New Roman"/>
              </a:rPr>
              <a:t>м</a:t>
            </a:r>
            <a:r>
              <a:rPr sz="1500" spc="5" dirty="0" err="1" smtClean="0">
                <a:solidFill>
                  <a:srgbClr val="984807"/>
                </a:solidFill>
                <a:latin typeface="Times New Roman"/>
                <a:cs typeface="Times New Roman"/>
              </a:rPr>
              <a:t>ае</a:t>
            </a:r>
            <a:r>
              <a:rPr sz="1500" spc="40" dirty="0" err="1" smtClean="0">
                <a:solidFill>
                  <a:srgbClr val="984807"/>
                </a:solidFill>
                <a:latin typeface="Times New Roman"/>
                <a:cs typeface="Times New Roman"/>
              </a:rPr>
              <a:t>т</a:t>
            </a:r>
            <a:r>
              <a:rPr sz="1500" spc="5" dirty="0" err="1" smtClean="0">
                <a:solidFill>
                  <a:srgbClr val="984807"/>
                </a:solidFill>
                <a:latin typeface="Times New Roman"/>
                <a:cs typeface="Times New Roman"/>
              </a:rPr>
              <a:t>с</a:t>
            </a:r>
            <a:r>
              <a:rPr sz="1500" spc="-10" dirty="0" err="1" smtClean="0">
                <a:solidFill>
                  <a:srgbClr val="984807"/>
                </a:solidFill>
                <a:latin typeface="Times New Roman"/>
                <a:cs typeface="Times New Roman"/>
              </a:rPr>
              <a:t>я</a:t>
            </a:r>
            <a:r>
              <a:rPr sz="1500" dirty="0" smtClean="0">
                <a:solidFill>
                  <a:srgbClr val="984807"/>
                </a:solidFill>
                <a:latin typeface="Times New Roman"/>
                <a:cs typeface="Times New Roman"/>
              </a:rPr>
              <a:t>  </a:t>
            </a:r>
            <a:r>
              <a:rPr sz="1500" spc="20" dirty="0" smtClean="0">
                <a:solidFill>
                  <a:srgbClr val="984807"/>
                </a:solidFill>
                <a:latin typeface="Times New Roman"/>
                <a:cs typeface="Times New Roman"/>
              </a:rPr>
              <a:t> </a:t>
            </a:r>
            <a:r>
              <a:rPr sz="1500" spc="20" dirty="0">
                <a:solidFill>
                  <a:srgbClr val="984807"/>
                </a:solidFill>
                <a:latin typeface="Times New Roman"/>
                <a:cs typeface="Times New Roman"/>
              </a:rPr>
              <a:t>р</a:t>
            </a:r>
            <a:r>
              <a:rPr sz="1500" spc="5" dirty="0">
                <a:solidFill>
                  <a:srgbClr val="984807"/>
                </a:solidFill>
                <a:latin typeface="Times New Roman"/>
                <a:cs typeface="Times New Roman"/>
              </a:rPr>
              <a:t>е</a:t>
            </a:r>
            <a:r>
              <a:rPr sz="1500" spc="20" dirty="0">
                <a:solidFill>
                  <a:srgbClr val="984807"/>
                </a:solidFill>
                <a:latin typeface="Times New Roman"/>
                <a:cs typeface="Times New Roman"/>
              </a:rPr>
              <a:t>ш</a:t>
            </a:r>
            <a:r>
              <a:rPr sz="1500" spc="5" dirty="0">
                <a:solidFill>
                  <a:srgbClr val="984807"/>
                </a:solidFill>
                <a:latin typeface="Times New Roman"/>
                <a:cs typeface="Times New Roman"/>
              </a:rPr>
              <a:t>е</a:t>
            </a:r>
            <a:r>
              <a:rPr sz="1500" spc="20" dirty="0">
                <a:solidFill>
                  <a:srgbClr val="984807"/>
                </a:solidFill>
                <a:latin typeface="Times New Roman"/>
                <a:cs typeface="Times New Roman"/>
              </a:rPr>
              <a:t>ни</a:t>
            </a:r>
            <a:r>
              <a:rPr sz="1500" spc="-10" dirty="0">
                <a:solidFill>
                  <a:srgbClr val="984807"/>
                </a:solidFill>
                <a:latin typeface="Times New Roman"/>
                <a:cs typeface="Times New Roman"/>
              </a:rPr>
              <a:t>е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  </a:t>
            </a:r>
            <a:r>
              <a:rPr sz="1500" spc="20" dirty="0">
                <a:solidFill>
                  <a:srgbClr val="984807"/>
                </a:solidFill>
                <a:latin typeface="Times New Roman"/>
                <a:cs typeface="Times New Roman"/>
              </a:rPr>
              <a:t> </a:t>
            </a:r>
            <a:r>
              <a:rPr sz="1500" spc="20" dirty="0" err="1">
                <a:solidFill>
                  <a:srgbClr val="984807"/>
                </a:solidFill>
                <a:latin typeface="Times New Roman"/>
                <a:cs typeface="Times New Roman"/>
              </a:rPr>
              <a:t>о</a:t>
            </a:r>
            <a:r>
              <a:rPr sz="1500" spc="-10" dirty="0" err="1">
                <a:solidFill>
                  <a:srgbClr val="984807"/>
                </a:solidFill>
                <a:latin typeface="Times New Roman"/>
                <a:cs typeface="Times New Roman"/>
              </a:rPr>
              <a:t>б</a:t>
            </a:r>
            <a:r>
              <a:rPr sz="1500" dirty="0">
                <a:solidFill>
                  <a:srgbClr val="984807"/>
                </a:solidFill>
                <a:latin typeface="Times New Roman"/>
                <a:cs typeface="Times New Roman"/>
              </a:rPr>
              <a:t>  </a:t>
            </a:r>
            <a:r>
              <a:rPr sz="1500" spc="20" dirty="0">
                <a:solidFill>
                  <a:srgbClr val="984807"/>
                </a:solidFill>
                <a:latin typeface="Times New Roman"/>
                <a:cs typeface="Times New Roman"/>
              </a:rPr>
              <a:t> </a:t>
            </a:r>
            <a:r>
              <a:rPr lang="ru-RU" sz="1500" spc="20" dirty="0" smtClean="0">
                <a:solidFill>
                  <a:srgbClr val="984807"/>
                </a:solidFill>
                <a:latin typeface="Times New Roman"/>
                <a:cs typeface="Times New Roman"/>
              </a:rPr>
              <a:t>определении источника покрытия дефицита.</a:t>
            </a:r>
            <a:endParaRPr sz="15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00115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Основные параметры районного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83542287"/>
              </p:ext>
            </p:extLst>
          </p:nvPr>
        </p:nvGraphicFramePr>
        <p:xfrm>
          <a:off x="0" y="1935161"/>
          <a:ext cx="9144000" cy="5231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8798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2014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2015 </a:t>
                      </a:r>
                      <a:r>
                        <a:rPr lang="ru-RU" dirty="0" smtClean="0"/>
                        <a:t>год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Плановый период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2016 год </a:t>
                      </a: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Плановый период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509741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 всего: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314542,0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320535,8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353026,0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79826">
                <a:tc>
                  <a:txBody>
                    <a:bodyPr/>
                    <a:lstStyle/>
                    <a:p>
                      <a:r>
                        <a:rPr lang="ru-RU" dirty="0" smtClean="0"/>
                        <a:t>Из них налоговые и неналоговые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96457,0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105449,0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116322,0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633963">
                <a:tc>
                  <a:txBody>
                    <a:bodyPr/>
                    <a:lstStyle/>
                    <a:p>
                      <a:r>
                        <a:rPr lang="ru-RU" dirty="0" smtClean="0"/>
                        <a:t>Безвозмездные перечисления из вышестоящих бюджетов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218085,0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215086,8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236704,0</a:t>
                      </a:r>
                    </a:p>
                  </a:txBody>
                  <a:tcPr anchor="ctr"/>
                </a:tc>
              </a:tr>
              <a:tr h="509741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323762,0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330635,8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364226,0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09741">
                <a:tc>
                  <a:txBody>
                    <a:bodyPr/>
                    <a:lstStyle/>
                    <a:p>
                      <a:r>
                        <a:rPr lang="ru-RU" dirty="0" smtClean="0"/>
                        <a:t>Дефицит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9220,0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10100,0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11200,0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533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ОСНОВНЫЕ ПАРАМЕТРЫ ДОХОДНОЙ ЧАСТИ РАЙОННОГО БЮДЖЕТА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30769102"/>
              </p:ext>
            </p:extLst>
          </p:nvPr>
        </p:nvGraphicFramePr>
        <p:xfrm>
          <a:off x="214282" y="1857364"/>
          <a:ext cx="2786082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3000364" y="1857364"/>
          <a:ext cx="278608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5857884" y="1928802"/>
          <a:ext cx="278608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745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Структура доходов консолидированного бюджета Хохольского муниципального района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это безвозмездные и безвозвратные поступления денежных средств в бюджет.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42844" y="1785926"/>
          <a:ext cx="8786874" cy="5072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ДОХОДЫ, ПОСТУПАЮЩИЕ ОТ ГРАЖДАН В БЮДЖЕТ ХОХОЛЬСКОГО МУНИЦИПАЛЬНОГО РАЙОНА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786874" cy="5572164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Налог на доходы физических лиц (гл 23 налогового кодекса РФ) ставка 13%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отдельных случаях: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9% - в отношении доходов от долевого участия в деятельности организаций, полученных в виде дивидендов;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30% - в отношении доходов, получаемых физическими лицами – иностранными гражданами;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35% - в отношении стоимости полученных выигрышей и призов.</a:t>
            </a:r>
          </a:p>
          <a:p>
            <a:pPr marL="0" indent="0" algn="ctr">
              <a:buNone/>
            </a:pPr>
            <a:endParaRPr lang="ru-RU" sz="14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соответствии со ст. 218-220 главы 23 Налогового кодекса РФ</a:t>
            </a:r>
          </a:p>
          <a:p>
            <a:pPr algn="ctr">
              <a:buNone/>
            </a:pPr>
            <a:r>
              <a:rPr lang="ru-RU" sz="1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предоставляются налоговые вычеты, в том числе:</a:t>
            </a:r>
          </a:p>
          <a:p>
            <a:pPr algn="ctr">
              <a:buNone/>
            </a:pPr>
            <a:endParaRPr lang="ru-RU" sz="14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3643314"/>
          <a:ext cx="8715440" cy="3000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860"/>
                <a:gridCol w="1893108"/>
                <a:gridCol w="2464612"/>
                <a:gridCol w="2178860"/>
              </a:tblGrid>
              <a:tr h="38388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Социальные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Стандартные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Профессиональные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Имущественные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16507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сумме, уплаченной: за обучение (не более 50 тыс. рублей),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лечение, дополнительных страховых взносов на накопительную часть трудовой пенсии </a:t>
                      </a:r>
                      <a:r>
                        <a:rPr kumimoji="0" lang="ru-RU" sz="14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(не более 120 тыс. рублей)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том числе на детей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1400 – на первого ребенка;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1400 – на второго ребенка;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3 000 – на третьего и каждого последующего ребенка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лиц, получающих авторские вознаграждения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том числе на приобретение жилья (один или несколько объектов имущества</a:t>
                      </a:r>
                      <a:r>
                        <a:rPr kumimoji="0" lang="ru-RU" sz="140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не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превышающем 2,0 млн.рублей)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Стрелка вниз 6"/>
          <p:cNvSpPr/>
          <p:nvPr/>
        </p:nvSpPr>
        <p:spPr>
          <a:xfrm rot="3280667">
            <a:off x="2141430" y="3077395"/>
            <a:ext cx="262903" cy="4820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3286116" y="3214686"/>
            <a:ext cx="262903" cy="2861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5214942" y="3214686"/>
            <a:ext cx="262903" cy="2861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8952644">
            <a:off x="6845846" y="3095324"/>
            <a:ext cx="262903" cy="4820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Нормативы зачисления налогов по уровням бюджета на территории Хохольского муниципального района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0" name="Содержимое 209"/>
          <p:cNvGraphicFramePr>
            <a:graphicFrameLocks noGrp="1"/>
          </p:cNvGraphicFramePr>
          <p:nvPr>
            <p:ph idx="1"/>
          </p:nvPr>
        </p:nvGraphicFramePr>
        <p:xfrm>
          <a:off x="142845" y="1285873"/>
          <a:ext cx="8858310" cy="5462083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28759"/>
                <a:gridCol w="2114565"/>
                <a:gridCol w="1771662"/>
                <a:gridCol w="1771662"/>
                <a:gridCol w="1771662"/>
              </a:tblGrid>
              <a:tr h="445728">
                <a:tc rowSpan="2" gridSpan="2">
                  <a:txBody>
                    <a:bodyPr/>
                    <a:lstStyle/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Нормативны отчисления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82231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Консолидированный бюджет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Районный бюджет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 городского и сельских поселений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6068">
                <a:tc rowSpan="3">
                  <a:txBody>
                    <a:bodyPr/>
                    <a:lstStyle/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Федеральные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49 %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39%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60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Единый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налог на </a:t>
                      </a:r>
                      <a:r>
                        <a:rPr lang="ru-RU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вмененый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4553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Единый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сельскохозяественный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налог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50%</a:t>
                      </a:r>
                    </a:p>
                    <a:p>
                      <a:pPr algn="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7577">
                <a:tc rowSpan="2">
                  <a:txBody>
                    <a:bodyPr/>
                    <a:lstStyle/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Местные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606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БЮДЖЕТА В 2014г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357298"/>
          <a:ext cx="8786813" cy="5500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962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Динамика поступления налога на доходы физических лиц в районный бюджет Хохольского муниципального района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142984"/>
          <a:ext cx="8858312" cy="5500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/>
          <p:cNvSpPr/>
          <p:nvPr/>
        </p:nvSpPr>
        <p:spPr>
          <a:xfrm>
            <a:off x="175260" y="0"/>
            <a:ext cx="8941308" cy="15514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bject 3"/>
          <p:cNvSpPr txBox="1"/>
          <p:nvPr/>
        </p:nvSpPr>
        <p:spPr>
          <a:xfrm>
            <a:off x="214282" y="1571045"/>
            <a:ext cx="8787765" cy="4001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00000"/>
              </a:lnSpc>
            </a:pPr>
            <a:r>
              <a:rPr sz="2000" b="1" spc="-2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sz="2000" b="1" spc="-55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b="1" spc="-15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жб</a:t>
            </a:r>
            <a:r>
              <a:rPr sz="2000" b="1" spc="-8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sz="2000" b="1" spc="-15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b="1" spc="-5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sz="2000" b="1" spc="-15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етные</a:t>
            </a:r>
            <a:r>
              <a:rPr sz="2000" b="1" spc="5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b="1" spc="-25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sz="2000" b="1" spc="-15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анс</a:t>
            </a:r>
            <a:r>
              <a:rPr sz="2000" b="1" spc="-1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sz="2000" b="1" spc="-15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ер</a:t>
            </a:r>
            <a:r>
              <a:rPr sz="2000" b="1" spc="-2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</a:t>
            </a:r>
            <a:r>
              <a:rPr sz="2000" b="1" spc="45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ен</a:t>
            </a:r>
            <a:r>
              <a:rPr sz="2000" spc="-5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жные</a:t>
            </a:r>
            <a:r>
              <a:rPr sz="200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ср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ства,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pc="-25" dirty="0" smtClean="0">
                <a:latin typeface="Times New Roman" pitchFamily="18" charset="0"/>
                <a:cs typeface="Times New Roman" pitchFamily="18" charset="0"/>
              </a:rPr>
              <a:t>поступающие в</a:t>
            </a:r>
            <a:r>
              <a:rPr sz="2000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pc="-10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sz="20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pc="-50" dirty="0" smtClean="0">
                <a:latin typeface="Times New Roman" pitchFamily="18" charset="0"/>
                <a:cs typeface="Times New Roman" pitchFamily="18" charset="0"/>
              </a:rPr>
              <a:t>Хохольского муниципального района из других бюджетных систем.</a:t>
            </a:r>
          </a:p>
          <a:p>
            <a:pPr marL="12700" marR="6350">
              <a:lnSpc>
                <a:spcPct val="100000"/>
              </a:lnSpc>
            </a:pPr>
            <a:endParaRPr lang="ru-RU" sz="2000" spc="-50" dirty="0" smtClean="0">
              <a:latin typeface="Times New Roman" pitchFamily="18" charset="0"/>
              <a:cs typeface="Times New Roman" pitchFamily="18" charset="0"/>
            </a:endParaRPr>
          </a:p>
          <a:p>
            <a:pPr marL="12700" marR="6350">
              <a:lnSpc>
                <a:spcPct val="100000"/>
              </a:lnSpc>
            </a:pPr>
            <a:r>
              <a:rPr lang="ru-RU" sz="2000" spc="-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spc="-2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i="1" spc="-1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b="1" i="1" spc="-1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ции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денежные средства пр</a:t>
            </a:r>
            <a:r>
              <a:rPr lang="ru-RU" sz="2000" spc="-2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 spc="-3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</a:t>
            </a:r>
            <a:r>
              <a:rPr lang="ru-RU" sz="2000" spc="5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spc="-15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ля</a:t>
            </a:r>
            <a:r>
              <a:rPr lang="ru-RU" sz="2000" spc="-10" dirty="0" smtClean="0"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2000" spc="-2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000" spc="-4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без оп</a:t>
            </a:r>
            <a:r>
              <a:rPr lang="ru-RU" sz="2000" spc="5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spc="-30" dirty="0" smtClean="0">
                <a:latin typeface="Times New Roman" pitchFamily="18" charset="0"/>
                <a:cs typeface="Times New Roman" pitchFamily="18" charset="0"/>
              </a:rPr>
              <a:t>ед</a:t>
            </a:r>
            <a:r>
              <a:rPr lang="ru-RU" sz="2000" spc="-4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</a:t>
            </a:r>
            <a:r>
              <a:rPr lang="ru-RU" sz="2000" spc="-1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ия </a:t>
            </a:r>
            <a:r>
              <a:rPr lang="ru-RU" sz="2000" spc="-3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2000" spc="-1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spc="-1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тной</a:t>
            </a:r>
            <a:r>
              <a:rPr lang="ru-RU" sz="2000" spc="-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pc="-30" dirty="0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000" spc="-4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ru-RU" sz="2000" spc="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ru-RU" sz="2000" spc="-2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</a:t>
            </a:r>
            <a:r>
              <a:rPr lang="ru-RU" sz="2000" spc="-4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000" spc="-10" dirty="0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зования.</a:t>
            </a:r>
          </a:p>
          <a:p>
            <a:pPr marL="12700" marR="6350">
              <a:lnSpc>
                <a:spcPct val="10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i="1" spc="-1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бвен</a:t>
            </a:r>
            <a:r>
              <a:rPr lang="ru-RU" sz="2000" b="1" i="1" spc="5" dirty="0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денежные средства которые предоставляются на финансирование переданных полномочий другим публично правовым образованием.</a:t>
            </a:r>
          </a:p>
          <a:p>
            <a:pPr marL="12700">
              <a:lnSpc>
                <a:spcPct val="100000"/>
              </a:lnSpc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i="1" spc="-1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бсидии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денежные средства которые предоставляются  на</a:t>
            </a:r>
            <a:r>
              <a:rPr lang="ru-RU" sz="2000" spc="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pc="-1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словиях</a:t>
            </a:r>
            <a:r>
              <a:rPr lang="ru-RU" sz="2000" spc="-30" dirty="0" smtClean="0">
                <a:latin typeface="Times New Roman" pitchFamily="18" charset="0"/>
                <a:cs typeface="Times New Roman" pitchFamily="18" charset="0"/>
              </a:rPr>
              <a:t> д</a:t>
            </a:r>
            <a:r>
              <a:rPr lang="ru-RU" sz="2000" spc="-4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лево</a:t>
            </a:r>
            <a:r>
              <a:rPr lang="ru-RU" sz="2000" spc="-3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соф</a:t>
            </a:r>
            <a:r>
              <a:rPr lang="ru-RU" sz="2000" spc="-10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spc="-10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нс</a:t>
            </a:r>
            <a:r>
              <a:rPr lang="ru-RU" sz="2000" spc="-10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рова</a:t>
            </a:r>
            <a:r>
              <a:rPr lang="ru-RU" sz="2000" spc="-1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ия</a:t>
            </a:r>
            <a:r>
              <a:rPr lang="ru-RU" sz="2000" spc="-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</a:t>
            </a:r>
            <a:r>
              <a:rPr lang="ru-RU" sz="2000" spc="-40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spc="-65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spc="-3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ru-RU" sz="2000" spc="-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spc="-15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угих б</a:t>
            </a:r>
            <a:r>
              <a:rPr lang="ru-RU" sz="2000" spc="-55" dirty="0" smtClean="0"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spc="-30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2000" spc="-15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 spc="-2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ов</a:t>
            </a:r>
          </a:p>
          <a:p>
            <a:pPr marL="12700" marR="6350">
              <a:lnSpc>
                <a:spcPct val="100000"/>
              </a:lnSpc>
            </a:pPr>
            <a:endParaRPr lang="ru-RU" sz="2000" spc="-50" dirty="0" smtClean="0">
              <a:latin typeface="Times New Roman" pitchFamily="18" charset="0"/>
              <a:cs typeface="Times New Roman" pitchFamily="18" charset="0"/>
            </a:endParaRPr>
          </a:p>
          <a:p>
            <a:pPr marL="12700" marR="6350">
              <a:lnSpc>
                <a:spcPct val="100000"/>
              </a:lnSpc>
            </a:pP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390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СТРУКТУРА ДОХОДОВ РАЙОННОГО БЮДЖЕТА НА 2014г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357299"/>
          <a:ext cx="5757874" cy="4967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Развернутая стрелка 9"/>
          <p:cNvSpPr/>
          <p:nvPr/>
        </p:nvSpPr>
        <p:spPr>
          <a:xfrm>
            <a:off x="5143504" y="2928934"/>
            <a:ext cx="2500330" cy="35719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215074" y="3214684"/>
          <a:ext cx="2762248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  <a:gridCol w="1119174"/>
              </a:tblGrid>
              <a:tr h="46741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Безвозмездные поступления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Сумма</a:t>
                      </a:r>
                      <a:endParaRPr lang="ru-RU" sz="1400" dirty="0"/>
                    </a:p>
                  </a:txBody>
                  <a:tcPr/>
                </a:tc>
              </a:tr>
              <a:tr h="577393">
                <a:tc>
                  <a:txBody>
                    <a:bodyPr/>
                    <a:lstStyle/>
                    <a:p>
                      <a:r>
                        <a:rPr lang="ru-RU" dirty="0" smtClean="0"/>
                        <a:t>Дотации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16992,0</a:t>
                      </a:r>
                    </a:p>
                    <a:p>
                      <a:r>
                        <a:rPr lang="ru-RU" dirty="0" err="1" smtClean="0"/>
                        <a:t>тыс.руб</a:t>
                      </a:r>
                      <a:endParaRPr lang="ru-RU" dirty="0"/>
                    </a:p>
                  </a:txBody>
                  <a:tcPr/>
                </a:tc>
              </a:tr>
              <a:tr h="630678">
                <a:tc>
                  <a:txBody>
                    <a:bodyPr/>
                    <a:lstStyle/>
                    <a:p>
                      <a:r>
                        <a:rPr lang="ru-RU" dirty="0" smtClean="0"/>
                        <a:t>Субвенции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181920,0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тыс.руб</a:t>
                      </a:r>
                      <a:endParaRPr lang="ru-RU" dirty="0"/>
                    </a:p>
                  </a:txBody>
                  <a:tcPr/>
                </a:tc>
              </a:tr>
              <a:tr h="824847">
                <a:tc>
                  <a:txBody>
                    <a:bodyPr/>
                    <a:lstStyle/>
                    <a:p>
                      <a:r>
                        <a:rPr lang="ru-RU" dirty="0" smtClean="0"/>
                        <a:t>Субсидии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19173,0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тыс.руб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ТАКОЕ БЮДЖЕТ ДЛЯ ГРАЖДАН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643050"/>
            <a:ext cx="8643998" cy="5214950"/>
          </a:xfrm>
        </p:spPr>
        <p:txBody>
          <a:bodyPr>
            <a:normAutofit fontScale="70000" lnSpcReduction="20000"/>
          </a:bodyPr>
          <a:lstStyle/>
          <a:p>
            <a:pPr algn="l"/>
            <a:endParaRPr lang="ru-RU" dirty="0" smtClean="0"/>
          </a:p>
          <a:p>
            <a:pPr algn="just"/>
            <a:r>
              <a:rPr lang="ru-RU" dirty="0" smtClean="0"/>
              <a:t>	«Бюджет для граждан» познакомит Вас с положениями основного финансового документа Хохольского муниципального района Воронежской области – решения Совета народных депутатов Хохольского муниципального района Воронежской области о районном бюджете на 2014 год и плановый период 2015 и 2016 годов.</a:t>
            </a:r>
          </a:p>
          <a:p>
            <a:pPr algn="just"/>
            <a:r>
              <a:rPr lang="ru-RU" dirty="0" smtClean="0"/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пенсионерам и другим категориям населения, так как районный бюджет затрагивает интересы каждого жителя Хохольского района.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	Граждане — и как налогоплательщики, и как потребители общественных благ —должны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	Мы постарались в доступной и понятной для граждан форме показать основные параметры районного бюджета.</a:t>
            </a:r>
          </a:p>
          <a:p>
            <a:pPr algn="just"/>
            <a:r>
              <a:rPr lang="ru-RU" dirty="0" smtClean="0"/>
              <a:t> 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3674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Понятия и типы расходных обязательств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7216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Расходное обязательство – это обязанность выплатить денежные средства из районного бюджета.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785926"/>
          <a:ext cx="8715436" cy="4929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24"/>
                <a:gridCol w="5286412"/>
              </a:tblGrid>
              <a:tr h="1232306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Расходные обязательства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Основания для</a:t>
                      </a:r>
                      <a:r>
                        <a:rPr lang="ru-RU" baseline="0" dirty="0" smtClean="0"/>
                        <a:t> возникновения и оплаты</a:t>
                      </a:r>
                      <a:endParaRPr lang="ru-RU" dirty="0"/>
                    </a:p>
                  </a:txBody>
                  <a:tcPr/>
                </a:tc>
              </a:tr>
              <a:tr h="123230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Публичные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Законы,</a:t>
                      </a:r>
                      <a:r>
                        <a:rPr lang="ru-RU" baseline="0" dirty="0" smtClean="0"/>
                        <a:t> определяющие объем и правила определения объема обязательств перед гражданами, организациями, органами власти</a:t>
                      </a:r>
                      <a:endParaRPr lang="ru-RU" dirty="0"/>
                    </a:p>
                  </a:txBody>
                  <a:tcPr/>
                </a:tc>
              </a:tr>
              <a:tr h="1232306"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В том числе: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 законы,</a:t>
                      </a:r>
                      <a:r>
                        <a:rPr lang="ru-RU" i="1" baseline="0" dirty="0" smtClean="0"/>
                        <a:t> устанавливающие права граждан на получение социальных выплат (субсидии гражданам на улучшение жилищных условий)</a:t>
                      </a:r>
                      <a:endParaRPr lang="ru-RU" i="1" dirty="0"/>
                    </a:p>
                  </a:txBody>
                  <a:tcPr/>
                </a:tc>
              </a:tr>
              <a:tr h="123230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Гражданско-правовые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Муниципальный  контракт, трудовое соглашение и т.д.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515352" cy="64294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Расходы бюджетов по основным функциям района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1214422"/>
            <a:ext cx="8786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object 4"/>
          <p:cNvSpPr/>
          <p:nvPr/>
        </p:nvSpPr>
        <p:spPr>
          <a:xfrm>
            <a:off x="1357290" y="1500174"/>
            <a:ext cx="553999" cy="2393188"/>
          </a:xfrm>
          <a:custGeom>
            <a:avLst/>
            <a:gdLst/>
            <a:ahLst/>
            <a:cxnLst/>
            <a:rect l="l" t="t" r="r" b="b"/>
            <a:pathLst>
              <a:path w="553999" h="2393188">
                <a:moveTo>
                  <a:pt x="0" y="2393188"/>
                </a:moveTo>
                <a:lnTo>
                  <a:pt x="553999" y="2393188"/>
                </a:lnTo>
                <a:lnTo>
                  <a:pt x="553999" y="0"/>
                </a:lnTo>
                <a:lnTo>
                  <a:pt x="0" y="0"/>
                </a:lnTo>
                <a:lnTo>
                  <a:pt x="0" y="2393188"/>
                </a:lnTo>
                <a:close/>
              </a:path>
            </a:pathLst>
          </a:custGeom>
          <a:ln w="9525">
            <a:solidFill>
              <a:srgbClr val="30859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5"/>
          <p:cNvSpPr txBox="1"/>
          <p:nvPr/>
        </p:nvSpPr>
        <p:spPr>
          <a:xfrm>
            <a:off x="1357290" y="1714488"/>
            <a:ext cx="461665" cy="19221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602615" marR="6350" indent="-590550">
              <a:lnSpc>
                <a:spcPct val="100000"/>
              </a:lnSpc>
            </a:pPr>
            <a:r>
              <a:rPr sz="1500" dirty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sz="1500" spc="-10" dirty="0">
                <a:latin typeface="Times New Roman" pitchFamily="18" charset="0"/>
                <a:cs typeface="Times New Roman" pitchFamily="18" charset="0"/>
              </a:rPr>
              <a:t>щ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500" spc="-15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5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500" spc="-65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дар</a:t>
            </a:r>
            <a:r>
              <a:rPr sz="1500" spc="-5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твенные</a:t>
            </a:r>
            <a:r>
              <a:rPr sz="1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вопро</a:t>
            </a:r>
            <a:r>
              <a:rPr sz="15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sp>
        <p:nvSpPr>
          <p:cNvPr id="12" name="object 8"/>
          <p:cNvSpPr/>
          <p:nvPr/>
        </p:nvSpPr>
        <p:spPr>
          <a:xfrm>
            <a:off x="2000232" y="1500174"/>
            <a:ext cx="692492" cy="2390393"/>
          </a:xfrm>
          <a:custGeom>
            <a:avLst/>
            <a:gdLst/>
            <a:ahLst/>
            <a:cxnLst/>
            <a:rect l="l" t="t" r="r" b="b"/>
            <a:pathLst>
              <a:path w="692492" h="2390393">
                <a:moveTo>
                  <a:pt x="0" y="2390393"/>
                </a:moveTo>
                <a:lnTo>
                  <a:pt x="692492" y="2390393"/>
                </a:lnTo>
                <a:lnTo>
                  <a:pt x="692492" y="0"/>
                </a:lnTo>
                <a:lnTo>
                  <a:pt x="0" y="0"/>
                </a:lnTo>
                <a:lnTo>
                  <a:pt x="0" y="2390393"/>
                </a:lnTo>
                <a:close/>
              </a:path>
            </a:pathLst>
          </a:custGeom>
          <a:ln w="9525">
            <a:solidFill>
              <a:srgbClr val="77923B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9"/>
          <p:cNvSpPr txBox="1"/>
          <p:nvPr/>
        </p:nvSpPr>
        <p:spPr>
          <a:xfrm>
            <a:off x="2071670" y="1571612"/>
            <a:ext cx="600164" cy="220980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marR="6350" indent="0" algn="ctr">
              <a:lnSpc>
                <a:spcPct val="100000"/>
              </a:lnSpc>
            </a:pPr>
            <a:r>
              <a:rPr sz="1300" b="1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sz="1300" b="1" spc="-10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sz="1300" b="1" dirty="0" err="1">
                <a:latin typeface="Times New Roman" pitchFamily="18" charset="0"/>
                <a:cs typeface="Times New Roman" pitchFamily="18" charset="0"/>
              </a:rPr>
              <a:t>ционал</a:t>
            </a:r>
            <a:r>
              <a:rPr sz="1300" b="1" spc="-10" dirty="0" err="1">
                <a:latin typeface="Times New Roman" pitchFamily="18" charset="0"/>
                <a:cs typeface="Times New Roman" pitchFamily="18" charset="0"/>
              </a:rPr>
              <a:t>ь</a:t>
            </a:r>
            <a:r>
              <a:rPr sz="1300" b="1" dirty="0" err="1">
                <a:latin typeface="Times New Roman" pitchFamily="18" charset="0"/>
                <a:cs typeface="Times New Roman" pitchFamily="18" charset="0"/>
              </a:rPr>
              <a:t>ная</a:t>
            </a:r>
            <a:r>
              <a:rPr sz="1300" b="1" spc="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300" b="1" spc="-10" dirty="0" err="1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sz="1300" b="1" spc="-5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300" b="1" dirty="0" err="1" smtClean="0">
                <a:latin typeface="Times New Roman" pitchFamily="18" charset="0"/>
                <a:cs typeface="Times New Roman" pitchFamily="18" charset="0"/>
              </a:rPr>
              <a:t>зопа</a:t>
            </a:r>
            <a:r>
              <a:rPr sz="1300" b="1" spc="-10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300" b="1" dirty="0" err="1" smtClean="0">
                <a:latin typeface="Times New Roman" pitchFamily="18" charset="0"/>
                <a:cs typeface="Times New Roman" pitchFamily="18" charset="0"/>
              </a:rPr>
              <a:t>ность</a:t>
            </a:r>
            <a:r>
              <a:rPr sz="1300" b="1" spc="4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300" b="1" dirty="0">
                <a:latin typeface="Times New Roman" pitchFamily="18" charset="0"/>
                <a:cs typeface="Times New Roman" pitchFamily="18" charset="0"/>
              </a:rPr>
              <a:t>и пр</a:t>
            </a:r>
            <a:r>
              <a:rPr sz="1300" b="1" spc="-5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1300" b="1" spc="-1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13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300" b="1" spc="-3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300" b="1" dirty="0">
                <a:latin typeface="Times New Roman" pitchFamily="18" charset="0"/>
                <a:cs typeface="Times New Roman" pitchFamily="18" charset="0"/>
              </a:rPr>
              <a:t>хр</a:t>
            </a:r>
            <a:r>
              <a:rPr sz="1300" b="1" spc="-5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1300" b="1" dirty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sz="1300" b="1" spc="-15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1300" b="1" spc="-3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300" b="1" dirty="0">
                <a:latin typeface="Times New Roman" pitchFamily="18" charset="0"/>
                <a:cs typeface="Times New Roman" pitchFamily="18" charset="0"/>
              </a:rPr>
              <a:t>льн</a:t>
            </a:r>
            <a:r>
              <a:rPr sz="1300" b="1" spc="5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1300" b="1" dirty="0">
                <a:latin typeface="Times New Roman" pitchFamily="18" charset="0"/>
                <a:cs typeface="Times New Roman" pitchFamily="18" charset="0"/>
              </a:rPr>
              <a:t>я </a:t>
            </a:r>
            <a:r>
              <a:rPr sz="1300" b="1" spc="-15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1300" b="1" spc="-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300" b="1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sz="1300" b="1" spc="-15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1300" b="1" spc="-3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300" b="1" dirty="0">
                <a:latin typeface="Times New Roman" pitchFamily="18" charset="0"/>
                <a:cs typeface="Times New Roman" pitchFamily="18" charset="0"/>
              </a:rPr>
              <a:t>льно</a:t>
            </a:r>
            <a:r>
              <a:rPr sz="1300" b="1" spc="-5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300" b="1" dirty="0">
                <a:latin typeface="Times New Roman" pitchFamily="18" charset="0"/>
                <a:cs typeface="Times New Roman" pitchFamily="18" charset="0"/>
              </a:rPr>
              <a:t>ть</a:t>
            </a:r>
          </a:p>
        </p:txBody>
      </p:sp>
      <p:sp>
        <p:nvSpPr>
          <p:cNvPr id="14" name="object 10"/>
          <p:cNvSpPr/>
          <p:nvPr/>
        </p:nvSpPr>
        <p:spPr>
          <a:xfrm>
            <a:off x="2786050" y="1500174"/>
            <a:ext cx="323164" cy="2393188"/>
          </a:xfrm>
          <a:custGeom>
            <a:avLst/>
            <a:gdLst/>
            <a:ahLst/>
            <a:cxnLst/>
            <a:rect l="l" t="t" r="r" b="b"/>
            <a:pathLst>
              <a:path w="323164" h="2393188">
                <a:moveTo>
                  <a:pt x="0" y="2393188"/>
                </a:moveTo>
                <a:lnTo>
                  <a:pt x="323164" y="2393188"/>
                </a:lnTo>
                <a:lnTo>
                  <a:pt x="323164" y="0"/>
                </a:lnTo>
                <a:lnTo>
                  <a:pt x="0" y="0"/>
                </a:lnTo>
                <a:lnTo>
                  <a:pt x="0" y="2393188"/>
                </a:lnTo>
                <a:close/>
              </a:path>
            </a:pathLst>
          </a:custGeom>
          <a:ln w="9525">
            <a:solidFill>
              <a:srgbClr val="00AF5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1"/>
          <p:cNvSpPr txBox="1"/>
          <p:nvPr/>
        </p:nvSpPr>
        <p:spPr>
          <a:xfrm>
            <a:off x="2786050" y="1500174"/>
            <a:ext cx="230832" cy="223456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dirty="0">
                <a:latin typeface="Times New Roman" pitchFamily="18" charset="0"/>
                <a:cs typeface="Times New Roman" pitchFamily="18" charset="0"/>
              </a:rPr>
              <a:t>Национальная </a:t>
            </a:r>
            <a:r>
              <a:rPr sz="15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sz="1500" spc="-25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sz="1500" spc="-1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ми</a:t>
            </a:r>
            <a:r>
              <a:rPr sz="1500" spc="-2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9" name="object 15"/>
          <p:cNvSpPr/>
          <p:nvPr/>
        </p:nvSpPr>
        <p:spPr>
          <a:xfrm>
            <a:off x="3357554" y="1500174"/>
            <a:ext cx="323164" cy="2390013"/>
          </a:xfrm>
          <a:custGeom>
            <a:avLst/>
            <a:gdLst/>
            <a:ahLst/>
            <a:cxnLst/>
            <a:rect l="l" t="t" r="r" b="b"/>
            <a:pathLst>
              <a:path w="323164" h="2390013">
                <a:moveTo>
                  <a:pt x="0" y="2390013"/>
                </a:moveTo>
                <a:lnTo>
                  <a:pt x="323164" y="2390013"/>
                </a:lnTo>
                <a:lnTo>
                  <a:pt x="323164" y="0"/>
                </a:lnTo>
                <a:lnTo>
                  <a:pt x="0" y="0"/>
                </a:lnTo>
                <a:lnTo>
                  <a:pt x="0" y="2390013"/>
                </a:lnTo>
                <a:close/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object 16"/>
          <p:cNvSpPr txBox="1"/>
          <p:nvPr/>
        </p:nvSpPr>
        <p:spPr>
          <a:xfrm>
            <a:off x="3357554" y="2143116"/>
            <a:ext cx="230832" cy="11315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500" spc="5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sz="1500" spc="-1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sz="1500" spc="-5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ие</a:t>
            </a:r>
          </a:p>
        </p:txBody>
      </p:sp>
      <p:sp>
        <p:nvSpPr>
          <p:cNvPr id="21" name="object 17"/>
          <p:cNvSpPr/>
          <p:nvPr/>
        </p:nvSpPr>
        <p:spPr>
          <a:xfrm>
            <a:off x="3929058" y="1500174"/>
            <a:ext cx="553999" cy="2390013"/>
          </a:xfrm>
          <a:custGeom>
            <a:avLst/>
            <a:gdLst/>
            <a:ahLst/>
            <a:cxnLst/>
            <a:rect l="l" t="t" r="r" b="b"/>
            <a:pathLst>
              <a:path w="553999" h="2390013">
                <a:moveTo>
                  <a:pt x="0" y="2390013"/>
                </a:moveTo>
                <a:lnTo>
                  <a:pt x="553999" y="2390013"/>
                </a:lnTo>
                <a:lnTo>
                  <a:pt x="553999" y="0"/>
                </a:lnTo>
                <a:lnTo>
                  <a:pt x="0" y="0"/>
                </a:lnTo>
                <a:lnTo>
                  <a:pt x="0" y="2390013"/>
                </a:lnTo>
                <a:close/>
              </a:path>
            </a:pathLst>
          </a:custGeom>
          <a:ln w="9525">
            <a:solidFill>
              <a:srgbClr val="C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object 18"/>
          <p:cNvSpPr txBox="1"/>
          <p:nvPr/>
        </p:nvSpPr>
        <p:spPr>
          <a:xfrm>
            <a:off x="4000496" y="1928802"/>
            <a:ext cx="461665" cy="14230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marR="6350" indent="306070">
              <a:lnSpc>
                <a:spcPct val="100000"/>
              </a:lnSpc>
            </a:pPr>
            <a:r>
              <a:rPr sz="1500" spc="-45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1500" spc="-55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1500" spc="-45" dirty="0">
                <a:latin typeface="Times New Roman" pitchFamily="18" charset="0"/>
                <a:cs typeface="Times New Roman" pitchFamily="18" charset="0"/>
              </a:rPr>
              <a:t>ь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тура, кин</a:t>
            </a:r>
            <a:r>
              <a:rPr sz="1500" spc="-1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ма</a:t>
            </a:r>
            <a:r>
              <a:rPr sz="1500" spc="-1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500" spc="-1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рафия</a:t>
            </a:r>
          </a:p>
        </p:txBody>
      </p:sp>
      <p:sp>
        <p:nvSpPr>
          <p:cNvPr id="25" name="object 21"/>
          <p:cNvSpPr/>
          <p:nvPr/>
        </p:nvSpPr>
        <p:spPr>
          <a:xfrm>
            <a:off x="4643438" y="1500174"/>
            <a:ext cx="323164" cy="2390013"/>
          </a:xfrm>
          <a:custGeom>
            <a:avLst/>
            <a:gdLst/>
            <a:ahLst/>
            <a:cxnLst/>
            <a:rect l="l" t="t" r="r" b="b"/>
            <a:pathLst>
              <a:path w="323164" h="2390013">
                <a:moveTo>
                  <a:pt x="0" y="2390013"/>
                </a:moveTo>
                <a:lnTo>
                  <a:pt x="323164" y="2390013"/>
                </a:lnTo>
                <a:lnTo>
                  <a:pt x="323164" y="0"/>
                </a:lnTo>
                <a:lnTo>
                  <a:pt x="0" y="0"/>
                </a:lnTo>
                <a:lnTo>
                  <a:pt x="0" y="2390013"/>
                </a:lnTo>
                <a:close/>
              </a:path>
            </a:pathLst>
          </a:custGeom>
          <a:ln w="9525">
            <a:solidFill>
              <a:srgbClr val="205868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" name="object 22"/>
          <p:cNvSpPr txBox="1"/>
          <p:nvPr/>
        </p:nvSpPr>
        <p:spPr>
          <a:xfrm>
            <a:off x="4714876" y="1785926"/>
            <a:ext cx="230832" cy="183959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dirty="0">
                <a:latin typeface="Times New Roman" pitchFamily="18" charset="0"/>
                <a:cs typeface="Times New Roman" pitchFamily="18" charset="0"/>
              </a:rPr>
              <a:t>Со</a:t>
            </a:r>
            <a:r>
              <a:rPr sz="1500" spc="-10" dirty="0">
                <a:latin typeface="Times New Roman" pitchFamily="18" charset="0"/>
                <a:cs typeface="Times New Roman" pitchFamily="18" charset="0"/>
              </a:rPr>
              <a:t>ц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иальная</a:t>
            </a:r>
            <a:r>
              <a:rPr sz="15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sz="1500" spc="-25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1500" spc="5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1500" spc="5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1500" spc="-25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7" name="object 23"/>
          <p:cNvSpPr/>
          <p:nvPr/>
        </p:nvSpPr>
        <p:spPr>
          <a:xfrm>
            <a:off x="5143504" y="1500174"/>
            <a:ext cx="553999" cy="2390013"/>
          </a:xfrm>
          <a:custGeom>
            <a:avLst/>
            <a:gdLst/>
            <a:ahLst/>
            <a:cxnLst/>
            <a:rect l="l" t="t" r="r" b="b"/>
            <a:pathLst>
              <a:path w="553999" h="2390013">
                <a:moveTo>
                  <a:pt x="0" y="2390013"/>
                </a:moveTo>
                <a:lnTo>
                  <a:pt x="553999" y="2390013"/>
                </a:lnTo>
                <a:lnTo>
                  <a:pt x="553999" y="0"/>
                </a:lnTo>
                <a:lnTo>
                  <a:pt x="0" y="0"/>
                </a:lnTo>
                <a:lnTo>
                  <a:pt x="0" y="2390013"/>
                </a:lnTo>
                <a:close/>
              </a:path>
            </a:pathLst>
          </a:custGeom>
          <a:ln w="9525">
            <a:solidFill>
              <a:srgbClr val="30859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" name="object 24"/>
          <p:cNvSpPr txBox="1"/>
          <p:nvPr/>
        </p:nvSpPr>
        <p:spPr>
          <a:xfrm>
            <a:off x="5214942" y="1785926"/>
            <a:ext cx="461665" cy="19221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731520" marR="6350" indent="-719455">
              <a:lnSpc>
                <a:spcPct val="100000"/>
              </a:lnSpc>
            </a:pPr>
            <a:r>
              <a:rPr sz="1500" spc="-1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изичес</a:t>
            </a:r>
            <a:r>
              <a:rPr sz="1500" spc="-25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ая к</a:t>
            </a:r>
            <a:r>
              <a:rPr sz="1500" spc="-55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1500" spc="-45" dirty="0">
                <a:latin typeface="Times New Roman" pitchFamily="18" charset="0"/>
                <a:cs typeface="Times New Roman" pitchFamily="18" charset="0"/>
              </a:rPr>
              <a:t>ь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тура</a:t>
            </a:r>
            <a:r>
              <a:rPr sz="15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и спо</a:t>
            </a:r>
            <a:r>
              <a:rPr sz="1500" spc="-5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1500" dirty="0"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30" name="object 26"/>
          <p:cNvSpPr/>
          <p:nvPr/>
        </p:nvSpPr>
        <p:spPr>
          <a:xfrm>
            <a:off x="5786446" y="1500174"/>
            <a:ext cx="692492" cy="2390013"/>
          </a:xfrm>
          <a:custGeom>
            <a:avLst/>
            <a:gdLst/>
            <a:ahLst/>
            <a:cxnLst/>
            <a:rect l="l" t="t" r="r" b="b"/>
            <a:pathLst>
              <a:path w="692492" h="2390013">
                <a:moveTo>
                  <a:pt x="0" y="2390013"/>
                </a:moveTo>
                <a:lnTo>
                  <a:pt x="692492" y="2390013"/>
                </a:lnTo>
                <a:lnTo>
                  <a:pt x="692492" y="0"/>
                </a:lnTo>
                <a:lnTo>
                  <a:pt x="0" y="0"/>
                </a:lnTo>
                <a:lnTo>
                  <a:pt x="0" y="2390013"/>
                </a:lnTo>
                <a:close/>
              </a:path>
            </a:pathLst>
          </a:custGeom>
          <a:ln w="9525">
            <a:solidFill>
              <a:srgbClr val="548ED4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" name="object 27"/>
          <p:cNvSpPr/>
          <p:nvPr/>
        </p:nvSpPr>
        <p:spPr>
          <a:xfrm>
            <a:off x="6500826" y="1500174"/>
            <a:ext cx="738670" cy="2390013"/>
          </a:xfrm>
          <a:custGeom>
            <a:avLst/>
            <a:gdLst/>
            <a:ahLst/>
            <a:cxnLst/>
            <a:rect l="l" t="t" r="r" b="b"/>
            <a:pathLst>
              <a:path w="738670" h="2390013">
                <a:moveTo>
                  <a:pt x="0" y="2390013"/>
                </a:moveTo>
                <a:lnTo>
                  <a:pt x="738670" y="2390013"/>
                </a:lnTo>
                <a:lnTo>
                  <a:pt x="738670" y="0"/>
                </a:lnTo>
                <a:lnTo>
                  <a:pt x="0" y="0"/>
                </a:lnTo>
                <a:lnTo>
                  <a:pt x="0" y="2390013"/>
                </a:lnTo>
                <a:close/>
              </a:path>
            </a:pathLst>
          </a:custGeom>
          <a:ln w="9525">
            <a:solidFill>
              <a:srgbClr val="548ED4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" name="object 28"/>
          <p:cNvSpPr txBox="1"/>
          <p:nvPr/>
        </p:nvSpPr>
        <p:spPr>
          <a:xfrm>
            <a:off x="5429256" y="1928802"/>
            <a:ext cx="1851789" cy="16935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58419" marR="42545" indent="0" algn="ctr">
              <a:lnSpc>
                <a:spcPct val="100000"/>
              </a:lnSpc>
            </a:pPr>
            <a:endParaRPr sz="1500" dirty="0">
              <a:latin typeface="Calibri"/>
              <a:cs typeface="Calibri"/>
            </a:endParaRPr>
          </a:p>
          <a:p>
            <a:pPr>
              <a:lnSpc>
                <a:spcPts val="950"/>
              </a:lnSpc>
              <a:spcBef>
                <a:spcPts val="37"/>
              </a:spcBef>
            </a:pPr>
            <a:endParaRPr sz="950" dirty="0"/>
          </a:p>
          <a:p>
            <a:pPr marL="12700" marR="6350" indent="-635" algn="ctr">
              <a:lnSpc>
                <a:spcPct val="100000"/>
              </a:lnSpc>
            </a:pPr>
            <a:r>
              <a:rPr sz="1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200" b="1" spc="-1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sz="1200" b="1" dirty="0">
                <a:latin typeface="Times New Roman" pitchFamily="18" charset="0"/>
                <a:cs typeface="Times New Roman" pitchFamily="18" charset="0"/>
              </a:rPr>
              <a:t>служи</a:t>
            </a:r>
            <a:r>
              <a:rPr sz="1200" b="1" spc="-5" dirty="0">
                <a:latin typeface="Times New Roman" pitchFamily="18" charset="0"/>
                <a:cs typeface="Times New Roman" pitchFamily="18" charset="0"/>
              </a:rPr>
              <a:t>ва</a:t>
            </a:r>
            <a:r>
              <a:rPr sz="1200" b="1" dirty="0">
                <a:latin typeface="Times New Roman" pitchFamily="18" charset="0"/>
                <a:cs typeface="Times New Roman" pitchFamily="18" charset="0"/>
              </a:rPr>
              <a:t>ние </a:t>
            </a:r>
            <a:r>
              <a:rPr sz="1200" b="1" spc="-2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1200" b="1" dirty="0">
                <a:latin typeface="Times New Roman" pitchFamily="18" charset="0"/>
                <a:cs typeface="Times New Roman" pitchFamily="18" charset="0"/>
              </a:rPr>
              <a:t>ос</a:t>
            </a:r>
            <a:r>
              <a:rPr sz="1200" b="1" spc="-55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sz="1200" b="1" dirty="0">
                <a:latin typeface="Times New Roman" pitchFamily="18" charset="0"/>
                <a:cs typeface="Times New Roman" pitchFamily="18" charset="0"/>
              </a:rPr>
              <a:t>дар</a:t>
            </a:r>
            <a:r>
              <a:rPr sz="1200" b="1" spc="-5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200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1200" b="1" spc="-1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1200" b="1" spc="-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2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1200" b="1" spc="1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1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200" b="1" spc="-2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1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200" b="1" spc="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1200" b="1" spc="-15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sz="1200" b="1" dirty="0">
                <a:latin typeface="Times New Roman" pitchFamily="18" charset="0"/>
                <a:cs typeface="Times New Roman" pitchFamily="18" charset="0"/>
              </a:rPr>
              <a:t>униципал</a:t>
            </a:r>
            <a:r>
              <a:rPr sz="1200" b="1" spc="-5" dirty="0">
                <a:latin typeface="Times New Roman" pitchFamily="18" charset="0"/>
                <a:cs typeface="Times New Roman" pitchFamily="18" charset="0"/>
              </a:rPr>
              <a:t>ь</a:t>
            </a:r>
            <a:r>
              <a:rPr sz="1200" b="1" dirty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sz="1200" b="1" spc="-2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1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200" b="1" spc="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b="1" spc="-15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1200" b="1" spc="-25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200" b="1" dirty="0">
                <a:latin typeface="Times New Roman" pitchFamily="18" charset="0"/>
                <a:cs typeface="Times New Roman" pitchFamily="18" charset="0"/>
              </a:rPr>
              <a:t>лга</a:t>
            </a:r>
            <a:endParaRPr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600"/>
              </a:lnSpc>
              <a:spcBef>
                <a:spcPts val="11"/>
              </a:spcBef>
            </a:pPr>
            <a:endParaRPr sz="600" dirty="0">
              <a:latin typeface="Times New Roman" pitchFamily="18" charset="0"/>
              <a:cs typeface="Times New Roman" pitchFamily="18" charset="0"/>
            </a:endParaRPr>
          </a:p>
          <a:p>
            <a:pPr marL="53340" marR="48895" indent="-1270" algn="ctr">
              <a:lnSpc>
                <a:spcPct val="10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53340" marR="48895" indent="-1270" algn="ctr">
              <a:lnSpc>
                <a:spcPct val="100000"/>
              </a:lnSpc>
            </a:pPr>
            <a:r>
              <a:rPr sz="1400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sz="1400" spc="-30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400" dirty="0" err="1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sz="1400" spc="-10" dirty="0" err="1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sz="1400" spc="-40" dirty="0" err="1" smtClean="0">
                <a:latin typeface="Times New Roman" pitchFamily="18" charset="0"/>
                <a:cs typeface="Times New Roman" pitchFamily="18" charset="0"/>
              </a:rPr>
              <a:t>ю</a:t>
            </a:r>
            <a:r>
              <a:rPr sz="14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1400" spc="-30" dirty="0" err="1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sz="1400" dirty="0" err="1" smtClean="0">
                <a:latin typeface="Times New Roman" pitchFamily="18" charset="0"/>
                <a:cs typeface="Times New Roman" pitchFamily="18" charset="0"/>
              </a:rPr>
              <a:t>етные</a:t>
            </a:r>
            <a:r>
              <a:rPr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трансфер</a:t>
            </a:r>
            <a:r>
              <a:rPr sz="1400" spc="5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ы</a:t>
            </a:r>
            <a:r>
              <a:rPr sz="14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dirty="0" err="1">
                <a:latin typeface="Times New Roman" pitchFamily="18" charset="0"/>
                <a:cs typeface="Times New Roman" pitchFamily="18" charset="0"/>
              </a:rPr>
              <a:t>об</a:t>
            </a:r>
            <a:r>
              <a:rPr sz="1400" spc="-20" dirty="0" err="1">
                <a:latin typeface="Times New Roman" pitchFamily="18" charset="0"/>
                <a:cs typeface="Times New Roman" pitchFamily="18" charset="0"/>
              </a:rPr>
              <a:t>щ</a:t>
            </a:r>
            <a:r>
              <a:rPr sz="1400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400" spc="-20" dirty="0" err="1">
                <a:latin typeface="Times New Roman" pitchFamily="18" charset="0"/>
                <a:cs typeface="Times New Roman" pitchFamily="18" charset="0"/>
              </a:rPr>
              <a:t>г</a:t>
            </a:r>
            <a:r>
              <a:rPr sz="1400" dirty="0" err="1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dirty="0" err="1" smtClean="0">
                <a:latin typeface="Times New Roman" pitchFamily="18" charset="0"/>
                <a:cs typeface="Times New Roman" pitchFamily="18" charset="0"/>
              </a:rPr>
              <a:t>хара</a:t>
            </a:r>
            <a:r>
              <a:rPr sz="1400" spc="-15" dirty="0" err="1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1400" spc="-10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1400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400" spc="-1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1400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object 29"/>
          <p:cNvSpPr txBox="1"/>
          <p:nvPr/>
        </p:nvSpPr>
        <p:spPr>
          <a:xfrm>
            <a:off x="114401" y="4011803"/>
            <a:ext cx="8908415" cy="628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261620">
              <a:lnSpc>
                <a:spcPct val="110000"/>
              </a:lnSpc>
            </a:pPr>
            <a:r>
              <a:rPr sz="1800" spc="-2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аждый</a:t>
            </a:r>
            <a:r>
              <a:rPr sz="1800" spc="1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spc="-5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sz="1800" spc="1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spc="1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1800" spc="-3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лов</a:t>
            </a:r>
            <a:r>
              <a:rPr sz="1800" spc="1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ла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800" spc="5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фи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ации</a:t>
            </a:r>
            <a:r>
              <a:rPr sz="1800" spc="1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sz="1800" spc="1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1800" spc="18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пер</a:t>
            </a:r>
            <a:r>
              <a:rPr sz="1800" spc="1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че</a:t>
            </a:r>
            <a:r>
              <a:rPr sz="1800" spc="5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ь</a:t>
            </a:r>
            <a:r>
              <a:rPr sz="1800" spc="1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sz="1800" spc="-55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1800" spc="5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1800" spc="-3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лов,</a:t>
            </a:r>
            <a:r>
              <a:rPr sz="1800" spc="1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1800" spc="-15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800" spc="-3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800" spc="1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ые</a:t>
            </a:r>
            <a:r>
              <a:rPr sz="1800" spc="1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spc="-15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тра</a:t>
            </a:r>
            <a:r>
              <a:rPr sz="1800" spc="-25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1800" spc="-15" dirty="0">
                <a:latin typeface="Times New Roman" pitchFamily="18" charset="0"/>
                <a:cs typeface="Times New Roman" pitchFamily="18" charset="0"/>
              </a:rPr>
              <a:t>ю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т о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новные</a:t>
            </a:r>
            <a:r>
              <a:rPr sz="18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напра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ления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1800" spc="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1800" spc="5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ации</a:t>
            </a:r>
            <a:r>
              <a:rPr sz="18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800" spc="-15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тв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spc="-15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1800" spc="-15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ую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щ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ей</a:t>
            </a:r>
            <a:r>
              <a:rPr sz="1800" spc="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ункци</a:t>
            </a:r>
            <a:r>
              <a:rPr sz="1800" spc="-5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4" name="object 30"/>
          <p:cNvSpPr txBox="1"/>
          <p:nvPr/>
        </p:nvSpPr>
        <p:spPr>
          <a:xfrm>
            <a:off x="114401" y="4642739"/>
            <a:ext cx="7738745" cy="2110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4320">
              <a:lnSpc>
                <a:spcPct val="100000"/>
              </a:lnSpc>
              <a:tabLst>
                <a:tab pos="1223645" algn="l"/>
                <a:tab pos="2322830" algn="l"/>
                <a:tab pos="3408045" algn="l"/>
                <a:tab pos="3709670" algn="l"/>
                <a:tab pos="5158105" algn="l"/>
                <a:tab pos="6833234" algn="l"/>
              </a:tabLst>
            </a:pPr>
            <a:r>
              <a:rPr sz="18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sz="1800" spc="-4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лный	п</a:t>
            </a:r>
            <a:r>
              <a:rPr sz="1800" spc="1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1800" spc="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че</a:t>
            </a:r>
            <a:r>
              <a:rPr sz="1800" spc="5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ь	ра</a:t>
            </a:r>
            <a:r>
              <a:rPr sz="1800" spc="-15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ов	и	п</a:t>
            </a:r>
            <a:r>
              <a:rPr sz="1800" spc="-55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1800" spc="5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лов	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ла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иф</a:t>
            </a:r>
            <a:r>
              <a:rPr sz="1800" spc="1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ации	р</a:t>
            </a:r>
            <a:r>
              <a:rPr sz="1800" spc="1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800" spc="-25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sz="1800" spc="-5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1800" spc="-15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800" dirty="0">
                <a:latin typeface="Times New Roman" pitchFamily="18" charset="0"/>
                <a:cs typeface="Times New Roman" pitchFamily="18" charset="0"/>
              </a:rPr>
              <a:t>прив</a:t>
            </a:r>
            <a:r>
              <a:rPr sz="1800" spc="-3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ен</a:t>
            </a:r>
            <a:r>
              <a:rPr sz="18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тат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ь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spc="-5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1 Б</a:t>
            </a:r>
            <a:r>
              <a:rPr sz="1800" spc="-55" dirty="0">
                <a:latin typeface="Times New Roman" pitchFamily="18" charset="0"/>
                <a:cs typeface="Times New Roman" pitchFamily="18" charset="0"/>
              </a:rPr>
              <a:t>ю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1800" spc="-30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800" spc="-3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8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1800" spc="-55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spc="-35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йс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ой</a:t>
            </a:r>
            <a:r>
              <a:rPr sz="1800" spc="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ераци</a:t>
            </a:r>
            <a:r>
              <a:rPr sz="1800" spc="-5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>
              <a:lnSpc>
                <a:spcPct val="100000"/>
              </a:lnSpc>
              <a:spcBef>
                <a:spcPts val="215"/>
              </a:spcBef>
            </a:pPr>
            <a:r>
              <a:rPr sz="1800" spc="-1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апример,</a:t>
            </a:r>
            <a:r>
              <a:rPr sz="18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таве</a:t>
            </a:r>
            <a:r>
              <a:rPr sz="1800" spc="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sz="1800" spc="-15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ла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«Образование»,</a:t>
            </a:r>
            <a:r>
              <a:rPr sz="180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180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spc="-3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sz="18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ис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ле,</a:t>
            </a:r>
            <a:r>
              <a:rPr sz="18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вы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ля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ю</a:t>
            </a:r>
            <a:r>
              <a:rPr sz="1800" spc="-15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sz="1800" spc="-5" dirty="0">
                <a:latin typeface="Times New Roman" pitchFamily="18" charset="0"/>
                <a:cs typeface="Times New Roman" pitchFamily="18" charset="0"/>
              </a:rPr>
              <a:t>: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  <a:p>
            <a:pPr marL="299085" indent="-287020">
              <a:lnSpc>
                <a:spcPct val="100000"/>
              </a:lnSpc>
              <a:spcBef>
                <a:spcPts val="215"/>
              </a:spcBef>
              <a:buFont typeface="Wingdings"/>
              <a:buChar char=""/>
              <a:tabLst>
                <a:tab pos="299085" algn="l"/>
              </a:tabLst>
            </a:pPr>
            <a:r>
              <a:rPr sz="1800" spc="-1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ош</a:t>
            </a:r>
            <a:r>
              <a:rPr sz="1800" spc="-25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1800" spc="-4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ь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ное</a:t>
            </a:r>
            <a:r>
              <a:rPr sz="18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sz="1800" spc="-5" dirty="0">
                <a:latin typeface="Times New Roman" pitchFamily="18" charset="0"/>
                <a:cs typeface="Times New Roman" pitchFamily="18" charset="0"/>
              </a:rPr>
              <a:t>;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  <a:p>
            <a:pPr marL="299085" indent="-287020">
              <a:lnSpc>
                <a:spcPct val="100000"/>
              </a:lnSpc>
              <a:spcBef>
                <a:spcPts val="215"/>
              </a:spcBef>
              <a:buFont typeface="Wingdings"/>
              <a:buChar char=""/>
              <a:tabLst>
                <a:tab pos="299085" algn="l"/>
              </a:tabLst>
            </a:pPr>
            <a:r>
              <a:rPr sz="1800" dirty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щ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ее</a:t>
            </a:r>
            <a:r>
              <a:rPr sz="18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sz="1800" spc="-5" dirty="0">
                <a:latin typeface="Times New Roman" pitchFamily="18" charset="0"/>
                <a:cs typeface="Times New Roman" pitchFamily="18" charset="0"/>
              </a:rPr>
              <a:t>;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  <a:p>
            <a:pPr marL="299085" indent="-287020">
              <a:lnSpc>
                <a:spcPct val="100000"/>
              </a:lnSpc>
              <a:spcBef>
                <a:spcPts val="215"/>
              </a:spcBef>
              <a:buFont typeface="Wingdings"/>
              <a:buChar char=""/>
              <a:tabLst>
                <a:tab pos="299085" algn="l"/>
              </a:tabLst>
            </a:pPr>
            <a:r>
              <a:rPr sz="1800" spc="-1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ачал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ь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ное</a:t>
            </a:r>
            <a:r>
              <a:rPr sz="180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проф</a:t>
            </a:r>
            <a:r>
              <a:rPr sz="1800" spc="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ио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1800" spc="5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ь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ное</a:t>
            </a:r>
            <a:r>
              <a:rPr sz="1800" spc="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sz="1800" spc="-5" dirty="0">
                <a:latin typeface="Times New Roman" pitchFamily="18" charset="0"/>
                <a:cs typeface="Times New Roman" pitchFamily="18" charset="0"/>
              </a:rPr>
              <a:t>;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  <a:p>
            <a:pPr marL="299085" indent="-287020">
              <a:lnSpc>
                <a:spcPct val="100000"/>
              </a:lnSpc>
              <a:spcBef>
                <a:spcPts val="215"/>
              </a:spcBef>
              <a:buFont typeface="Wingdings"/>
              <a:buChar char=""/>
              <a:tabLst>
                <a:tab pos="299085" algn="l"/>
              </a:tabLst>
            </a:pPr>
            <a:r>
              <a:rPr sz="1800" dirty="0">
                <a:latin typeface="Times New Roman" pitchFamily="18" charset="0"/>
                <a:cs typeface="Times New Roman" pitchFamily="18" charset="0"/>
              </a:rPr>
              <a:t>Ср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днее</a:t>
            </a:r>
            <a:r>
              <a:rPr sz="18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проф</a:t>
            </a:r>
            <a:r>
              <a:rPr sz="1800" spc="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ио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1800" spc="5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ь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ное</a:t>
            </a:r>
            <a:r>
              <a:rPr sz="1800" spc="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sz="180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18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др.</a:t>
            </a:r>
          </a:p>
        </p:txBody>
      </p:sp>
      <p:sp>
        <p:nvSpPr>
          <p:cNvPr id="35" name="object 31"/>
          <p:cNvSpPr txBox="1"/>
          <p:nvPr/>
        </p:nvSpPr>
        <p:spPr>
          <a:xfrm>
            <a:off x="8005064" y="4642739"/>
            <a:ext cx="1017905" cy="298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б</a:t>
            </a:r>
            <a:r>
              <a:rPr sz="1800" spc="-55" dirty="0">
                <a:latin typeface="Calibri"/>
                <a:cs typeface="Calibri"/>
              </a:rPr>
              <a:t>ю</a:t>
            </a:r>
            <a:r>
              <a:rPr sz="1800" dirty="0">
                <a:latin typeface="Calibri"/>
                <a:cs typeface="Calibri"/>
              </a:rPr>
              <a:t>д</a:t>
            </a:r>
            <a:r>
              <a:rPr sz="1800" spc="-30" dirty="0">
                <a:latin typeface="Calibri"/>
                <a:cs typeface="Calibri"/>
              </a:rPr>
              <a:t>ж</a:t>
            </a:r>
            <a:r>
              <a:rPr sz="1800" dirty="0">
                <a:latin typeface="Calibri"/>
                <a:cs typeface="Calibri"/>
              </a:rPr>
              <a:t>е</a:t>
            </a:r>
            <a:r>
              <a:rPr sz="1800" spc="-25" dirty="0">
                <a:latin typeface="Calibri"/>
                <a:cs typeface="Calibri"/>
              </a:rPr>
              <a:t>т</a:t>
            </a:r>
            <a:r>
              <a:rPr sz="1800" dirty="0">
                <a:latin typeface="Calibri"/>
                <a:cs typeface="Calibri"/>
              </a:rPr>
              <a:t>ов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785794"/>
            <a:ext cx="57245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Рисунок 59" descr="exclamation-mark_2997219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14488"/>
            <a:ext cx="3429024" cy="3643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857256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Первоочередные, социально-значимые статьи расходов бюджета – расходы, подлежащие финансированию в полном объеме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3"/>
          <p:cNvSpPr/>
          <p:nvPr/>
        </p:nvSpPr>
        <p:spPr>
          <a:xfrm>
            <a:off x="3000364" y="2285992"/>
            <a:ext cx="6006083" cy="5318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4"/>
          <p:cNvSpPr/>
          <p:nvPr/>
        </p:nvSpPr>
        <p:spPr>
          <a:xfrm>
            <a:off x="3071802" y="2285992"/>
            <a:ext cx="5976747" cy="50406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5"/>
          <p:cNvSpPr/>
          <p:nvPr/>
        </p:nvSpPr>
        <p:spPr>
          <a:xfrm>
            <a:off x="2987801" y="1484757"/>
            <a:ext cx="5976747" cy="504063"/>
          </a:xfrm>
          <a:custGeom>
            <a:avLst/>
            <a:gdLst/>
            <a:ahLst/>
            <a:cxnLst/>
            <a:rect l="l" t="t" r="r" b="b"/>
            <a:pathLst>
              <a:path w="5976747" h="504063">
                <a:moveTo>
                  <a:pt x="0" y="60070"/>
                </a:moveTo>
                <a:lnTo>
                  <a:pt x="14378" y="21095"/>
                </a:lnTo>
                <a:lnTo>
                  <a:pt x="50045" y="834"/>
                </a:lnTo>
                <a:lnTo>
                  <a:pt x="5916549" y="0"/>
                </a:lnTo>
                <a:lnTo>
                  <a:pt x="5930962" y="1732"/>
                </a:lnTo>
                <a:lnTo>
                  <a:pt x="5964994" y="24408"/>
                </a:lnTo>
                <a:lnTo>
                  <a:pt x="5976747" y="443991"/>
                </a:lnTo>
                <a:lnTo>
                  <a:pt x="5975014" y="458356"/>
                </a:lnTo>
                <a:lnTo>
                  <a:pt x="5952311" y="492318"/>
                </a:lnTo>
                <a:lnTo>
                  <a:pt x="60071" y="504063"/>
                </a:lnTo>
                <a:lnTo>
                  <a:pt x="45691" y="502327"/>
                </a:lnTo>
                <a:lnTo>
                  <a:pt x="11709" y="479607"/>
                </a:lnTo>
                <a:lnTo>
                  <a:pt x="0" y="60070"/>
                </a:lnTo>
                <a:close/>
              </a:path>
            </a:pathLst>
          </a:custGeom>
          <a:ln w="25400">
            <a:solidFill>
              <a:srgbClr val="FD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6"/>
          <p:cNvSpPr/>
          <p:nvPr/>
        </p:nvSpPr>
        <p:spPr>
          <a:xfrm>
            <a:off x="3083485" y="1510851"/>
            <a:ext cx="1234557" cy="30573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7"/>
          <p:cNvSpPr/>
          <p:nvPr/>
        </p:nvSpPr>
        <p:spPr>
          <a:xfrm>
            <a:off x="2428860" y="2428868"/>
            <a:ext cx="5535167" cy="3611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8"/>
          <p:cNvSpPr/>
          <p:nvPr/>
        </p:nvSpPr>
        <p:spPr>
          <a:xfrm>
            <a:off x="4500562" y="2285992"/>
            <a:ext cx="3198876" cy="53644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9"/>
          <p:cNvSpPr/>
          <p:nvPr/>
        </p:nvSpPr>
        <p:spPr>
          <a:xfrm>
            <a:off x="2071670" y="1785926"/>
            <a:ext cx="6941819" cy="5181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0"/>
          <p:cNvSpPr/>
          <p:nvPr/>
        </p:nvSpPr>
        <p:spPr>
          <a:xfrm>
            <a:off x="2071670" y="1785926"/>
            <a:ext cx="6912863" cy="49072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1"/>
          <p:cNvSpPr/>
          <p:nvPr/>
        </p:nvSpPr>
        <p:spPr>
          <a:xfrm>
            <a:off x="2000232" y="1785926"/>
            <a:ext cx="6912863" cy="490727"/>
          </a:xfrm>
          <a:custGeom>
            <a:avLst/>
            <a:gdLst/>
            <a:ahLst/>
            <a:cxnLst/>
            <a:rect l="l" t="t" r="r" b="b"/>
            <a:pathLst>
              <a:path w="6912863" h="490727">
                <a:moveTo>
                  <a:pt x="0" y="58546"/>
                </a:moveTo>
                <a:lnTo>
                  <a:pt x="14719" y="19736"/>
                </a:lnTo>
                <a:lnTo>
                  <a:pt x="50959" y="488"/>
                </a:lnTo>
                <a:lnTo>
                  <a:pt x="6854317" y="0"/>
                </a:lnTo>
                <a:lnTo>
                  <a:pt x="6868666" y="1774"/>
                </a:lnTo>
                <a:lnTo>
                  <a:pt x="6902258" y="24939"/>
                </a:lnTo>
                <a:lnTo>
                  <a:pt x="6912863" y="432307"/>
                </a:lnTo>
                <a:lnTo>
                  <a:pt x="6911078" y="446663"/>
                </a:lnTo>
                <a:lnTo>
                  <a:pt x="6887819" y="480198"/>
                </a:lnTo>
                <a:lnTo>
                  <a:pt x="58546" y="490727"/>
                </a:lnTo>
                <a:lnTo>
                  <a:pt x="44182" y="488950"/>
                </a:lnTo>
                <a:lnTo>
                  <a:pt x="10571" y="465768"/>
                </a:lnTo>
                <a:lnTo>
                  <a:pt x="0" y="58546"/>
                </a:lnTo>
                <a:close/>
              </a:path>
            </a:pathLst>
          </a:custGeom>
          <a:ln w="25399">
            <a:solidFill>
              <a:srgbClr val="FD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3"/>
          <p:cNvSpPr/>
          <p:nvPr/>
        </p:nvSpPr>
        <p:spPr>
          <a:xfrm>
            <a:off x="3000364" y="1785926"/>
            <a:ext cx="6400800" cy="35966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4"/>
          <p:cNvSpPr/>
          <p:nvPr/>
        </p:nvSpPr>
        <p:spPr>
          <a:xfrm>
            <a:off x="4286248" y="1714488"/>
            <a:ext cx="3691128" cy="53644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object 15"/>
          <p:cNvSpPr/>
          <p:nvPr/>
        </p:nvSpPr>
        <p:spPr>
          <a:xfrm>
            <a:off x="3428992" y="2857496"/>
            <a:ext cx="5573268" cy="5334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bject 16"/>
          <p:cNvSpPr/>
          <p:nvPr/>
        </p:nvSpPr>
        <p:spPr>
          <a:xfrm>
            <a:off x="3500430" y="2857496"/>
            <a:ext cx="5544693" cy="50406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object 17"/>
          <p:cNvSpPr/>
          <p:nvPr/>
        </p:nvSpPr>
        <p:spPr>
          <a:xfrm>
            <a:off x="3428992" y="2928934"/>
            <a:ext cx="5544693" cy="504063"/>
          </a:xfrm>
          <a:custGeom>
            <a:avLst/>
            <a:gdLst/>
            <a:ahLst/>
            <a:cxnLst/>
            <a:rect l="l" t="t" r="r" b="b"/>
            <a:pathLst>
              <a:path w="5544693" h="504063">
                <a:moveTo>
                  <a:pt x="0" y="60071"/>
                </a:moveTo>
                <a:lnTo>
                  <a:pt x="14378" y="21095"/>
                </a:lnTo>
                <a:lnTo>
                  <a:pt x="50045" y="834"/>
                </a:lnTo>
                <a:lnTo>
                  <a:pt x="5484495" y="0"/>
                </a:lnTo>
                <a:lnTo>
                  <a:pt x="5498908" y="1732"/>
                </a:lnTo>
                <a:lnTo>
                  <a:pt x="5532940" y="24408"/>
                </a:lnTo>
                <a:lnTo>
                  <a:pt x="5544693" y="443991"/>
                </a:lnTo>
                <a:lnTo>
                  <a:pt x="5542960" y="458356"/>
                </a:lnTo>
                <a:lnTo>
                  <a:pt x="5520257" y="492318"/>
                </a:lnTo>
                <a:lnTo>
                  <a:pt x="60071" y="504063"/>
                </a:lnTo>
                <a:lnTo>
                  <a:pt x="45691" y="502327"/>
                </a:lnTo>
                <a:lnTo>
                  <a:pt x="11709" y="479607"/>
                </a:lnTo>
                <a:lnTo>
                  <a:pt x="0" y="60071"/>
                </a:lnTo>
                <a:close/>
              </a:path>
            </a:pathLst>
          </a:custGeom>
          <a:ln w="25400">
            <a:solidFill>
              <a:srgbClr val="FD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object 19"/>
          <p:cNvSpPr/>
          <p:nvPr/>
        </p:nvSpPr>
        <p:spPr>
          <a:xfrm>
            <a:off x="3428992" y="2857496"/>
            <a:ext cx="5132832" cy="36271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object 20"/>
          <p:cNvSpPr/>
          <p:nvPr/>
        </p:nvSpPr>
        <p:spPr>
          <a:xfrm>
            <a:off x="4429124" y="2857496"/>
            <a:ext cx="3543300" cy="536448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" name="object 21"/>
          <p:cNvSpPr/>
          <p:nvPr/>
        </p:nvSpPr>
        <p:spPr>
          <a:xfrm>
            <a:off x="3786182" y="3429000"/>
            <a:ext cx="5213604" cy="53340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" name="object 22"/>
          <p:cNvSpPr/>
          <p:nvPr/>
        </p:nvSpPr>
        <p:spPr>
          <a:xfrm>
            <a:off x="3857620" y="3429000"/>
            <a:ext cx="5184648" cy="504063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" name="object 25"/>
          <p:cNvSpPr/>
          <p:nvPr/>
        </p:nvSpPr>
        <p:spPr>
          <a:xfrm>
            <a:off x="4000496" y="3571876"/>
            <a:ext cx="4802124" cy="835151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" name="object 26"/>
          <p:cNvSpPr/>
          <p:nvPr/>
        </p:nvSpPr>
        <p:spPr>
          <a:xfrm>
            <a:off x="4214810" y="3429000"/>
            <a:ext cx="4160520" cy="536448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" name="object 33"/>
          <p:cNvSpPr/>
          <p:nvPr/>
        </p:nvSpPr>
        <p:spPr>
          <a:xfrm>
            <a:off x="2921509" y="4714884"/>
            <a:ext cx="6222491" cy="53340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" name="object 34"/>
          <p:cNvSpPr/>
          <p:nvPr/>
        </p:nvSpPr>
        <p:spPr>
          <a:xfrm>
            <a:off x="2951226" y="4714884"/>
            <a:ext cx="6192774" cy="504024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" name="object 35"/>
          <p:cNvSpPr/>
          <p:nvPr/>
        </p:nvSpPr>
        <p:spPr>
          <a:xfrm>
            <a:off x="2771775" y="5373242"/>
            <a:ext cx="6192774" cy="504024"/>
          </a:xfrm>
          <a:custGeom>
            <a:avLst/>
            <a:gdLst/>
            <a:ahLst/>
            <a:cxnLst/>
            <a:rect l="l" t="t" r="r" b="b"/>
            <a:pathLst>
              <a:path w="6192774" h="504024">
                <a:moveTo>
                  <a:pt x="0" y="60070"/>
                </a:moveTo>
                <a:lnTo>
                  <a:pt x="14378" y="21095"/>
                </a:lnTo>
                <a:lnTo>
                  <a:pt x="50045" y="834"/>
                </a:lnTo>
                <a:lnTo>
                  <a:pt x="6132576" y="0"/>
                </a:lnTo>
                <a:lnTo>
                  <a:pt x="6146989" y="1732"/>
                </a:lnTo>
                <a:lnTo>
                  <a:pt x="6181021" y="24408"/>
                </a:lnTo>
                <a:lnTo>
                  <a:pt x="6192774" y="443941"/>
                </a:lnTo>
                <a:lnTo>
                  <a:pt x="6191041" y="458317"/>
                </a:lnTo>
                <a:lnTo>
                  <a:pt x="6168342" y="492283"/>
                </a:lnTo>
                <a:lnTo>
                  <a:pt x="60070" y="504024"/>
                </a:lnTo>
                <a:lnTo>
                  <a:pt x="45693" y="502290"/>
                </a:lnTo>
                <a:lnTo>
                  <a:pt x="11713" y="479582"/>
                </a:lnTo>
                <a:lnTo>
                  <a:pt x="0" y="60070"/>
                </a:lnTo>
                <a:close/>
              </a:path>
            </a:pathLst>
          </a:custGeom>
          <a:ln w="25400">
            <a:solidFill>
              <a:srgbClr val="FD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" name="object 36"/>
          <p:cNvSpPr/>
          <p:nvPr/>
        </p:nvSpPr>
        <p:spPr>
          <a:xfrm>
            <a:off x="2862954" y="5396315"/>
            <a:ext cx="1276666" cy="30573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" name="object 37"/>
          <p:cNvSpPr/>
          <p:nvPr/>
        </p:nvSpPr>
        <p:spPr>
          <a:xfrm>
            <a:off x="2857488" y="4714884"/>
            <a:ext cx="5911596" cy="362712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7" name="object 45"/>
          <p:cNvSpPr/>
          <p:nvPr/>
        </p:nvSpPr>
        <p:spPr>
          <a:xfrm>
            <a:off x="3425953" y="4071942"/>
            <a:ext cx="5718047" cy="533399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8" name="object 46"/>
          <p:cNvSpPr/>
          <p:nvPr/>
        </p:nvSpPr>
        <p:spPr>
          <a:xfrm>
            <a:off x="3455289" y="4071942"/>
            <a:ext cx="5688711" cy="553998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Погашение бюджетных кредитов и обслуживание долга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object 51"/>
          <p:cNvSpPr/>
          <p:nvPr/>
        </p:nvSpPr>
        <p:spPr>
          <a:xfrm>
            <a:off x="615696" y="5286388"/>
            <a:ext cx="8528304" cy="531876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4" name="object 52"/>
          <p:cNvSpPr/>
          <p:nvPr/>
        </p:nvSpPr>
        <p:spPr>
          <a:xfrm>
            <a:off x="644157" y="5286388"/>
            <a:ext cx="8499843" cy="504063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6" name="object 54"/>
          <p:cNvSpPr/>
          <p:nvPr/>
        </p:nvSpPr>
        <p:spPr>
          <a:xfrm>
            <a:off x="550445" y="6044383"/>
            <a:ext cx="1752289" cy="30573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7" name="object 55"/>
          <p:cNvSpPr/>
          <p:nvPr/>
        </p:nvSpPr>
        <p:spPr>
          <a:xfrm>
            <a:off x="787908" y="5643578"/>
            <a:ext cx="8356092" cy="390144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1" name="TextBox 60"/>
          <p:cNvSpPr txBox="1"/>
          <p:nvPr/>
        </p:nvSpPr>
        <p:spPr>
          <a:xfrm>
            <a:off x="2928926" y="4786322"/>
            <a:ext cx="5929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Налоги, пошлины</a:t>
            </a:r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500034" y="5357826"/>
            <a:ext cx="8643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Финансовая помощь поселениям района  на обеспечение социально значимых расходов</a:t>
            </a:r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61616" y="0"/>
            <a:ext cx="4881372" cy="11978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294888" y="1275588"/>
            <a:ext cx="2450591" cy="7193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781044" y="1292352"/>
            <a:ext cx="1476755" cy="6309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802379" y="1298447"/>
            <a:ext cx="1434084" cy="58826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970782" y="1385570"/>
            <a:ext cx="110109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10" dirty="0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sz="2000" b="1" spc="-65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sz="2000" b="1" spc="-65" dirty="0">
                <a:solidFill>
                  <a:srgbClr val="FFFFFF"/>
                </a:solidFill>
                <a:latin typeface="Calibri"/>
                <a:cs typeface="Calibri"/>
              </a:rPr>
              <a:t>Х</a:t>
            </a:r>
            <a:r>
              <a:rPr sz="2000" b="1" spc="-50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ДЫ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855464" y="1292352"/>
            <a:ext cx="460248" cy="6309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876800" y="1298447"/>
            <a:ext cx="417575" cy="58826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68668" y="2819400"/>
            <a:ext cx="2215896" cy="140512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627619" y="3057144"/>
            <a:ext cx="755903" cy="63093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648956" y="3063239"/>
            <a:ext cx="713231" cy="58826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098792" y="3361944"/>
            <a:ext cx="1755648" cy="63093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120128" y="3368040"/>
            <a:ext cx="1712976" cy="58826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288148" y="3151504"/>
            <a:ext cx="1379220" cy="635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" algn="ctr">
              <a:lnSpc>
                <a:spcPct val="100000"/>
              </a:lnSpc>
            </a:pP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По</a:t>
            </a:r>
            <a:endParaRPr sz="2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sz="2000" b="1" spc="-20" dirty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2000" b="1" spc="-30" dirty="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омствам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8452104" y="3361944"/>
            <a:ext cx="460248" cy="6309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473440" y="3368040"/>
            <a:ext cx="417575" cy="5882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637532" y="2819400"/>
            <a:ext cx="2214371" cy="140512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792979" y="3057144"/>
            <a:ext cx="1958339" cy="63093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814315" y="3063239"/>
            <a:ext cx="1915667" cy="58826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887467" y="3361944"/>
            <a:ext cx="1712976" cy="63093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908803" y="3368040"/>
            <a:ext cx="1670303" cy="58826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4982336" y="3151504"/>
            <a:ext cx="1527175" cy="635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По</a:t>
            </a:r>
            <a:r>
              <a:rPr sz="20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25" dirty="0">
                <a:solidFill>
                  <a:srgbClr val="FFFFFF"/>
                </a:solidFill>
                <a:latin typeface="Calibri"/>
                <a:cs typeface="Calibri"/>
              </a:rPr>
              <a:t>ф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ункци</a:t>
            </a:r>
            <a:r>
              <a:rPr sz="2000" b="1" spc="-10" dirty="0">
                <a:solidFill>
                  <a:srgbClr val="FFFFFF"/>
                </a:solidFill>
                <a:latin typeface="Calibri"/>
                <a:cs typeface="Calibri"/>
              </a:rPr>
              <a:t>я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м</a:t>
            </a:r>
            <a:endParaRPr sz="20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2000" b="1" spc="-20" dirty="0">
                <a:solidFill>
                  <a:srgbClr val="FFFFFF"/>
                </a:solidFill>
                <a:latin typeface="Calibri"/>
                <a:cs typeface="Calibri"/>
              </a:rPr>
              <a:t>г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ос</a:t>
            </a:r>
            <a:r>
              <a:rPr sz="2000" b="1" spc="-75" dirty="0">
                <a:solidFill>
                  <a:srgbClr val="FFFFFF"/>
                </a:solidFill>
                <a:latin typeface="Calibri"/>
                <a:cs typeface="Calibri"/>
              </a:rPr>
              <a:t>у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2000" b="1" spc="-10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рства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198108" y="3361944"/>
            <a:ext cx="460247" cy="6309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219444" y="3368040"/>
            <a:ext cx="417575" cy="5882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177795" y="2819400"/>
            <a:ext cx="2491739" cy="1405127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2500298" y="3000372"/>
            <a:ext cx="1899157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algn="ctr">
              <a:lnSpc>
                <a:spcPct val="100000"/>
              </a:lnSpc>
            </a:pP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По</a:t>
            </a:r>
            <a:endParaRPr sz="20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lang="ru-RU" sz="2000" b="1" spc="-20" dirty="0" smtClean="0">
                <a:solidFill>
                  <a:srgbClr val="FFFFFF"/>
                </a:solidFill>
                <a:latin typeface="Calibri"/>
                <a:cs typeface="Calibri"/>
              </a:rPr>
              <a:t>муниципальным программам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4104132" y="3361944"/>
            <a:ext cx="460248" cy="6309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125467" y="3368040"/>
            <a:ext cx="417575" cy="5882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0" y="2819400"/>
            <a:ext cx="2202180" cy="1405127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74904" y="2904744"/>
            <a:ext cx="1495044" cy="630936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96240" y="2910839"/>
            <a:ext cx="1452372" cy="588263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94131" y="3209544"/>
            <a:ext cx="1655064" cy="630935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15468" y="3215639"/>
            <a:ext cx="1612391" cy="588264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70687" y="3514344"/>
            <a:ext cx="1847088" cy="630935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92023" y="3520440"/>
            <a:ext cx="1804416" cy="588264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359460" y="2998851"/>
            <a:ext cx="1470025" cy="940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635" algn="ctr">
              <a:lnSpc>
                <a:spcPct val="100000"/>
              </a:lnSpc>
            </a:pP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По</a:t>
            </a:r>
            <a:r>
              <a:rPr sz="2000"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тип</a:t>
            </a:r>
            <a:r>
              <a:rPr sz="2000" b="1" spc="-10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м рас</a:t>
            </a:r>
            <a:r>
              <a:rPr sz="2000" b="1" spc="-35" dirty="0">
                <a:solidFill>
                  <a:srgbClr val="FFFFFF"/>
                </a:solidFill>
                <a:latin typeface="Calibri"/>
                <a:cs typeface="Calibri"/>
              </a:rPr>
              <a:t>х</a:t>
            </a:r>
            <a:r>
              <a:rPr sz="2000" b="1" spc="-50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дных обяз</a:t>
            </a:r>
            <a:r>
              <a:rPr sz="2000" b="1" spc="-20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2000" b="1" spc="-15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2000" b="1" spc="-40" dirty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ль</a:t>
            </a:r>
            <a:r>
              <a:rPr sz="2000" b="1" spc="5" dirty="0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тв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1615439" y="3514344"/>
            <a:ext cx="460247" cy="6309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636776" y="3520440"/>
            <a:ext cx="417575" cy="5882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519929" y="1786889"/>
            <a:ext cx="2566670" cy="579120"/>
          </a:xfrm>
          <a:custGeom>
            <a:avLst/>
            <a:gdLst/>
            <a:ahLst/>
            <a:cxnLst/>
            <a:rect l="l" t="t" r="r" b="b"/>
            <a:pathLst>
              <a:path w="2566670" h="579120">
                <a:moveTo>
                  <a:pt x="2566670" y="579120"/>
                </a:moveTo>
                <a:lnTo>
                  <a:pt x="2566670" y="289560"/>
                </a:lnTo>
                <a:lnTo>
                  <a:pt x="0" y="289560"/>
                </a:lnTo>
                <a:lnTo>
                  <a:pt x="0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086600" y="2366010"/>
            <a:ext cx="890397" cy="473963"/>
          </a:xfrm>
          <a:custGeom>
            <a:avLst/>
            <a:gdLst/>
            <a:ahLst/>
            <a:cxnLst/>
            <a:rect l="l" t="t" r="r" b="b"/>
            <a:pathLst>
              <a:path w="890397" h="473963">
                <a:moveTo>
                  <a:pt x="0" y="0"/>
                </a:moveTo>
                <a:lnTo>
                  <a:pt x="890397" y="0"/>
                </a:lnTo>
                <a:lnTo>
                  <a:pt x="890397" y="473963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095019" y="2374392"/>
            <a:ext cx="910691" cy="465582"/>
          </a:xfrm>
          <a:custGeom>
            <a:avLst/>
            <a:gdLst/>
            <a:ahLst/>
            <a:cxnLst/>
            <a:rect l="l" t="t" r="r" b="b"/>
            <a:pathLst>
              <a:path w="910691" h="465582">
                <a:moveTo>
                  <a:pt x="910691" y="0"/>
                </a:moveTo>
                <a:lnTo>
                  <a:pt x="0" y="0"/>
                </a:lnTo>
                <a:lnTo>
                  <a:pt x="0" y="465582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423920" y="2374392"/>
            <a:ext cx="1096009" cy="465582"/>
          </a:xfrm>
          <a:custGeom>
            <a:avLst/>
            <a:gdLst/>
            <a:ahLst/>
            <a:cxnLst/>
            <a:rect l="l" t="t" r="r" b="b"/>
            <a:pathLst>
              <a:path w="1096009" h="465582">
                <a:moveTo>
                  <a:pt x="1096009" y="0"/>
                </a:moveTo>
                <a:lnTo>
                  <a:pt x="0" y="0"/>
                </a:lnTo>
                <a:lnTo>
                  <a:pt x="0" y="465582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519929" y="2374392"/>
            <a:ext cx="1224788" cy="465582"/>
          </a:xfrm>
          <a:custGeom>
            <a:avLst/>
            <a:gdLst/>
            <a:ahLst/>
            <a:cxnLst/>
            <a:rect l="l" t="t" r="r" b="b"/>
            <a:pathLst>
              <a:path w="1224788" h="465582">
                <a:moveTo>
                  <a:pt x="1224788" y="465582"/>
                </a:moveTo>
                <a:lnTo>
                  <a:pt x="1224788" y="0"/>
                </a:lnTo>
                <a:lnTo>
                  <a:pt x="0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13295" y="5150103"/>
            <a:ext cx="3538969" cy="362076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06324" y="4872228"/>
            <a:ext cx="4251960" cy="963168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279646" y="5289169"/>
            <a:ext cx="231901" cy="45719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006596" y="4872228"/>
            <a:ext cx="778763" cy="963168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233671" y="4872228"/>
            <a:ext cx="653796" cy="963168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625466" y="5219446"/>
            <a:ext cx="3989578" cy="224649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4335779" y="4872228"/>
            <a:ext cx="4674108" cy="963168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428432" y="5768136"/>
            <a:ext cx="6360096" cy="300482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124711" y="5420867"/>
            <a:ext cx="6967728" cy="963168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540752" y="5420867"/>
            <a:ext cx="655320" cy="963168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4519929" y="1786889"/>
            <a:ext cx="0" cy="579120"/>
          </a:xfrm>
          <a:custGeom>
            <a:avLst/>
            <a:gdLst/>
            <a:ahLst/>
            <a:cxnLst/>
            <a:rect l="l" t="t" r="r" b="b"/>
            <a:pathLst>
              <a:path h="579120">
                <a:moveTo>
                  <a:pt x="0" y="0"/>
                </a:moveTo>
                <a:lnTo>
                  <a:pt x="0" y="57912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005710" y="1786889"/>
            <a:ext cx="2514218" cy="579120"/>
          </a:xfrm>
          <a:custGeom>
            <a:avLst/>
            <a:gdLst/>
            <a:ahLst/>
            <a:cxnLst/>
            <a:rect l="l" t="t" r="r" b="b"/>
            <a:pathLst>
              <a:path w="2514218" h="579120">
                <a:moveTo>
                  <a:pt x="0" y="579120"/>
                </a:moveTo>
                <a:lnTo>
                  <a:pt x="0" y="289560"/>
                </a:lnTo>
                <a:lnTo>
                  <a:pt x="2514218" y="289560"/>
                </a:lnTo>
                <a:lnTo>
                  <a:pt x="2514218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704089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Предварительный прогноз размера среднегодовой заработной платы развития области исходя из данных департамента  экономического развития области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935165"/>
          <a:ext cx="9143998" cy="5321408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643042"/>
                <a:gridCol w="865192"/>
                <a:gridCol w="920764"/>
                <a:gridCol w="1143000"/>
                <a:gridCol w="1143000"/>
                <a:gridCol w="1143000"/>
                <a:gridCol w="1143000"/>
                <a:gridCol w="1143000"/>
              </a:tblGrid>
              <a:tr h="443116">
                <a:tc rowSpan="2"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категорий работников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Размер среднегодовой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заработной платы, рублей; Прирост %.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4630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2013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2014 год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Прирост 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Плановый период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Прирост %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Плановый период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Прирост %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83353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Педагогические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работники общего образования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24995,60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28090,80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112%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31630,00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83353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 общего образования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16070,0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19996,50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124%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23877,20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119%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28467,00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119%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83353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Педагогические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работники дошкольного образования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18585,0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19997,70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108%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22077,90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110%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24431,40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111%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83353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Работники учреждений культуры (без г.Воронежа)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11464,0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14622,40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128%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18680,40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128%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23501,10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126%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9588790"/>
              </p:ext>
            </p:extLst>
          </p:nvPr>
        </p:nvGraphicFramePr>
        <p:xfrm>
          <a:off x="2" y="0"/>
          <a:ext cx="9143995" cy="7027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296"/>
                <a:gridCol w="928694"/>
                <a:gridCol w="1428760"/>
                <a:gridCol w="928694"/>
                <a:gridCol w="1214446"/>
                <a:gridCol w="1071570"/>
                <a:gridCol w="1071535"/>
              </a:tblGrid>
              <a:tr h="648463">
                <a:tc gridSpan="7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расходов районного бюджета по разделам классификации расходов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бюджетов характеризуется следующими данными: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1013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раздела (подраздела)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2013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2014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019014"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Решение о районном бюджете от 18.12.2012 г.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52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Решение о районном бюджете  от 20.12.2013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г. № 63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Отклонение от решение о районном бюджете от 18.12.2012 г. №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Плановый период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Плановый период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7791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5=4-3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32309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(без учета условно утвержденных)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497834,20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285653,30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323762,00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113%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327335,80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357026,00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77913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77913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38016,30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25728,3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34801,6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135%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32472,7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34167,3</a:t>
                      </a:r>
                    </a:p>
                  </a:txBody>
                  <a:tcPr anchor="ctr"/>
                </a:tc>
              </a:tr>
              <a:tr h="432309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1547,40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995,2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3001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302%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2855,4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2976,5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85454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20334,10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5584,30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6454,2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116%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6719,8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7023,9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8272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29090,00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8272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 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278839,20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219853,8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241042,6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110%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247754,8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273803,1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77913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50955,00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1170,00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2080,9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178%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2162,9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2264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77913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27386,90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15039,80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13613,2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91%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15461,8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14029,6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86225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30901,80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6850,00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9745,5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142%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7662,2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8723,2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86225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Обслуживание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государственного и муниципального долга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377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718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190%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557,2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464,4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7198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 бюджетам субъектов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Российской Федерации и муниципальных образований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20263,50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10055,00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12305,00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122%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11689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13574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229600" cy="5103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такое муниципальные программы 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500166" y="500042"/>
            <a:ext cx="5929354" cy="428628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Calibri"/>
              <a:cs typeface="Calibri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1400" spc="-2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400" spc="-15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егия </a:t>
            </a:r>
            <a:r>
              <a:rPr lang="ru-RU" sz="1400" spc="-3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spc="-35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1400" spc="-15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</a:t>
            </a:r>
            <a:r>
              <a:rPr lang="ru-RU" sz="1400" spc="5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spc="5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sz="1400" spc="-15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spc="-45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развития Хохольского муниципального района</a:t>
            </a:r>
          </a:p>
          <a:p>
            <a:pPr algn="ctr"/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57158" y="1214422"/>
            <a:ext cx="3786214" cy="1071570"/>
          </a:xfrm>
          <a:prstGeom prst="flowChartAlternateProcess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 dirty="0" smtClean="0">
              <a:solidFill>
                <a:schemeClr val="tx1"/>
              </a:solidFill>
            </a:endParaRPr>
          </a:p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Муниципальная программа «Муниципальное управление, управление муниципальными финансами, создание условий для эффективного развития конкурентно способной экономики Хохольского муниципального района».</a:t>
            </a:r>
          </a:p>
          <a:p>
            <a:pPr algn="ctr"/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4786314" y="1214422"/>
            <a:ext cx="4000528" cy="1071570"/>
          </a:xfrm>
          <a:prstGeom prst="flowChartAlternateProcess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Муниципальная программа «Развитие образования, культуры и спорта в Хохольском муниципальном районе на 2014-2020 годы»</a:t>
            </a: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>
            <a:stCxn id="5" idx="2"/>
          </p:cNvCxnSpPr>
          <p:nvPr/>
        </p:nvCxnSpPr>
        <p:spPr>
          <a:xfrm rot="5400000">
            <a:off x="4125512" y="875093"/>
            <a:ext cx="285754" cy="39290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5" idx="2"/>
          </p:cNvCxnSpPr>
          <p:nvPr/>
        </p:nvCxnSpPr>
        <p:spPr>
          <a:xfrm rot="16200000" flipH="1">
            <a:off x="4518420" y="875092"/>
            <a:ext cx="285754" cy="39290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Блок-схема: альтернативный процесс 13"/>
          <p:cNvSpPr/>
          <p:nvPr/>
        </p:nvSpPr>
        <p:spPr>
          <a:xfrm>
            <a:off x="142844" y="2571744"/>
            <a:ext cx="8858312" cy="500066"/>
          </a:xfrm>
          <a:prstGeom prst="flowChartAlternate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Обеспечение долгосрочного  устойчивого развития экономической и социальной сферы Хохольского муниципального района, повышение качества жизни населения района</a:t>
            </a: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16" name="Соединительная линия уступом 15"/>
          <p:cNvCxnSpPr>
            <a:stCxn id="6" idx="2"/>
            <a:endCxn id="7" idx="2"/>
          </p:cNvCxnSpPr>
          <p:nvPr/>
        </p:nvCxnSpPr>
        <p:spPr>
          <a:xfrm rot="16200000" flipH="1">
            <a:off x="4518421" y="17835"/>
            <a:ext cx="1588" cy="4536313"/>
          </a:xfrm>
          <a:prstGeom prst="bentConnector3">
            <a:avLst>
              <a:gd name="adj1" fmla="val 143954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4" idx="0"/>
          </p:cNvCxnSpPr>
          <p:nvPr/>
        </p:nvCxnSpPr>
        <p:spPr>
          <a:xfrm rot="5400000" flipH="1" flipV="1">
            <a:off x="4536297" y="2536009"/>
            <a:ext cx="71438" cy="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Скругленный прямоугольник 41"/>
          <p:cNvSpPr/>
          <p:nvPr/>
        </p:nvSpPr>
        <p:spPr>
          <a:xfrm>
            <a:off x="357158" y="3143248"/>
            <a:ext cx="3786214" cy="2786082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Ожидаемые результаты реализации программы: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- Развитие сельского хозяйства и увеличение производства продукции сельского хозяйства в хозяйствах всех категорий; 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- Улучшение экологической ситуации в Хохольском муниципальном районе, обеспечение благоприятных условий для жизни населения;</a:t>
            </a:r>
          </a:p>
          <a:p>
            <a:pPr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Повышение удовлетворенности населения     качеством предоставления муниципальных услуг;</a:t>
            </a:r>
          </a:p>
          <a:p>
            <a:pPr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 и другие</a:t>
            </a: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857752" y="3143248"/>
            <a:ext cx="3643338" cy="2214578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Ожидаемые результаты реализации программы:</a:t>
            </a:r>
          </a:p>
          <a:p>
            <a:r>
              <a:rPr lang="ru-RU" sz="1200" b="1" dirty="0" smtClean="0">
                <a:solidFill>
                  <a:schemeClr val="tx1"/>
                </a:solidFill>
              </a:rPr>
              <a:t>– </a:t>
            </a:r>
            <a:r>
              <a:rPr lang="ru-RU" sz="1200" dirty="0" smtClean="0">
                <a:solidFill>
                  <a:schemeClr val="tx1"/>
                </a:solidFill>
              </a:rPr>
              <a:t>повышение удовлетворенности населения качеством образовательных услуг;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- рост привлекательности педагогической профессии и уровня квалификации преподавательских кадров;</a:t>
            </a:r>
          </a:p>
          <a:p>
            <a:pPr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ликвидация очереди на зачисление детей в дошкольные образовательные организации;</a:t>
            </a:r>
          </a:p>
          <a:p>
            <a:pPr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</a:rPr>
              <a:t> и другие.</a:t>
            </a:r>
          </a:p>
          <a:p>
            <a:pPr algn="ctr"/>
            <a:endParaRPr lang="ru-RU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0" y="600076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ru-RU" sz="1200" b="1" spc="-16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200" b="1" spc="-10" dirty="0" smtClean="0">
                <a:latin typeface="Times New Roman" pitchFamily="18" charset="0"/>
                <a:cs typeface="Times New Roman" pitchFamily="18" charset="0"/>
              </a:rPr>
              <a:t>ос</a:t>
            </a:r>
            <a:r>
              <a:rPr lang="ru-RU" sz="1200" b="1" spc="-75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200" b="1" spc="-15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200" b="1" spc="-10" dirty="0" smtClean="0">
                <a:latin typeface="Times New Roman" pitchFamily="18" charset="0"/>
                <a:cs typeface="Times New Roman" pitchFamily="18" charset="0"/>
              </a:rPr>
              <a:t>арстве</a:t>
            </a:r>
            <a:r>
              <a:rPr lang="ru-RU" sz="1200" b="1" spc="-5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b="1" spc="-10" dirty="0" smtClean="0">
                <a:latin typeface="Times New Roman" pitchFamily="18" charset="0"/>
                <a:cs typeface="Times New Roman" pitchFamily="18" charset="0"/>
              </a:rPr>
              <a:t>ная</a:t>
            </a:r>
            <a:r>
              <a:rPr lang="ru-RU" sz="1200" b="1" spc="2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spc="-15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b="1" spc="-25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200" b="1" spc="-10" dirty="0" smtClean="0">
                <a:latin typeface="Times New Roman" pitchFamily="18" charset="0"/>
                <a:cs typeface="Times New Roman" pitchFamily="18" charset="0"/>
              </a:rPr>
              <a:t>униципаль</a:t>
            </a:r>
            <a:r>
              <a:rPr lang="ru-RU" sz="1200" b="1" spc="-5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b="1" spc="-10" dirty="0" smtClean="0">
                <a:latin typeface="Times New Roman" pitchFamily="18" charset="0"/>
                <a:cs typeface="Times New Roman" pitchFamily="18" charset="0"/>
              </a:rPr>
              <a:t>ая)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spc="-1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200" b="1" spc="-15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200" b="1" spc="-10" dirty="0" smtClean="0">
                <a:latin typeface="Times New Roman" pitchFamily="18" charset="0"/>
                <a:cs typeface="Times New Roman" pitchFamily="18" charset="0"/>
              </a:rPr>
              <a:t>ог</a:t>
            </a:r>
            <a:r>
              <a:rPr lang="ru-RU" sz="1200" b="1" spc="-2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200" b="1" spc="-10" dirty="0" smtClean="0">
                <a:latin typeface="Times New Roman" pitchFamily="18" charset="0"/>
                <a:cs typeface="Times New Roman" pitchFamily="18" charset="0"/>
              </a:rPr>
              <a:t>амма</a:t>
            </a:r>
            <a:r>
              <a:rPr lang="ru-RU" sz="1200" b="1" spc="4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spc="-1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1200" b="1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spc="-25" dirty="0" smtClean="0">
                <a:latin typeface="Times New Roman" pitchFamily="18" charset="0"/>
                <a:cs typeface="Times New Roman" pitchFamily="18" charset="0"/>
              </a:rPr>
              <a:t>эт</a:t>
            </a:r>
            <a:r>
              <a:rPr lang="ru-RU" sz="1200" b="1" spc="-1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spc="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spc="-3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200" b="1" spc="-10" dirty="0" smtClean="0">
                <a:latin typeface="Times New Roman" pitchFamily="18" charset="0"/>
                <a:cs typeface="Times New Roman" pitchFamily="18" charset="0"/>
              </a:rPr>
              <a:t>ок</a:t>
            </a:r>
            <a:r>
              <a:rPr lang="ru-RU" sz="1200" b="1" spc="-25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200" b="1" spc="-10" dirty="0" smtClean="0"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ru-RU" sz="1200" b="1" spc="-5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b="1" spc="-1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200" b="1" spc="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spc="-10" dirty="0" smtClean="0">
                <a:latin typeface="Times New Roman" pitchFamily="18" charset="0"/>
                <a:cs typeface="Times New Roman" pitchFamily="18" charset="0"/>
              </a:rPr>
              <a:t>оп</a:t>
            </a:r>
            <a:r>
              <a:rPr lang="ru-RU" sz="1200" b="1" spc="-15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200" b="1" spc="-35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200" b="1" spc="-3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200" b="1" spc="-35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200" b="1" spc="-10" dirty="0" smtClean="0">
                <a:latin typeface="Times New Roman" pitchFamily="18" charset="0"/>
                <a:cs typeface="Times New Roman" pitchFamily="18" charset="0"/>
              </a:rPr>
              <a:t>ляющи</a:t>
            </a:r>
            <a:r>
              <a:rPr lang="ru-RU" sz="1200" b="1" spc="-15" dirty="0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1200" b="1" spc="-5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indent="-342900" algn="ctr">
              <a:lnSpc>
                <a:spcPct val="100000"/>
              </a:lnSpc>
              <a:buFont typeface="Calibri"/>
              <a:buAutoNum type="arabicPeriod"/>
              <a:tabLst>
                <a:tab pos="354965" algn="l"/>
              </a:tabLst>
            </a:pPr>
            <a:r>
              <a:rPr lang="ru-RU" sz="1200" spc="-30" dirty="0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1200" spc="-4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ru-RU" sz="1200" spc="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2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spc="-2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ада</a:t>
            </a:r>
            <a:r>
              <a:rPr lang="ru-RU" sz="1200" spc="-15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2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spc="-25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spc="-2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spc="-75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дар</a:t>
            </a:r>
            <a:r>
              <a:rPr lang="ru-RU" sz="1200" spc="-15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твен</a:t>
            </a:r>
            <a:r>
              <a:rPr lang="ru-RU" sz="1200" spc="-2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ой</a:t>
            </a:r>
            <a:r>
              <a:rPr lang="ru-RU" sz="1200" spc="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200" spc="-45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литики</a:t>
            </a:r>
            <a:r>
              <a:rPr lang="ru-RU" sz="12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2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spc="-2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200" spc="-4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200" spc="-3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200" spc="-4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ле</a:t>
            </a:r>
            <a:r>
              <a:rPr lang="ru-RU" sz="1200" spc="-2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spc="-15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1200" spc="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spc="-15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ер</a:t>
            </a:r>
            <a:r>
              <a:rPr lang="ru-RU" sz="1200" spc="-2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200" spc="-5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indent="-342900" algn="ctr">
              <a:lnSpc>
                <a:spcPct val="100000"/>
              </a:lnSpc>
              <a:buFont typeface="Calibri"/>
              <a:buAutoNum type="arabicPeriod"/>
              <a:tabLst>
                <a:tab pos="354965" algn="l"/>
              </a:tabLst>
            </a:pP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Спо</a:t>
            </a:r>
            <a:r>
              <a:rPr lang="ru-RU" sz="1200" spc="-2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обы</a:t>
            </a:r>
            <a:r>
              <a:rPr lang="ru-RU" sz="1200" spc="2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ru-RU" sz="1200" spc="-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spc="-25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ости</a:t>
            </a:r>
            <a:r>
              <a:rPr lang="ru-RU" sz="1200" spc="-35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ения;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indent="-342900" algn="ctr">
              <a:lnSpc>
                <a:spcPct val="100000"/>
              </a:lnSpc>
              <a:buFont typeface="Calibri"/>
              <a:buAutoNum type="arabicPeriod"/>
              <a:tabLst>
                <a:tab pos="354965" algn="l"/>
              </a:tabLst>
            </a:pP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Примерные</a:t>
            </a:r>
            <a:r>
              <a:rPr lang="ru-RU" sz="1200" spc="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объ</a:t>
            </a:r>
            <a:r>
              <a:rPr lang="ru-RU" sz="1200" spc="-3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200" spc="-15" dirty="0" smtClean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sz="1200" spc="3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ис</a:t>
            </a:r>
            <a:r>
              <a:rPr lang="ru-RU" sz="1200" spc="-2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200" spc="-4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ль</a:t>
            </a:r>
            <a:r>
              <a:rPr lang="ru-RU" sz="1200" spc="-3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200" spc="-25" dirty="0" smtClean="0">
                <a:latin typeface="Times New Roman" pitchFamily="18" charset="0"/>
                <a:cs typeface="Times New Roman" pitchFamily="18" charset="0"/>
              </a:rPr>
              <a:t>уе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мых</a:t>
            </a:r>
            <a:r>
              <a:rPr lang="ru-RU" sz="1200" spc="3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финансовых</a:t>
            </a:r>
            <a:r>
              <a:rPr lang="ru-RU" sz="1200" spc="-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рес</a:t>
            </a:r>
            <a:r>
              <a:rPr lang="ru-RU" sz="1200" spc="-2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200" spc="-10" dirty="0" smtClean="0">
                <a:latin typeface="Times New Roman" pitchFamily="18" charset="0"/>
                <a:cs typeface="Times New Roman" pitchFamily="18" charset="0"/>
              </a:rPr>
              <a:t>рсов.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единительная линия 19"/>
          <p:cNvCxnSpPr>
            <a:stCxn id="42" idx="0"/>
            <a:endCxn id="14" idx="2"/>
          </p:cNvCxnSpPr>
          <p:nvPr/>
        </p:nvCxnSpPr>
        <p:spPr>
          <a:xfrm rot="5400000" flipH="1" flipV="1">
            <a:off x="3375413" y="1946662"/>
            <a:ext cx="71438" cy="23217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43" idx="0"/>
            <a:endCxn id="14" idx="2"/>
          </p:cNvCxnSpPr>
          <p:nvPr/>
        </p:nvCxnSpPr>
        <p:spPr>
          <a:xfrm rot="16200000" flipV="1">
            <a:off x="5589992" y="2053818"/>
            <a:ext cx="71438" cy="21074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95594631"/>
              </p:ext>
            </p:extLst>
          </p:nvPr>
        </p:nvGraphicFramePr>
        <p:xfrm>
          <a:off x="0" y="-1"/>
          <a:ext cx="9144000" cy="71829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9899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районного бюджета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2014 год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Плановый период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2016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Плановый период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9496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 Расходы на реализацию муниципальных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323762,0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327335,8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357026,0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9294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1.1. Расходы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реализацию муниципальных программ в социальной сфере: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263998,5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270429,8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298900,0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0147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образование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242148,6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249426,8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275721,1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0147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культура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2080,9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2162,9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2264,0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0147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Социальная защита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10023,5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11177,9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12191,7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949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Физическая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9745,5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7662,2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8723,2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24309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1.2. Расходы на реализацию других муниципальных программ(не включенных в муниципальные программы социальной сферы)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59763,5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56906,0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58126,0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0108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9294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муниципальное управление и национальная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59763,5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56906,0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58126,0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0147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323762,0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327335,8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357026,0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964169" y="942975"/>
            <a:ext cx="100330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dirty="0" err="1" smtClean="0">
                <a:latin typeface="Calibri"/>
                <a:cs typeface="Calibri"/>
              </a:rPr>
              <a:t>тыс</a:t>
            </a:r>
            <a:r>
              <a:rPr sz="1400" b="1" i="1" dirty="0" smtClean="0">
                <a:latin typeface="Calibri"/>
                <a:cs typeface="Calibri"/>
              </a:rPr>
              <a:t>.</a:t>
            </a:r>
            <a:r>
              <a:rPr sz="1400" b="1" i="1" spc="-10" dirty="0" smtClean="0">
                <a:latin typeface="Calibri"/>
                <a:cs typeface="Calibri"/>
              </a:rPr>
              <a:t> </a:t>
            </a:r>
            <a:r>
              <a:rPr sz="1400" b="1" i="1" spc="-10" dirty="0">
                <a:latin typeface="Calibri"/>
                <a:cs typeface="Calibri"/>
              </a:rPr>
              <a:t>р</a:t>
            </a:r>
            <a:r>
              <a:rPr sz="1400" b="1" i="1" dirty="0">
                <a:latin typeface="Calibri"/>
                <a:cs typeface="Calibri"/>
              </a:rPr>
              <a:t>у</a:t>
            </a:r>
            <a:r>
              <a:rPr sz="1400" b="1" i="1" spc="-20" dirty="0">
                <a:latin typeface="Calibri"/>
                <a:cs typeface="Calibri"/>
              </a:rPr>
              <a:t>б</a:t>
            </a:r>
            <a:r>
              <a:rPr sz="1400" b="1" i="1" dirty="0">
                <a:latin typeface="Calibri"/>
                <a:cs typeface="Calibri"/>
              </a:rPr>
              <a:t>л</a:t>
            </a:r>
            <a:r>
              <a:rPr sz="1400" b="1" i="1" spc="-10" dirty="0">
                <a:latin typeface="Calibri"/>
                <a:cs typeface="Calibri"/>
              </a:rPr>
              <a:t>е</a:t>
            </a:r>
            <a:r>
              <a:rPr sz="1400" b="1" i="1" dirty="0">
                <a:latin typeface="Calibri"/>
                <a:cs typeface="Calibri"/>
              </a:rPr>
              <a:t>й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628" y="1201153"/>
            <a:ext cx="7719695" cy="2667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740395" y="1201153"/>
            <a:ext cx="1368171" cy="2667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0628" y="1467853"/>
            <a:ext cx="7719695" cy="52579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740395" y="1467853"/>
            <a:ext cx="1368171" cy="5257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0628" y="1993633"/>
            <a:ext cx="7719695" cy="52579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740395" y="1993633"/>
            <a:ext cx="1368171" cy="5257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0628" y="2519400"/>
            <a:ext cx="7719695" cy="61673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740395" y="2519400"/>
            <a:ext cx="1368171" cy="61673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0628" y="3136125"/>
            <a:ext cx="7719695" cy="116587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740395" y="3136125"/>
            <a:ext cx="1368171" cy="116587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0628" y="4301985"/>
            <a:ext cx="7719695" cy="78487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40395" y="4301985"/>
            <a:ext cx="1368171" cy="78487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0628" y="5086896"/>
            <a:ext cx="7719695" cy="69343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740395" y="5086896"/>
            <a:ext cx="1368171" cy="69343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0628" y="5780328"/>
            <a:ext cx="7719695" cy="69343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40395" y="5780328"/>
            <a:ext cx="1368171" cy="69343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graphicFrame>
        <p:nvGraphicFramePr>
          <p:cNvPr id="21" name="object 21"/>
          <p:cNvGraphicFramePr>
            <a:graphicFrameLocks noGrp="1"/>
          </p:cNvGraphicFramePr>
          <p:nvPr/>
        </p:nvGraphicFramePr>
        <p:xfrm>
          <a:off x="14278" y="1194816"/>
          <a:ext cx="9087811" cy="552932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7719767"/>
                <a:gridCol w="1368044"/>
              </a:tblGrid>
              <a:tr h="527111">
                <a:tc>
                  <a:txBody>
                    <a:bodyPr/>
                    <a:lstStyle/>
                    <a:p>
                      <a:pPr marL="213360">
                        <a:lnSpc>
                          <a:spcPct val="100000"/>
                        </a:lnSpc>
                      </a:pPr>
                      <a:r>
                        <a:rPr lang="ru-RU" sz="17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Единовременные пособия</a:t>
                      </a:r>
                      <a:r>
                        <a:rPr lang="ru-RU" sz="17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при всех формах устройства детей, лишенных родительского попечения в семью</a:t>
                      </a:r>
                      <a:endParaRPr sz="17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0530">
                        <a:lnSpc>
                          <a:spcPct val="100000"/>
                        </a:lnSpc>
                      </a:pPr>
                      <a:r>
                        <a:rPr lang="ru-RU" sz="17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109,9</a:t>
                      </a:r>
                      <a:endParaRPr sz="17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790666">
                <a:tc>
                  <a:txBody>
                    <a:bodyPr/>
                    <a:lstStyle/>
                    <a:p>
                      <a:pPr marL="65405" marR="886460" indent="147320">
                        <a:lnSpc>
                          <a:spcPct val="100000"/>
                        </a:lnSpc>
                      </a:pPr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Единовременные</a:t>
                      </a:r>
                      <a:r>
                        <a:rPr lang="ru-RU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выплаты при устройстве в семью ребенка-инвалида</a:t>
                      </a:r>
                      <a:r>
                        <a:rPr lang="ru-RU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или ребенка, достигшего возраста 10 лет, а так же при передаче на воспитание в семью братьев (сестер)</a:t>
                      </a:r>
                      <a:endParaRPr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210,0</a:t>
                      </a:r>
                      <a:endParaRPr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344903">
                <a:tc>
                  <a:txBody>
                    <a:bodyPr/>
                    <a:lstStyle/>
                    <a:p>
                      <a:pPr marL="213360">
                        <a:lnSpc>
                          <a:spcPct val="100000"/>
                        </a:lnSpc>
                      </a:pPr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Единовременная выплата при передаче ребенка на воспитание</a:t>
                      </a:r>
                      <a:r>
                        <a:rPr lang="ru-RU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семью</a:t>
                      </a:r>
                      <a:endParaRPr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33,6</a:t>
                      </a:r>
                      <a:endParaRPr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357190">
                <a:tc>
                  <a:txBody>
                    <a:bodyPr/>
                    <a:lstStyle/>
                    <a:p>
                      <a:pPr marL="65405" marR="419734" indent="147320">
                        <a:lnSpc>
                          <a:spcPct val="100000"/>
                        </a:lnSpc>
                      </a:pPr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ыплаты вознаграждений патронатному воспитателю</a:t>
                      </a:r>
                      <a:endParaRPr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519494">
                <a:tc>
                  <a:txBody>
                    <a:bodyPr/>
                    <a:lstStyle/>
                    <a:p>
                      <a:pPr marL="65405" marR="67945" indent="147320">
                        <a:lnSpc>
                          <a:spcPct val="100400"/>
                        </a:lnSpc>
                      </a:pPr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Выплаты приемной семье</a:t>
                      </a:r>
                      <a:r>
                        <a:rPr lang="ru-RU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содержание подопечных детей</a:t>
                      </a:r>
                      <a:endParaRPr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1565,0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436032">
                <a:tc>
                  <a:txBody>
                    <a:bodyPr/>
                    <a:lstStyle/>
                    <a:p>
                      <a:pPr marL="65405" indent="147320">
                        <a:lnSpc>
                          <a:spcPct val="100000"/>
                        </a:lnSpc>
                      </a:pPr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Выплаты семьям опекунов на содержание подопечных детей</a:t>
                      </a:r>
                      <a:endParaRPr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5260,0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441729">
                <a:tc>
                  <a:txBody>
                    <a:bodyPr/>
                    <a:lstStyle/>
                    <a:p>
                      <a:pPr marL="65405" marR="709930" indent="147320">
                        <a:lnSpc>
                          <a:spcPct val="99800"/>
                        </a:lnSpc>
                      </a:pPr>
                      <a:r>
                        <a:rPr lang="ru-RU" sz="1700" spc="-3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Выплаты вознаграждения, причитающегося приемному родителю</a:t>
                      </a:r>
                      <a:endParaRPr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1674,0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529975">
                <a:tc>
                  <a:txBody>
                    <a:bodyPr/>
                    <a:lstStyle/>
                    <a:p>
                      <a:pPr marL="65405" marR="124460" indent="147320">
                        <a:lnSpc>
                          <a:spcPct val="99700"/>
                        </a:lnSpc>
                      </a:pPr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Выплаты патронатной  семье на содержание подопечных детей</a:t>
                      </a:r>
                      <a:endParaRPr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94,0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705410">
                <a:tc>
                  <a:txBody>
                    <a:bodyPr/>
                    <a:lstStyle/>
                    <a:p>
                      <a:pPr marL="65405" marR="124460" indent="147320">
                        <a:lnSpc>
                          <a:spcPct val="99700"/>
                        </a:lnSpc>
                      </a:pPr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Компенсация, выплачиваемая родителям (законным представителям) в целях материальной поддержки воспитания и обучения детей, посещающих образовательные организации, реализующие общеобразовательную программу </a:t>
                      </a:r>
                    </a:p>
                    <a:p>
                      <a:pPr marL="65405" marR="124460" indent="147320">
                        <a:lnSpc>
                          <a:spcPct val="99700"/>
                        </a:lnSpc>
                      </a:pPr>
                      <a:r>
                        <a:rPr lang="ru-RU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дошкольного образования</a:t>
                      </a:r>
                    </a:p>
                    <a:p>
                      <a:pPr marL="65405" marR="124460" indent="147320">
                        <a:lnSpc>
                          <a:spcPct val="99700"/>
                        </a:lnSpc>
                      </a:pPr>
                      <a:endParaRPr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1106,0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286820">
                <a:tc>
                  <a:txBody>
                    <a:bodyPr/>
                    <a:lstStyle/>
                    <a:p>
                      <a:pPr marL="213360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sz="1700" spc="-35" dirty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sz="1700" dirty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700" spc="-55" dirty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700" dirty="0">
                          <a:latin typeface="Times New Roman" pitchFamily="18" charset="0"/>
                          <a:cs typeface="Times New Roman" pitchFamily="18" charset="0"/>
                        </a:rPr>
                        <a:t>О: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17195">
                        <a:lnSpc>
                          <a:spcPct val="100000"/>
                        </a:lnSpc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10132,5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Расходные обязательства в сфере охраны семьи и детства на 2014 год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Межбюджетные трансферты Хохольского муниципального района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89996668"/>
              </p:ext>
            </p:extLst>
          </p:nvPr>
        </p:nvGraphicFramePr>
        <p:xfrm>
          <a:off x="0" y="1199606"/>
          <a:ext cx="9144002" cy="5676235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4500563"/>
                <a:gridCol w="1428760"/>
                <a:gridCol w="1143007"/>
                <a:gridCol w="1071571"/>
                <a:gridCol w="1000101"/>
              </a:tblGrid>
              <a:tr h="417366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2013 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2014 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 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2016 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8316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юджет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Утвержденный бюджет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Плановый период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Плановый период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1456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11517,0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12305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11689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13574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17366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6858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уровня бюджетной обеспеченности из районного фонда финансовой поддержки поселений за счет средств областного бюджета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4118,00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4325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3633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3815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7832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уровня бюджетной обеспеченности  из районного фонда финансовой поддержки поселений за счет средств районного бюджета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5230,00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2790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3051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3374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 обеспечению сбалансированного бюджета поселений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1270,0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4328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5005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6385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53966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бюджетом вновь созданным поселениям 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Хохольского муниципального района Воронежской области на возмещение расходных обязательств Хохольского муниципального района Воронежской области, связанных с выравниванием их бюджетной обеспеченности, долевым финансированием приоритетно социально-значимых расходов и обеспечению сбалансированности местных бюджетов поселений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899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862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35745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  ПРОЗРАЧНОСТИ </a:t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(ОТКРЫТОСТИ) БЮДЖЕТНОЙ СИСТЕМЫ </a:t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РОССИЙСКОЙ ФЕДЕРАЦИИ ОЗНАЧАЕТ: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143248"/>
            <a:ext cx="8786842" cy="3714752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pPr algn="just"/>
            <a:r>
              <a:rPr lang="ru-RU" dirty="0" smtClean="0"/>
              <a:t>Обязательное опубликование в средствах массовой информации</a:t>
            </a:r>
          </a:p>
          <a:p>
            <a:pPr algn="just">
              <a:buNone/>
            </a:pPr>
            <a:r>
              <a:rPr lang="ru-RU" dirty="0" smtClean="0"/>
              <a:t>утвержденных бюджетов и отчетов об их исполнении;</a:t>
            </a:r>
          </a:p>
          <a:p>
            <a:pPr algn="just"/>
            <a:r>
              <a:rPr lang="ru-RU" dirty="0" smtClean="0"/>
              <a:t>Доступность иных сведений о бюджетах;</a:t>
            </a:r>
          </a:p>
          <a:p>
            <a:pPr algn="just"/>
            <a:r>
              <a:rPr lang="ru-RU" dirty="0" smtClean="0"/>
              <a:t>Обязательная открытость для общества и средств массовой информации</a:t>
            </a:r>
          </a:p>
          <a:p>
            <a:pPr algn="just">
              <a:buNone/>
            </a:pPr>
            <a:r>
              <a:rPr lang="ru-RU" dirty="0" smtClean="0"/>
              <a:t>проектов бюджетов, обеспечение доступа к информации на едином портале</a:t>
            </a:r>
          </a:p>
          <a:p>
            <a:pPr algn="just">
              <a:buNone/>
            </a:pPr>
            <a:r>
              <a:rPr lang="ru-RU" dirty="0" smtClean="0"/>
              <a:t>бюджетной системы Российской Федерации в сети «Интернет»;</a:t>
            </a:r>
          </a:p>
          <a:p>
            <a:pPr algn="just"/>
            <a:r>
              <a:rPr lang="ru-RU" dirty="0" smtClean="0"/>
              <a:t>Преемственность бюджетной классификации Российской Федерации, а</a:t>
            </a:r>
          </a:p>
          <a:p>
            <a:pPr algn="just">
              <a:buNone/>
            </a:pPr>
            <a:r>
              <a:rPr lang="ru-RU" dirty="0" smtClean="0"/>
              <a:t>также обеспечение сопоставимости показателей бюджета отчетного,</a:t>
            </a:r>
          </a:p>
          <a:p>
            <a:pPr algn="just">
              <a:buNone/>
            </a:pPr>
            <a:r>
              <a:rPr lang="ru-RU" dirty="0" smtClean="0"/>
              <a:t>текущего и очередного финансового года.</a:t>
            </a:r>
          </a:p>
          <a:p>
            <a:pPr algn="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Бюджетный кодекс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Российской Федерации,</a:t>
            </a:r>
          </a:p>
          <a:p>
            <a:pPr algn="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статья 36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Администрация Хохольского муниципального района размещает информацию о своей деятельности: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14554"/>
            <a:ext cx="335755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357554" y="2214554"/>
            <a:ext cx="5429288" cy="178510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100" b="1" dirty="0" smtClean="0"/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Информационный администрации Хохольского муниципального района- это гарантия доступности всей необходимой информации для каждого. </a:t>
            </a:r>
          </a:p>
          <a:p>
            <a:pPr algn="just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На сайте представлены нормативные акты, принятые администрацией района, которые касаются повседневной жизни жителей района. На сайте выложена самая актуальная информация о социально-экономическом развитии района, планы и программы по газификации территорий, по строительству и реконструкции наших учреждений и прочее. На сайте размещена вся справочная информация о районе, телефоны руководителей, служб и подразделений. Здесь же можно найти новости, фото и видео о нашем районе.</a:t>
            </a:r>
          </a:p>
          <a:p>
            <a:pPr algn="ctr"/>
            <a:endParaRPr lang="ru-RU" sz="11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3571876"/>
            <a:ext cx="3357554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hoholadm.ru</a:t>
            </a:r>
            <a:endParaRPr lang="ru-RU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57628"/>
            <a:ext cx="3357554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357554" y="3857628"/>
            <a:ext cx="5429288" cy="1608133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щая</a:t>
            </a:r>
            <a:r>
              <a:rPr lang="ru-RU" sz="1100" b="1" spc="2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татисти</a:t>
            </a:r>
            <a:r>
              <a:rPr lang="ru-RU" sz="1100" b="1" spc="-2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а по</a:t>
            </a:r>
            <a:r>
              <a:rPr lang="ru-RU" sz="1100" b="1" spc="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видам</a:t>
            </a:r>
            <a:r>
              <a:rPr lang="ru-RU" sz="1100" b="1" spc="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 типам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учр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ий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в разрезе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ru-RU" sz="1100" b="1" spc="5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ио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 ви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ов 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ея</a:t>
            </a:r>
            <a:r>
              <a:rPr lang="ru-RU" sz="1100" b="1" spc="-15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100" b="1" spc="-25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ль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1100" b="1" spc="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учр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ий,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ормация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1100" b="1" spc="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учр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м, о</a:t>
            </a:r>
            <a:r>
              <a:rPr lang="ru-RU" sz="1100" b="1" spc="-2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азывающим</a:t>
            </a:r>
            <a:r>
              <a:rPr lang="ru-RU" sz="1100" b="1" spc="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опр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ед</a:t>
            </a:r>
            <a:r>
              <a:rPr lang="ru-RU" sz="1100" b="1" spc="-25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ле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ую 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ус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гу</a:t>
            </a:r>
            <a:r>
              <a:rPr lang="ru-RU" sz="1100" b="1" spc="-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вып</a:t>
            </a:r>
            <a:r>
              <a:rPr lang="ru-RU" sz="1100" b="1" spc="-25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ня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щим</a:t>
            </a:r>
            <a:r>
              <a:rPr lang="ru-RU" sz="1100" b="1" spc="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опр</a:t>
            </a:r>
            <a:r>
              <a:rPr lang="ru-RU" sz="1100" b="1" spc="-15" dirty="0" smtClean="0">
                <a:latin typeface="Times New Roman" pitchFamily="18" charset="0"/>
                <a:cs typeface="Times New Roman" pitchFamily="18" charset="0"/>
              </a:rPr>
              <a:t>ед</a:t>
            </a:r>
            <a:r>
              <a:rPr lang="ru-RU" sz="1100" b="1" spc="-25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ле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1100" b="1" spc="-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ту)</a:t>
            </a:r>
            <a:r>
              <a:rPr lang="ru-RU" sz="1100" b="1" spc="-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в ра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резе </a:t>
            </a:r>
            <a:r>
              <a:rPr lang="ru-RU" sz="1100" b="1" spc="5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егио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ru-RU" sz="1100" b="1" spc="-2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100" b="1" spc="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ru-RU" sz="1100" b="1" spc="-15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ru-RU" sz="1100" b="1" spc="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spc="-15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100" b="1" spc="-25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ль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ости учр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ий,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ормация</a:t>
            </a:r>
            <a:r>
              <a:rPr lang="ru-RU" sz="1100" b="1" spc="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об об</a:t>
            </a:r>
            <a:r>
              <a:rPr lang="ru-RU" sz="1100" b="1" spc="-15" dirty="0" smtClean="0"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ей 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оимо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1100" b="1" spc="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100" b="1" spc="-15" dirty="0" smtClean="0"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ества учр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ий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авис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мо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1100" b="1" spc="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т учр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ди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100" b="1" spc="-25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, ре</a:t>
            </a:r>
            <a:r>
              <a:rPr lang="ru-RU" sz="1100" b="1" spc="5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ио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100" b="1" spc="-2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 типа</a:t>
            </a:r>
            <a:r>
              <a:rPr lang="ru-RU" sz="1100" b="1" spc="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учр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, рейти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100" b="1" spc="-2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100" b="1" spc="-55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sz="1100" b="1" spc="5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тве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ых 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иц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паль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) учр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ий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1100" b="1" spc="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плат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ым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 бе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плат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ым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гам,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сф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ормирова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 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а о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ии</a:t>
            </a:r>
            <a:r>
              <a:rPr lang="ru-RU" sz="1100" b="1" spc="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100" b="1" spc="-15" dirty="0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, о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ru-RU" sz="1100" b="1" spc="-15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ле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ых</a:t>
            </a:r>
            <a:r>
              <a:rPr lang="ru-RU" sz="1100" b="1" spc="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100" b="1" spc="-25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ль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ru-RU" sz="1100" b="1" spc="-1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100" b="1" spc="-25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1100" b="1" spc="-5" dirty="0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ми</a:t>
            </a:r>
            <a:r>
              <a:rPr lang="ru-RU" sz="1100" b="1" spc="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 д</a:t>
            </a:r>
            <a:r>
              <a:rPr lang="ru-RU" sz="1100" b="1" spc="5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050" dirty="0"/>
          </a:p>
        </p:txBody>
      </p:sp>
      <p:sp>
        <p:nvSpPr>
          <p:cNvPr id="10" name="TextBox 9"/>
          <p:cNvSpPr txBox="1"/>
          <p:nvPr/>
        </p:nvSpPr>
        <p:spPr>
          <a:xfrm>
            <a:off x="3357554" y="5500702"/>
            <a:ext cx="5786446" cy="126701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600" b="1" baseline="-25000" dirty="0" smtClean="0">
                <a:latin typeface="Times New Roman" pitchFamily="18" charset="0"/>
                <a:cs typeface="Times New Roman" pitchFamily="18" charset="0"/>
              </a:rPr>
              <a:t>Инструментарий портала позволяет анализировать представленную информацию о бюджетах, фиксировать отклонения от плановых значений показателей, проводить сравнение по годам как в рамках одного муниципального образования, так и между муниципальными образованиями одного региона.</a:t>
            </a:r>
          </a:p>
          <a:p>
            <a:pPr>
              <a:spcBef>
                <a:spcPts val="600"/>
              </a:spcBef>
            </a:pPr>
            <a:endParaRPr lang="ru-RU" sz="16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Контактная информация для граждан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smtClean="0"/>
              <a:t>Место нахождения Финансового отдела Администрации Хохольского муниципального района Воронежской области: </a:t>
            </a:r>
            <a:r>
              <a:rPr lang="ru-RU" sz="1800" i="1" dirty="0" smtClean="0"/>
              <a:t>ул. Ленина д.8, р.п. Хохольский, Воронежской </a:t>
            </a:r>
            <a:r>
              <a:rPr lang="ru-RU" sz="1800" i="1" dirty="0" err="1" smtClean="0"/>
              <a:t>обл</a:t>
            </a:r>
            <a:r>
              <a:rPr lang="ru-RU" sz="1800" i="1" dirty="0" smtClean="0"/>
              <a:t>, 396840.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0" y="2285992"/>
          <a:ext cx="9001156" cy="4572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8786874" cy="1275608"/>
          </a:xfrm>
        </p:spPr>
        <p:txBody>
          <a:bodyPr>
            <a:noAutofit/>
          </a:bodyPr>
          <a:lstStyle/>
          <a:p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ЧТО ТАКОЕ БЮДЖЕТ?  </a:t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                       КАКИЕ БЫВАЮТ БЮДЖЕТЫ?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/>
          <a:lstStyle/>
          <a:p>
            <a:r>
              <a:rPr lang="ru-RU" sz="2400" dirty="0" smtClean="0"/>
              <a:t>Бюджет - это план доходов и расходов на определенный период.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smtClean="0"/>
              <a:t>Консолидированный бюджет Хохольского муниципального района включает в себя </a:t>
            </a:r>
            <a:r>
              <a:rPr lang="ru-RU" sz="2400" b="1" dirty="0" smtClean="0"/>
              <a:t>1 районный бюджет</a:t>
            </a:r>
            <a:r>
              <a:rPr lang="ru-RU" sz="2400" dirty="0" smtClean="0"/>
              <a:t> и </a:t>
            </a:r>
            <a:r>
              <a:rPr lang="ru-RU" sz="2400" b="1" dirty="0" smtClean="0"/>
              <a:t>15 бюджетов поселений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2357422" y="3929066"/>
          <a:ext cx="6215106" cy="2928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Составление проекта районного бюджета основывается на положениях следующих документов: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1600" b="1" dirty="0" smtClean="0"/>
              <a:t>	</a:t>
            </a:r>
          </a:p>
          <a:p>
            <a:pPr marL="0" indent="0">
              <a:buNone/>
            </a:pPr>
            <a:r>
              <a:rPr lang="ru-RU" sz="1600" b="1" dirty="0" smtClean="0"/>
              <a:t>Проект районного бюджета на 2014-2016 годы сформирован в программном формате. Всего на данный момент в Хохольском муниципальном районе разработано 2 муниципальные программы.</a:t>
            </a:r>
            <a:endParaRPr lang="ru-RU" sz="16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1" y="1714487"/>
          <a:ext cx="8786875" cy="40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375"/>
                <a:gridCol w="1949583"/>
                <a:gridCol w="1565167"/>
                <a:gridCol w="2014552"/>
                <a:gridCol w="1500198"/>
              </a:tblGrid>
              <a:tr h="577243">
                <a:tc gridSpan="5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Составление проекта областного бюджета основывается на: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1868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</a:t>
                      </a:r>
                      <a:endParaRPr lang="ru-RU" sz="2400" dirty="0"/>
                    </a:p>
                  </a:txBody>
                  <a:tcPr/>
                </a:tc>
              </a:tr>
              <a:tr h="29046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Бюджетном послании Президента Российской Федерации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Прогнозе социально-экономического развития Хохольского муниципального района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Муниципальных программ Хохольского муниципального района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Основных направлениях бюджетной и налоговой политики  Хохольского муниципального района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Иные документы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3" y="1"/>
          <a:ext cx="8786875" cy="4609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336"/>
                <a:gridCol w="660268"/>
                <a:gridCol w="1212287"/>
                <a:gridCol w="428628"/>
                <a:gridCol w="1785950"/>
                <a:gridCol w="1214446"/>
                <a:gridCol w="1714512"/>
                <a:gridCol w="1214448"/>
              </a:tblGrid>
              <a:tr h="375728">
                <a:tc gridSpan="8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Разработка районного бюджета осуществляется  на 3-х летний период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51456">
                <a:tc rowSpan="6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Периоды</a:t>
                      </a:r>
                      <a:endParaRPr lang="ru-RU" sz="24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Очередной  финансовый</a:t>
                      </a:r>
                    </a:p>
                    <a:p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90715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</a:t>
                      </a:r>
                      <a:endParaRPr lang="ru-RU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Плановый период, </a:t>
                      </a:r>
                    </a:p>
                    <a:p>
                      <a:r>
                        <a:rPr lang="ru-RU" sz="1400" dirty="0" smtClean="0"/>
                        <a:t>2 года</a:t>
                      </a:r>
                      <a:endParaRPr lang="ru-RU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Корректировка</a:t>
                      </a:r>
                      <a:endParaRPr lang="ru-RU" sz="14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Очередной  финансовый</a:t>
                      </a:r>
                    </a:p>
                    <a:p>
                      <a:r>
                        <a:rPr lang="ru-RU" sz="1400" dirty="0" smtClean="0"/>
                        <a:t>год</a:t>
                      </a:r>
                    </a:p>
                    <a:p>
                      <a:endParaRPr lang="ru-RU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8230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2016</a:t>
                      </a:r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sz="18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Плановый период, 2 года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Корректировка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400" dirty="0" smtClean="0"/>
                        <a:t>Очередной  финансовый</a:t>
                      </a:r>
                    </a:p>
                    <a:p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430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 dirty="0" smtClean="0"/>
                        <a:t>2017</a:t>
                      </a:r>
                      <a:endParaRPr lang="ru-RU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Разработка</a:t>
                      </a:r>
                      <a:endParaRPr lang="ru-RU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41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sz="1800" dirty="0" smtClean="0"/>
                    </a:p>
                    <a:p>
                      <a:r>
                        <a:rPr lang="ru-RU" sz="1400" dirty="0" smtClean="0"/>
                        <a:t>Плановый период, </a:t>
                      </a:r>
                    </a:p>
                    <a:p>
                      <a:r>
                        <a:rPr lang="ru-RU" sz="1400" dirty="0" smtClean="0"/>
                        <a:t>2 года</a:t>
                      </a:r>
                    </a:p>
                    <a:p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6774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2018</a:t>
                      </a:r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Стрелка вправо 5"/>
          <p:cNvSpPr/>
          <p:nvPr/>
        </p:nvSpPr>
        <p:spPr>
          <a:xfrm>
            <a:off x="2714612" y="1714488"/>
            <a:ext cx="35719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9873202">
            <a:off x="7380089" y="2579169"/>
            <a:ext cx="375800" cy="187840"/>
          </a:xfrm>
          <a:prstGeom prst="rightArrow">
            <a:avLst>
              <a:gd name="adj1" fmla="val 50000"/>
              <a:gd name="adj2" fmla="val 576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832610">
            <a:off x="4508836" y="2081975"/>
            <a:ext cx="357190" cy="130090"/>
          </a:xfrm>
          <a:prstGeom prst="rightArrow">
            <a:avLst>
              <a:gd name="adj1" fmla="val 50000"/>
              <a:gd name="adj2" fmla="val 576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20222515">
            <a:off x="4515068" y="1778332"/>
            <a:ext cx="357190" cy="146919"/>
          </a:xfrm>
          <a:prstGeom prst="rightArrow">
            <a:avLst>
              <a:gd name="adj1" fmla="val 50000"/>
              <a:gd name="adj2" fmla="val 576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2313697">
            <a:off x="7363900" y="3108400"/>
            <a:ext cx="402366" cy="159421"/>
          </a:xfrm>
          <a:prstGeom prst="rightArrow">
            <a:avLst>
              <a:gd name="adj1" fmla="val 50000"/>
              <a:gd name="adj2" fmla="val 576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0" y="4643446"/>
            <a:ext cx="90011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/>
              <a:t>Районный бюджет Хохольского муниципального района  утверждается на 3 года.</a:t>
            </a:r>
          </a:p>
          <a:p>
            <a:pPr algn="just"/>
            <a:r>
              <a:rPr lang="ru-RU" sz="1400" dirty="0" smtClean="0"/>
              <a:t>Каждый год 3-летний период бюджетного планирования сдвигается на 1 год вперед, т.е. корректируются ранее утвержденные параметры 1 и 2-го года, добавляются параметры 3-го года.</a:t>
            </a:r>
          </a:p>
          <a:p>
            <a:pPr algn="just"/>
            <a:r>
              <a:rPr lang="ru-RU" sz="1400" dirty="0" smtClean="0"/>
              <a:t>При этом в составе бюджета на плановый период закладываются «условно утверждаемые» расходы, которые не распределяются по статьям, в объеме не менее 2,5 процента общего объема расходов бюджета (без учета расходов бюджета, предусмотренных за счет межбюджетных трансфертов из областного бюджета, имеющих целевое назначение) на первый год планового периода и не менее 5 процентов (без учета расходов бюджета, предусмотренных за счет межбюджетных трансфертов из областного бюджета, имеющих целевое назначение) - на второй год планового периода. </a:t>
            </a:r>
          </a:p>
          <a:p>
            <a:pPr algn="just"/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ОСНОВНЫЕ ЭТАПЫ ПОДГОТОВКИ РАЙОННОГО БЮДЖЕТА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42844" y="1142984"/>
          <a:ext cx="8858312" cy="5715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675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Бюджетный процесс – ежегодное формирование и исполнение районного бюджета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3143248"/>
            <a:ext cx="1857388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Составление проекта бюджета на 3-х летний период</a:t>
            </a:r>
            <a:endParaRPr lang="ru-RU" sz="1600" dirty="0"/>
          </a:p>
        </p:txBody>
      </p:sp>
      <p:sp>
        <p:nvSpPr>
          <p:cNvPr id="5" name="Полилиния 4"/>
          <p:cNvSpPr/>
          <p:nvPr/>
        </p:nvSpPr>
        <p:spPr>
          <a:xfrm>
            <a:off x="2214546" y="3214686"/>
            <a:ext cx="1857388" cy="642942"/>
          </a:xfrm>
          <a:custGeom>
            <a:avLst/>
            <a:gdLst>
              <a:gd name="connsiteX0" fmla="*/ 0 w 1357322"/>
              <a:gd name="connsiteY0" fmla="*/ 0 h 642942"/>
              <a:gd name="connsiteX1" fmla="*/ 1357322 w 1357322"/>
              <a:gd name="connsiteY1" fmla="*/ 0 h 642942"/>
              <a:gd name="connsiteX2" fmla="*/ 1357322 w 1357322"/>
              <a:gd name="connsiteY2" fmla="*/ 642942 h 642942"/>
              <a:gd name="connsiteX3" fmla="*/ 0 w 1357322"/>
              <a:gd name="connsiteY3" fmla="*/ 642942 h 642942"/>
              <a:gd name="connsiteX4" fmla="*/ 0 w 1357322"/>
              <a:gd name="connsiteY4" fmla="*/ 0 h 642942"/>
              <a:gd name="connsiteX0" fmla="*/ -8334 w 1357322"/>
              <a:gd name="connsiteY0" fmla="*/ 101508 h 642942"/>
              <a:gd name="connsiteX1" fmla="*/ -226225 w 1357322"/>
              <a:gd name="connsiteY1" fmla="*/ 120552 h 642942"/>
              <a:gd name="connsiteX2" fmla="*/ -464353 w 1357322"/>
              <a:gd name="connsiteY2" fmla="*/ 547690 h 642942"/>
              <a:gd name="connsiteX3" fmla="*/ -503634 w 1357322"/>
              <a:gd name="connsiteY3" fmla="*/ 678664 h 642942"/>
              <a:gd name="connsiteX0" fmla="*/ 503634 w 1860956"/>
              <a:gd name="connsiteY0" fmla="*/ 0 h 678664"/>
              <a:gd name="connsiteX1" fmla="*/ 1860956 w 1860956"/>
              <a:gd name="connsiteY1" fmla="*/ 0 h 678664"/>
              <a:gd name="connsiteX2" fmla="*/ 1860956 w 1860956"/>
              <a:gd name="connsiteY2" fmla="*/ 642942 h 678664"/>
              <a:gd name="connsiteX3" fmla="*/ 503634 w 1860956"/>
              <a:gd name="connsiteY3" fmla="*/ 642942 h 678664"/>
              <a:gd name="connsiteX4" fmla="*/ 503634 w 1860956"/>
              <a:gd name="connsiteY4" fmla="*/ 0 h 678664"/>
              <a:gd name="connsiteX0" fmla="*/ 495300 w 1860956"/>
              <a:gd name="connsiteY0" fmla="*/ 101508 h 678664"/>
              <a:gd name="connsiteX1" fmla="*/ 217882 w 1860956"/>
              <a:gd name="connsiteY1" fmla="*/ 357190 h 678664"/>
              <a:gd name="connsiteX2" fmla="*/ 39281 w 1860956"/>
              <a:gd name="connsiteY2" fmla="*/ 547690 h 678664"/>
              <a:gd name="connsiteX3" fmla="*/ 0 w 1860956"/>
              <a:gd name="connsiteY3" fmla="*/ 678664 h 678664"/>
              <a:gd name="connsiteX0" fmla="*/ 500066 w 1857388"/>
              <a:gd name="connsiteY0" fmla="*/ 0 h 642942"/>
              <a:gd name="connsiteX1" fmla="*/ 1857388 w 1857388"/>
              <a:gd name="connsiteY1" fmla="*/ 0 h 642942"/>
              <a:gd name="connsiteX2" fmla="*/ 1857388 w 1857388"/>
              <a:gd name="connsiteY2" fmla="*/ 642942 h 642942"/>
              <a:gd name="connsiteX3" fmla="*/ 500066 w 1857388"/>
              <a:gd name="connsiteY3" fmla="*/ 642942 h 642942"/>
              <a:gd name="connsiteX4" fmla="*/ 500066 w 1857388"/>
              <a:gd name="connsiteY4" fmla="*/ 0 h 642942"/>
              <a:gd name="connsiteX0" fmla="*/ 491732 w 1857388"/>
              <a:gd name="connsiteY0" fmla="*/ 101508 h 642942"/>
              <a:gd name="connsiteX1" fmla="*/ 214314 w 1857388"/>
              <a:gd name="connsiteY1" fmla="*/ 357190 h 642942"/>
              <a:gd name="connsiteX2" fmla="*/ 35713 w 1857388"/>
              <a:gd name="connsiteY2" fmla="*/ 547690 h 642942"/>
              <a:gd name="connsiteX3" fmla="*/ 0 w 1857388"/>
              <a:gd name="connsiteY3" fmla="*/ 428628 h 642942"/>
              <a:gd name="connsiteX0" fmla="*/ 500066 w 1857388"/>
              <a:gd name="connsiteY0" fmla="*/ 0 h 642942"/>
              <a:gd name="connsiteX1" fmla="*/ 1857388 w 1857388"/>
              <a:gd name="connsiteY1" fmla="*/ 0 h 642942"/>
              <a:gd name="connsiteX2" fmla="*/ 1857388 w 1857388"/>
              <a:gd name="connsiteY2" fmla="*/ 642942 h 642942"/>
              <a:gd name="connsiteX3" fmla="*/ 500066 w 1857388"/>
              <a:gd name="connsiteY3" fmla="*/ 642942 h 642942"/>
              <a:gd name="connsiteX4" fmla="*/ 500066 w 1857388"/>
              <a:gd name="connsiteY4" fmla="*/ 0 h 642942"/>
              <a:gd name="connsiteX0" fmla="*/ 491732 w 1857388"/>
              <a:gd name="connsiteY0" fmla="*/ 101508 h 642942"/>
              <a:gd name="connsiteX1" fmla="*/ 214314 w 1857388"/>
              <a:gd name="connsiteY1" fmla="*/ 357190 h 642942"/>
              <a:gd name="connsiteX2" fmla="*/ 0 w 1857388"/>
              <a:gd name="connsiteY2" fmla="*/ 428628 h 642942"/>
              <a:gd name="connsiteX3" fmla="*/ 0 w 1857388"/>
              <a:gd name="connsiteY3" fmla="*/ 428628 h 642942"/>
              <a:gd name="connsiteX0" fmla="*/ 500066 w 1857388"/>
              <a:gd name="connsiteY0" fmla="*/ 0 h 642942"/>
              <a:gd name="connsiteX1" fmla="*/ 1857388 w 1857388"/>
              <a:gd name="connsiteY1" fmla="*/ 0 h 642942"/>
              <a:gd name="connsiteX2" fmla="*/ 1857388 w 1857388"/>
              <a:gd name="connsiteY2" fmla="*/ 642942 h 642942"/>
              <a:gd name="connsiteX3" fmla="*/ 500066 w 1857388"/>
              <a:gd name="connsiteY3" fmla="*/ 642942 h 642942"/>
              <a:gd name="connsiteX4" fmla="*/ 500066 w 1857388"/>
              <a:gd name="connsiteY4" fmla="*/ 0 h 642942"/>
              <a:gd name="connsiteX0" fmla="*/ 491732 w 1857388"/>
              <a:gd name="connsiteY0" fmla="*/ 101508 h 642942"/>
              <a:gd name="connsiteX1" fmla="*/ 0 w 1857388"/>
              <a:gd name="connsiteY1" fmla="*/ 428628 h 642942"/>
              <a:gd name="connsiteX2" fmla="*/ 0 w 1857388"/>
              <a:gd name="connsiteY2" fmla="*/ 428628 h 642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57388" h="642942" stroke="0" extrusionOk="0">
                <a:moveTo>
                  <a:pt x="500066" y="0"/>
                </a:moveTo>
                <a:lnTo>
                  <a:pt x="1857388" y="0"/>
                </a:lnTo>
                <a:lnTo>
                  <a:pt x="1857388" y="642942"/>
                </a:lnTo>
                <a:lnTo>
                  <a:pt x="500066" y="642942"/>
                </a:lnTo>
                <a:lnTo>
                  <a:pt x="500066" y="0"/>
                </a:lnTo>
                <a:close/>
              </a:path>
              <a:path w="1857388" h="642942" fill="none" extrusionOk="0">
                <a:moveTo>
                  <a:pt x="491732" y="101508"/>
                </a:moveTo>
                <a:lnTo>
                  <a:pt x="0" y="428628"/>
                </a:lnTo>
                <a:lnTo>
                  <a:pt x="0" y="428628"/>
                </a:lnTo>
              </a:path>
            </a:pathLst>
          </a:custGeom>
          <a:ln w="25400" cmpd="sng">
            <a:solidFill>
              <a:schemeClr val="accent6"/>
            </a:solidFill>
            <a:prstDash val="sysDot"/>
            <a:head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714612" y="3071810"/>
            <a:ext cx="1357322" cy="600164"/>
          </a:xfrm>
          <a:prstGeom prst="rect">
            <a:avLst/>
          </a:prstGeom>
          <a:ln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100" dirty="0" smtClean="0"/>
              <a:t>Исполнительные органы местного самоуправления</a:t>
            </a:r>
            <a:endParaRPr lang="ru-RU" sz="11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85984" y="1571612"/>
            <a:ext cx="1857388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/>
          </a:p>
          <a:p>
            <a:pPr algn="ctr"/>
            <a:r>
              <a:rPr lang="ru-RU" sz="1400" dirty="0" smtClean="0"/>
              <a:t>Рассмотрение проекта бюджета на 3-х летний период</a:t>
            </a:r>
          </a:p>
          <a:p>
            <a:pPr algn="ctr"/>
            <a:endParaRPr lang="ru-RU" sz="1600" dirty="0"/>
          </a:p>
        </p:txBody>
      </p:sp>
      <p:sp>
        <p:nvSpPr>
          <p:cNvPr id="8" name="Стрелка углом 7"/>
          <p:cNvSpPr/>
          <p:nvPr/>
        </p:nvSpPr>
        <p:spPr>
          <a:xfrm>
            <a:off x="1285852" y="1785926"/>
            <a:ext cx="1000132" cy="1357322"/>
          </a:xfrm>
          <a:prstGeom prst="bentArrow">
            <a:avLst>
              <a:gd name="adj1" fmla="val 25000"/>
              <a:gd name="adj2" fmla="val 25000"/>
              <a:gd name="adj3" fmla="val 49762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10" y="1142984"/>
            <a:ext cx="1357322" cy="430887"/>
          </a:xfrm>
          <a:prstGeom prst="rect">
            <a:avLst/>
          </a:prstGeom>
          <a:ln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100" dirty="0" smtClean="0"/>
              <a:t>Совет народных депутатов</a:t>
            </a:r>
            <a:endParaRPr lang="ru-RU" sz="11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929190" y="1571612"/>
            <a:ext cx="1857388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Утверждение бюджета на 3-х летний период</a:t>
            </a:r>
            <a:endParaRPr lang="ru-RU" sz="1600" dirty="0"/>
          </a:p>
        </p:txBody>
      </p:sp>
      <p:sp>
        <p:nvSpPr>
          <p:cNvPr id="14" name="Выгнутая вверх стрелка 13"/>
          <p:cNvSpPr/>
          <p:nvPr/>
        </p:nvSpPr>
        <p:spPr>
          <a:xfrm>
            <a:off x="3929058" y="1214422"/>
            <a:ext cx="1500198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58082" y="785794"/>
            <a:ext cx="1357322" cy="430887"/>
          </a:xfrm>
          <a:prstGeom prst="rect">
            <a:avLst/>
          </a:prstGeom>
          <a:ln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100" dirty="0" smtClean="0"/>
              <a:t>Совет народных депутатов</a:t>
            </a:r>
            <a:endParaRPr lang="ru-RU" sz="1100" dirty="0"/>
          </a:p>
        </p:txBody>
      </p:sp>
      <p:sp>
        <p:nvSpPr>
          <p:cNvPr id="17" name="Полилиния 16"/>
          <p:cNvSpPr/>
          <p:nvPr/>
        </p:nvSpPr>
        <p:spPr>
          <a:xfrm>
            <a:off x="5929322" y="928670"/>
            <a:ext cx="1428760" cy="642942"/>
          </a:xfrm>
          <a:custGeom>
            <a:avLst/>
            <a:gdLst>
              <a:gd name="connsiteX0" fmla="*/ 0 w 1357322"/>
              <a:gd name="connsiteY0" fmla="*/ 0 h 642942"/>
              <a:gd name="connsiteX1" fmla="*/ 1357322 w 1357322"/>
              <a:gd name="connsiteY1" fmla="*/ 0 h 642942"/>
              <a:gd name="connsiteX2" fmla="*/ 1357322 w 1357322"/>
              <a:gd name="connsiteY2" fmla="*/ 642942 h 642942"/>
              <a:gd name="connsiteX3" fmla="*/ 0 w 1357322"/>
              <a:gd name="connsiteY3" fmla="*/ 642942 h 642942"/>
              <a:gd name="connsiteX4" fmla="*/ 0 w 1357322"/>
              <a:gd name="connsiteY4" fmla="*/ 0 h 642942"/>
              <a:gd name="connsiteX0" fmla="*/ -8334 w 1357322"/>
              <a:gd name="connsiteY0" fmla="*/ 101508 h 642942"/>
              <a:gd name="connsiteX1" fmla="*/ -226225 w 1357322"/>
              <a:gd name="connsiteY1" fmla="*/ 120552 h 642942"/>
              <a:gd name="connsiteX2" fmla="*/ -464353 w 1357322"/>
              <a:gd name="connsiteY2" fmla="*/ 547690 h 642942"/>
              <a:gd name="connsiteX3" fmla="*/ -503634 w 1357322"/>
              <a:gd name="connsiteY3" fmla="*/ 678664 h 642942"/>
              <a:gd name="connsiteX0" fmla="*/ 503634 w 1860956"/>
              <a:gd name="connsiteY0" fmla="*/ 0 h 678664"/>
              <a:gd name="connsiteX1" fmla="*/ 1860956 w 1860956"/>
              <a:gd name="connsiteY1" fmla="*/ 0 h 678664"/>
              <a:gd name="connsiteX2" fmla="*/ 1860956 w 1860956"/>
              <a:gd name="connsiteY2" fmla="*/ 642942 h 678664"/>
              <a:gd name="connsiteX3" fmla="*/ 503634 w 1860956"/>
              <a:gd name="connsiteY3" fmla="*/ 642942 h 678664"/>
              <a:gd name="connsiteX4" fmla="*/ 503634 w 1860956"/>
              <a:gd name="connsiteY4" fmla="*/ 0 h 678664"/>
              <a:gd name="connsiteX0" fmla="*/ 495300 w 1860956"/>
              <a:gd name="connsiteY0" fmla="*/ 101508 h 678664"/>
              <a:gd name="connsiteX1" fmla="*/ 217882 w 1860956"/>
              <a:gd name="connsiteY1" fmla="*/ 357190 h 678664"/>
              <a:gd name="connsiteX2" fmla="*/ 39281 w 1860956"/>
              <a:gd name="connsiteY2" fmla="*/ 547690 h 678664"/>
              <a:gd name="connsiteX3" fmla="*/ 0 w 1860956"/>
              <a:gd name="connsiteY3" fmla="*/ 678664 h 678664"/>
              <a:gd name="connsiteX0" fmla="*/ 500066 w 1857388"/>
              <a:gd name="connsiteY0" fmla="*/ 0 h 642942"/>
              <a:gd name="connsiteX1" fmla="*/ 1857388 w 1857388"/>
              <a:gd name="connsiteY1" fmla="*/ 0 h 642942"/>
              <a:gd name="connsiteX2" fmla="*/ 1857388 w 1857388"/>
              <a:gd name="connsiteY2" fmla="*/ 642942 h 642942"/>
              <a:gd name="connsiteX3" fmla="*/ 500066 w 1857388"/>
              <a:gd name="connsiteY3" fmla="*/ 642942 h 642942"/>
              <a:gd name="connsiteX4" fmla="*/ 500066 w 1857388"/>
              <a:gd name="connsiteY4" fmla="*/ 0 h 642942"/>
              <a:gd name="connsiteX0" fmla="*/ 491732 w 1857388"/>
              <a:gd name="connsiteY0" fmla="*/ 101508 h 642942"/>
              <a:gd name="connsiteX1" fmla="*/ 214314 w 1857388"/>
              <a:gd name="connsiteY1" fmla="*/ 357190 h 642942"/>
              <a:gd name="connsiteX2" fmla="*/ 35713 w 1857388"/>
              <a:gd name="connsiteY2" fmla="*/ 547690 h 642942"/>
              <a:gd name="connsiteX3" fmla="*/ 0 w 1857388"/>
              <a:gd name="connsiteY3" fmla="*/ 428628 h 642942"/>
              <a:gd name="connsiteX0" fmla="*/ 500066 w 1857388"/>
              <a:gd name="connsiteY0" fmla="*/ 0 h 642942"/>
              <a:gd name="connsiteX1" fmla="*/ 1857388 w 1857388"/>
              <a:gd name="connsiteY1" fmla="*/ 0 h 642942"/>
              <a:gd name="connsiteX2" fmla="*/ 1857388 w 1857388"/>
              <a:gd name="connsiteY2" fmla="*/ 642942 h 642942"/>
              <a:gd name="connsiteX3" fmla="*/ 500066 w 1857388"/>
              <a:gd name="connsiteY3" fmla="*/ 642942 h 642942"/>
              <a:gd name="connsiteX4" fmla="*/ 500066 w 1857388"/>
              <a:gd name="connsiteY4" fmla="*/ 0 h 642942"/>
              <a:gd name="connsiteX0" fmla="*/ 491732 w 1857388"/>
              <a:gd name="connsiteY0" fmla="*/ 101508 h 642942"/>
              <a:gd name="connsiteX1" fmla="*/ 214314 w 1857388"/>
              <a:gd name="connsiteY1" fmla="*/ 357190 h 642942"/>
              <a:gd name="connsiteX2" fmla="*/ 0 w 1857388"/>
              <a:gd name="connsiteY2" fmla="*/ 428628 h 642942"/>
              <a:gd name="connsiteX3" fmla="*/ 0 w 1857388"/>
              <a:gd name="connsiteY3" fmla="*/ 428628 h 642942"/>
              <a:gd name="connsiteX0" fmla="*/ 642942 w 2000264"/>
              <a:gd name="connsiteY0" fmla="*/ 0 h 3214710"/>
              <a:gd name="connsiteX1" fmla="*/ 2000264 w 2000264"/>
              <a:gd name="connsiteY1" fmla="*/ 0 h 3214710"/>
              <a:gd name="connsiteX2" fmla="*/ 2000264 w 2000264"/>
              <a:gd name="connsiteY2" fmla="*/ 642942 h 3214710"/>
              <a:gd name="connsiteX3" fmla="*/ 642942 w 2000264"/>
              <a:gd name="connsiteY3" fmla="*/ 642942 h 3214710"/>
              <a:gd name="connsiteX4" fmla="*/ 642942 w 2000264"/>
              <a:gd name="connsiteY4" fmla="*/ 0 h 3214710"/>
              <a:gd name="connsiteX0" fmla="*/ 634608 w 2000264"/>
              <a:gd name="connsiteY0" fmla="*/ 101508 h 3214710"/>
              <a:gd name="connsiteX1" fmla="*/ 357190 w 2000264"/>
              <a:gd name="connsiteY1" fmla="*/ 357190 h 3214710"/>
              <a:gd name="connsiteX2" fmla="*/ 142876 w 2000264"/>
              <a:gd name="connsiteY2" fmla="*/ 428628 h 3214710"/>
              <a:gd name="connsiteX3" fmla="*/ 0 w 2000264"/>
              <a:gd name="connsiteY3" fmla="*/ 3214710 h 3214710"/>
              <a:gd name="connsiteX0" fmla="*/ 642942 w 2000264"/>
              <a:gd name="connsiteY0" fmla="*/ 0 h 3214710"/>
              <a:gd name="connsiteX1" fmla="*/ 2000264 w 2000264"/>
              <a:gd name="connsiteY1" fmla="*/ 0 h 3214710"/>
              <a:gd name="connsiteX2" fmla="*/ 2000264 w 2000264"/>
              <a:gd name="connsiteY2" fmla="*/ 642942 h 3214710"/>
              <a:gd name="connsiteX3" fmla="*/ 642942 w 2000264"/>
              <a:gd name="connsiteY3" fmla="*/ 642942 h 3214710"/>
              <a:gd name="connsiteX4" fmla="*/ 642942 w 2000264"/>
              <a:gd name="connsiteY4" fmla="*/ 0 h 3214710"/>
              <a:gd name="connsiteX0" fmla="*/ 634608 w 2000264"/>
              <a:gd name="connsiteY0" fmla="*/ 101508 h 3214710"/>
              <a:gd name="connsiteX1" fmla="*/ 357190 w 2000264"/>
              <a:gd name="connsiteY1" fmla="*/ 357190 h 3214710"/>
              <a:gd name="connsiteX2" fmla="*/ 0 w 2000264"/>
              <a:gd name="connsiteY2" fmla="*/ 3214710 h 3214710"/>
              <a:gd name="connsiteX0" fmla="*/ 642942 w 2000264"/>
              <a:gd name="connsiteY0" fmla="*/ 0 h 3214710"/>
              <a:gd name="connsiteX1" fmla="*/ 2000264 w 2000264"/>
              <a:gd name="connsiteY1" fmla="*/ 0 h 3214710"/>
              <a:gd name="connsiteX2" fmla="*/ 2000264 w 2000264"/>
              <a:gd name="connsiteY2" fmla="*/ 642942 h 3214710"/>
              <a:gd name="connsiteX3" fmla="*/ 642942 w 2000264"/>
              <a:gd name="connsiteY3" fmla="*/ 642942 h 3214710"/>
              <a:gd name="connsiteX4" fmla="*/ 642942 w 2000264"/>
              <a:gd name="connsiteY4" fmla="*/ 0 h 3214710"/>
              <a:gd name="connsiteX0" fmla="*/ 634608 w 2000264"/>
              <a:gd name="connsiteY0" fmla="*/ 101508 h 3214710"/>
              <a:gd name="connsiteX1" fmla="*/ 0 w 2000264"/>
              <a:gd name="connsiteY1" fmla="*/ 3214710 h 3214710"/>
              <a:gd name="connsiteX0" fmla="*/ 642942 w 2000264"/>
              <a:gd name="connsiteY0" fmla="*/ 1928826 h 5143536"/>
              <a:gd name="connsiteX1" fmla="*/ 2000264 w 2000264"/>
              <a:gd name="connsiteY1" fmla="*/ 1928826 h 5143536"/>
              <a:gd name="connsiteX2" fmla="*/ 2000264 w 2000264"/>
              <a:gd name="connsiteY2" fmla="*/ 2571768 h 5143536"/>
              <a:gd name="connsiteX3" fmla="*/ 642942 w 2000264"/>
              <a:gd name="connsiteY3" fmla="*/ 2571768 h 5143536"/>
              <a:gd name="connsiteX4" fmla="*/ 642942 w 2000264"/>
              <a:gd name="connsiteY4" fmla="*/ 1928826 h 5143536"/>
              <a:gd name="connsiteX0" fmla="*/ 1357322 w 2000264"/>
              <a:gd name="connsiteY0" fmla="*/ 0 h 5143536"/>
              <a:gd name="connsiteX1" fmla="*/ 0 w 2000264"/>
              <a:gd name="connsiteY1" fmla="*/ 5143536 h 5143536"/>
              <a:gd name="connsiteX0" fmla="*/ 714380 w 2071702"/>
              <a:gd name="connsiteY0" fmla="*/ 1928826 h 5786478"/>
              <a:gd name="connsiteX1" fmla="*/ 2071702 w 2071702"/>
              <a:gd name="connsiteY1" fmla="*/ 1928826 h 5786478"/>
              <a:gd name="connsiteX2" fmla="*/ 2071702 w 2071702"/>
              <a:gd name="connsiteY2" fmla="*/ 2571768 h 5786478"/>
              <a:gd name="connsiteX3" fmla="*/ 714380 w 2071702"/>
              <a:gd name="connsiteY3" fmla="*/ 2571768 h 5786478"/>
              <a:gd name="connsiteX4" fmla="*/ 714380 w 2071702"/>
              <a:gd name="connsiteY4" fmla="*/ 1928826 h 5786478"/>
              <a:gd name="connsiteX0" fmla="*/ 1428760 w 2071702"/>
              <a:gd name="connsiteY0" fmla="*/ 0 h 5786478"/>
              <a:gd name="connsiteX1" fmla="*/ 0 w 2071702"/>
              <a:gd name="connsiteY1" fmla="*/ 5786478 h 5786478"/>
              <a:gd name="connsiteX0" fmla="*/ 714380 w 2071702"/>
              <a:gd name="connsiteY0" fmla="*/ 1928826 h 5786478"/>
              <a:gd name="connsiteX1" fmla="*/ 1071570 w 2071702"/>
              <a:gd name="connsiteY1" fmla="*/ 3214710 h 5786478"/>
              <a:gd name="connsiteX2" fmla="*/ 2071702 w 2071702"/>
              <a:gd name="connsiteY2" fmla="*/ 2571768 h 5786478"/>
              <a:gd name="connsiteX3" fmla="*/ 714380 w 2071702"/>
              <a:gd name="connsiteY3" fmla="*/ 2571768 h 5786478"/>
              <a:gd name="connsiteX4" fmla="*/ 714380 w 2071702"/>
              <a:gd name="connsiteY4" fmla="*/ 1928826 h 5786478"/>
              <a:gd name="connsiteX0" fmla="*/ 1428760 w 2071702"/>
              <a:gd name="connsiteY0" fmla="*/ 0 h 5786478"/>
              <a:gd name="connsiteX1" fmla="*/ 0 w 2071702"/>
              <a:gd name="connsiteY1" fmla="*/ 5786478 h 5786478"/>
              <a:gd name="connsiteX0" fmla="*/ 714380 w 1428760"/>
              <a:gd name="connsiteY0" fmla="*/ 1928826 h 5786478"/>
              <a:gd name="connsiteX1" fmla="*/ 1071570 w 1428760"/>
              <a:gd name="connsiteY1" fmla="*/ 3214710 h 5786478"/>
              <a:gd name="connsiteX2" fmla="*/ 1285884 w 1428760"/>
              <a:gd name="connsiteY2" fmla="*/ 2571768 h 5786478"/>
              <a:gd name="connsiteX3" fmla="*/ 714380 w 1428760"/>
              <a:gd name="connsiteY3" fmla="*/ 2571768 h 5786478"/>
              <a:gd name="connsiteX4" fmla="*/ 714380 w 1428760"/>
              <a:gd name="connsiteY4" fmla="*/ 1928826 h 5786478"/>
              <a:gd name="connsiteX0" fmla="*/ 1428760 w 1428760"/>
              <a:gd name="connsiteY0" fmla="*/ 0 h 5786478"/>
              <a:gd name="connsiteX1" fmla="*/ 0 w 1428760"/>
              <a:gd name="connsiteY1" fmla="*/ 5786478 h 578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60" h="5786478" stroke="0" extrusionOk="0">
                <a:moveTo>
                  <a:pt x="714380" y="1928826"/>
                </a:moveTo>
                <a:lnTo>
                  <a:pt x="1071570" y="3214710"/>
                </a:lnTo>
                <a:lnTo>
                  <a:pt x="1285884" y="2571768"/>
                </a:lnTo>
                <a:lnTo>
                  <a:pt x="714380" y="2571768"/>
                </a:lnTo>
                <a:lnTo>
                  <a:pt x="714380" y="1928826"/>
                </a:lnTo>
                <a:close/>
              </a:path>
              <a:path w="1428760" h="5786478" fill="none" extrusionOk="0">
                <a:moveTo>
                  <a:pt x="1428760" y="0"/>
                </a:moveTo>
                <a:lnTo>
                  <a:pt x="0" y="5786478"/>
                </a:lnTo>
              </a:path>
            </a:pathLst>
          </a:custGeom>
          <a:ln w="25400" cmpd="sng">
            <a:solidFill>
              <a:schemeClr val="accent6"/>
            </a:solidFill>
            <a:prstDash val="sysDot"/>
            <a:head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572264" y="3071810"/>
            <a:ext cx="1857388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Исполнение бюджета в текущем году</a:t>
            </a:r>
            <a:endParaRPr lang="ru-RU" sz="1600" dirty="0"/>
          </a:p>
        </p:txBody>
      </p:sp>
      <p:sp>
        <p:nvSpPr>
          <p:cNvPr id="21" name="Стрелка углом 20"/>
          <p:cNvSpPr/>
          <p:nvPr/>
        </p:nvSpPr>
        <p:spPr>
          <a:xfrm rot="5400000">
            <a:off x="6858016" y="1785926"/>
            <a:ext cx="1214446" cy="1357322"/>
          </a:xfrm>
          <a:prstGeom prst="bentArrow">
            <a:avLst>
              <a:gd name="adj1" fmla="val 25000"/>
              <a:gd name="adj2" fmla="val 25000"/>
              <a:gd name="adj3" fmla="val 49762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43438" y="3071810"/>
            <a:ext cx="1357322" cy="600164"/>
          </a:xfrm>
          <a:prstGeom prst="rect">
            <a:avLst/>
          </a:prstGeom>
          <a:ln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100" dirty="0" smtClean="0"/>
              <a:t>Исполнительные органы местного самоуправления</a:t>
            </a:r>
            <a:endParaRPr lang="ru-RU" sz="1100" dirty="0"/>
          </a:p>
        </p:txBody>
      </p:sp>
      <p:sp>
        <p:nvSpPr>
          <p:cNvPr id="24" name="Полилиния 23"/>
          <p:cNvSpPr/>
          <p:nvPr/>
        </p:nvSpPr>
        <p:spPr>
          <a:xfrm>
            <a:off x="6000760" y="3214686"/>
            <a:ext cx="2428892" cy="642942"/>
          </a:xfrm>
          <a:custGeom>
            <a:avLst/>
            <a:gdLst>
              <a:gd name="connsiteX0" fmla="*/ 0 w 1357322"/>
              <a:gd name="connsiteY0" fmla="*/ 0 h 642942"/>
              <a:gd name="connsiteX1" fmla="*/ 1357322 w 1357322"/>
              <a:gd name="connsiteY1" fmla="*/ 0 h 642942"/>
              <a:gd name="connsiteX2" fmla="*/ 1357322 w 1357322"/>
              <a:gd name="connsiteY2" fmla="*/ 642942 h 642942"/>
              <a:gd name="connsiteX3" fmla="*/ 0 w 1357322"/>
              <a:gd name="connsiteY3" fmla="*/ 642942 h 642942"/>
              <a:gd name="connsiteX4" fmla="*/ 0 w 1357322"/>
              <a:gd name="connsiteY4" fmla="*/ 0 h 642942"/>
              <a:gd name="connsiteX0" fmla="*/ -8334 w 1357322"/>
              <a:gd name="connsiteY0" fmla="*/ 101508 h 642942"/>
              <a:gd name="connsiteX1" fmla="*/ -226225 w 1357322"/>
              <a:gd name="connsiteY1" fmla="*/ 120552 h 642942"/>
              <a:gd name="connsiteX2" fmla="*/ -464353 w 1357322"/>
              <a:gd name="connsiteY2" fmla="*/ 547690 h 642942"/>
              <a:gd name="connsiteX3" fmla="*/ -503634 w 1357322"/>
              <a:gd name="connsiteY3" fmla="*/ 678664 h 642942"/>
              <a:gd name="connsiteX0" fmla="*/ 503634 w 1860956"/>
              <a:gd name="connsiteY0" fmla="*/ 0 h 678664"/>
              <a:gd name="connsiteX1" fmla="*/ 1860956 w 1860956"/>
              <a:gd name="connsiteY1" fmla="*/ 0 h 678664"/>
              <a:gd name="connsiteX2" fmla="*/ 1860956 w 1860956"/>
              <a:gd name="connsiteY2" fmla="*/ 642942 h 678664"/>
              <a:gd name="connsiteX3" fmla="*/ 503634 w 1860956"/>
              <a:gd name="connsiteY3" fmla="*/ 642942 h 678664"/>
              <a:gd name="connsiteX4" fmla="*/ 503634 w 1860956"/>
              <a:gd name="connsiteY4" fmla="*/ 0 h 678664"/>
              <a:gd name="connsiteX0" fmla="*/ 495300 w 1860956"/>
              <a:gd name="connsiteY0" fmla="*/ 101508 h 678664"/>
              <a:gd name="connsiteX1" fmla="*/ 217882 w 1860956"/>
              <a:gd name="connsiteY1" fmla="*/ 357190 h 678664"/>
              <a:gd name="connsiteX2" fmla="*/ 39281 w 1860956"/>
              <a:gd name="connsiteY2" fmla="*/ 547690 h 678664"/>
              <a:gd name="connsiteX3" fmla="*/ 0 w 1860956"/>
              <a:gd name="connsiteY3" fmla="*/ 678664 h 678664"/>
              <a:gd name="connsiteX0" fmla="*/ 500066 w 1857388"/>
              <a:gd name="connsiteY0" fmla="*/ 0 h 642942"/>
              <a:gd name="connsiteX1" fmla="*/ 1857388 w 1857388"/>
              <a:gd name="connsiteY1" fmla="*/ 0 h 642942"/>
              <a:gd name="connsiteX2" fmla="*/ 1857388 w 1857388"/>
              <a:gd name="connsiteY2" fmla="*/ 642942 h 642942"/>
              <a:gd name="connsiteX3" fmla="*/ 500066 w 1857388"/>
              <a:gd name="connsiteY3" fmla="*/ 642942 h 642942"/>
              <a:gd name="connsiteX4" fmla="*/ 500066 w 1857388"/>
              <a:gd name="connsiteY4" fmla="*/ 0 h 642942"/>
              <a:gd name="connsiteX0" fmla="*/ 491732 w 1857388"/>
              <a:gd name="connsiteY0" fmla="*/ 101508 h 642942"/>
              <a:gd name="connsiteX1" fmla="*/ 214314 w 1857388"/>
              <a:gd name="connsiteY1" fmla="*/ 357190 h 642942"/>
              <a:gd name="connsiteX2" fmla="*/ 35713 w 1857388"/>
              <a:gd name="connsiteY2" fmla="*/ 547690 h 642942"/>
              <a:gd name="connsiteX3" fmla="*/ 0 w 1857388"/>
              <a:gd name="connsiteY3" fmla="*/ 428628 h 642942"/>
              <a:gd name="connsiteX0" fmla="*/ 500066 w 1857388"/>
              <a:gd name="connsiteY0" fmla="*/ 0 h 642942"/>
              <a:gd name="connsiteX1" fmla="*/ 1857388 w 1857388"/>
              <a:gd name="connsiteY1" fmla="*/ 0 h 642942"/>
              <a:gd name="connsiteX2" fmla="*/ 1857388 w 1857388"/>
              <a:gd name="connsiteY2" fmla="*/ 642942 h 642942"/>
              <a:gd name="connsiteX3" fmla="*/ 500066 w 1857388"/>
              <a:gd name="connsiteY3" fmla="*/ 642942 h 642942"/>
              <a:gd name="connsiteX4" fmla="*/ 500066 w 1857388"/>
              <a:gd name="connsiteY4" fmla="*/ 0 h 642942"/>
              <a:gd name="connsiteX0" fmla="*/ 491732 w 1857388"/>
              <a:gd name="connsiteY0" fmla="*/ 101508 h 642942"/>
              <a:gd name="connsiteX1" fmla="*/ 214314 w 1857388"/>
              <a:gd name="connsiteY1" fmla="*/ 357190 h 642942"/>
              <a:gd name="connsiteX2" fmla="*/ 0 w 1857388"/>
              <a:gd name="connsiteY2" fmla="*/ 428628 h 642942"/>
              <a:gd name="connsiteX3" fmla="*/ 0 w 1857388"/>
              <a:gd name="connsiteY3" fmla="*/ 428628 h 642942"/>
              <a:gd name="connsiteX0" fmla="*/ 500066 w 1857388"/>
              <a:gd name="connsiteY0" fmla="*/ 0 h 642942"/>
              <a:gd name="connsiteX1" fmla="*/ 1857388 w 1857388"/>
              <a:gd name="connsiteY1" fmla="*/ 0 h 642942"/>
              <a:gd name="connsiteX2" fmla="*/ 1857388 w 1857388"/>
              <a:gd name="connsiteY2" fmla="*/ 642942 h 642942"/>
              <a:gd name="connsiteX3" fmla="*/ 500066 w 1857388"/>
              <a:gd name="connsiteY3" fmla="*/ 0 h 642942"/>
              <a:gd name="connsiteX0" fmla="*/ 491732 w 1857388"/>
              <a:gd name="connsiteY0" fmla="*/ 101508 h 642942"/>
              <a:gd name="connsiteX1" fmla="*/ 214314 w 1857388"/>
              <a:gd name="connsiteY1" fmla="*/ 357190 h 642942"/>
              <a:gd name="connsiteX2" fmla="*/ 0 w 1857388"/>
              <a:gd name="connsiteY2" fmla="*/ 428628 h 642942"/>
              <a:gd name="connsiteX3" fmla="*/ 0 w 1857388"/>
              <a:gd name="connsiteY3" fmla="*/ 428628 h 642942"/>
              <a:gd name="connsiteX0" fmla="*/ 1857388 w 1857388"/>
              <a:gd name="connsiteY0" fmla="*/ 642942 h 642942"/>
              <a:gd name="connsiteX1" fmla="*/ 1857388 w 1857388"/>
              <a:gd name="connsiteY1" fmla="*/ 0 h 642942"/>
              <a:gd name="connsiteX2" fmla="*/ 1857388 w 1857388"/>
              <a:gd name="connsiteY2" fmla="*/ 642942 h 642942"/>
              <a:gd name="connsiteX0" fmla="*/ 491732 w 1857388"/>
              <a:gd name="connsiteY0" fmla="*/ 101508 h 642942"/>
              <a:gd name="connsiteX1" fmla="*/ 214314 w 1857388"/>
              <a:gd name="connsiteY1" fmla="*/ 357190 h 642942"/>
              <a:gd name="connsiteX2" fmla="*/ 0 w 1857388"/>
              <a:gd name="connsiteY2" fmla="*/ 428628 h 642942"/>
              <a:gd name="connsiteX3" fmla="*/ 0 w 1857388"/>
              <a:gd name="connsiteY3" fmla="*/ 428628 h 642942"/>
              <a:gd name="connsiteX0" fmla="*/ 1857388 w 1857388"/>
              <a:gd name="connsiteY0" fmla="*/ 642942 h 642942"/>
              <a:gd name="connsiteX1" fmla="*/ 1857388 w 1857388"/>
              <a:gd name="connsiteY1" fmla="*/ 0 h 642942"/>
              <a:gd name="connsiteX2" fmla="*/ 1857388 w 1857388"/>
              <a:gd name="connsiteY2" fmla="*/ 642942 h 642942"/>
              <a:gd name="connsiteX0" fmla="*/ 491732 w 1857388"/>
              <a:gd name="connsiteY0" fmla="*/ 101508 h 642942"/>
              <a:gd name="connsiteX1" fmla="*/ 0 w 1857388"/>
              <a:gd name="connsiteY1" fmla="*/ 428628 h 642942"/>
              <a:gd name="connsiteX2" fmla="*/ 0 w 1857388"/>
              <a:gd name="connsiteY2" fmla="*/ 428628 h 642942"/>
              <a:gd name="connsiteX0" fmla="*/ 2428892 w 2428892"/>
              <a:gd name="connsiteY0" fmla="*/ 642942 h 642942"/>
              <a:gd name="connsiteX1" fmla="*/ 2428892 w 2428892"/>
              <a:gd name="connsiteY1" fmla="*/ 0 h 642942"/>
              <a:gd name="connsiteX2" fmla="*/ 2428892 w 2428892"/>
              <a:gd name="connsiteY2" fmla="*/ 642942 h 642942"/>
              <a:gd name="connsiteX0" fmla="*/ 0 w 2428892"/>
              <a:gd name="connsiteY0" fmla="*/ 142876 h 642942"/>
              <a:gd name="connsiteX1" fmla="*/ 571504 w 2428892"/>
              <a:gd name="connsiteY1" fmla="*/ 428628 h 642942"/>
              <a:gd name="connsiteX2" fmla="*/ 571504 w 2428892"/>
              <a:gd name="connsiteY2" fmla="*/ 428628 h 642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28892" h="642942" stroke="0" extrusionOk="0">
                <a:moveTo>
                  <a:pt x="2428892" y="642942"/>
                </a:moveTo>
                <a:lnTo>
                  <a:pt x="2428892" y="0"/>
                </a:lnTo>
                <a:lnTo>
                  <a:pt x="2428892" y="642942"/>
                </a:lnTo>
                <a:close/>
              </a:path>
              <a:path w="2428892" h="642942" fill="none" extrusionOk="0">
                <a:moveTo>
                  <a:pt x="0" y="142876"/>
                </a:moveTo>
                <a:lnTo>
                  <a:pt x="571504" y="428628"/>
                </a:lnTo>
                <a:lnTo>
                  <a:pt x="571504" y="428628"/>
                </a:lnTo>
              </a:path>
            </a:pathLst>
          </a:custGeom>
          <a:ln w="25400" cmpd="sng">
            <a:solidFill>
              <a:schemeClr val="accent6"/>
            </a:solidFill>
            <a:prstDash val="sysDot"/>
            <a:head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857752" y="4714884"/>
            <a:ext cx="1857388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Формирование отчета об исполнении бюджета предыдущего года</a:t>
            </a:r>
            <a:endParaRPr lang="ru-RU" sz="1600" dirty="0"/>
          </a:p>
        </p:txBody>
      </p:sp>
      <p:sp>
        <p:nvSpPr>
          <p:cNvPr id="26" name="Стрелка углом 25"/>
          <p:cNvSpPr/>
          <p:nvPr/>
        </p:nvSpPr>
        <p:spPr>
          <a:xfrm rot="10800000">
            <a:off x="6786578" y="4000504"/>
            <a:ext cx="1000132" cy="1357322"/>
          </a:xfrm>
          <a:prstGeom prst="bentArrow">
            <a:avLst>
              <a:gd name="adj1" fmla="val 25000"/>
              <a:gd name="adj2" fmla="val 25000"/>
              <a:gd name="adj3" fmla="val 49762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58082" y="5786454"/>
            <a:ext cx="1357322" cy="600164"/>
          </a:xfrm>
          <a:prstGeom prst="rect">
            <a:avLst/>
          </a:prstGeom>
          <a:ln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100" dirty="0" smtClean="0"/>
              <a:t>Исполнительные органы местного самоуправления</a:t>
            </a:r>
            <a:endParaRPr lang="ru-RU" sz="1100" dirty="0"/>
          </a:p>
        </p:txBody>
      </p:sp>
      <p:sp>
        <p:nvSpPr>
          <p:cNvPr id="29" name="Полилиния 28"/>
          <p:cNvSpPr/>
          <p:nvPr/>
        </p:nvSpPr>
        <p:spPr>
          <a:xfrm rot="20852249">
            <a:off x="6762149" y="5234454"/>
            <a:ext cx="1958623" cy="744044"/>
          </a:xfrm>
          <a:custGeom>
            <a:avLst/>
            <a:gdLst>
              <a:gd name="connsiteX0" fmla="*/ 0 w 1357322"/>
              <a:gd name="connsiteY0" fmla="*/ 0 h 642942"/>
              <a:gd name="connsiteX1" fmla="*/ 1357322 w 1357322"/>
              <a:gd name="connsiteY1" fmla="*/ 0 h 642942"/>
              <a:gd name="connsiteX2" fmla="*/ 1357322 w 1357322"/>
              <a:gd name="connsiteY2" fmla="*/ 642942 h 642942"/>
              <a:gd name="connsiteX3" fmla="*/ 0 w 1357322"/>
              <a:gd name="connsiteY3" fmla="*/ 642942 h 642942"/>
              <a:gd name="connsiteX4" fmla="*/ 0 w 1357322"/>
              <a:gd name="connsiteY4" fmla="*/ 0 h 642942"/>
              <a:gd name="connsiteX0" fmla="*/ -8334 w 1357322"/>
              <a:gd name="connsiteY0" fmla="*/ 101508 h 642942"/>
              <a:gd name="connsiteX1" fmla="*/ -226225 w 1357322"/>
              <a:gd name="connsiteY1" fmla="*/ 120552 h 642942"/>
              <a:gd name="connsiteX2" fmla="*/ -464353 w 1357322"/>
              <a:gd name="connsiteY2" fmla="*/ 547690 h 642942"/>
              <a:gd name="connsiteX3" fmla="*/ -503634 w 1357322"/>
              <a:gd name="connsiteY3" fmla="*/ 678664 h 642942"/>
              <a:gd name="connsiteX0" fmla="*/ 503634 w 1860956"/>
              <a:gd name="connsiteY0" fmla="*/ 0 h 678664"/>
              <a:gd name="connsiteX1" fmla="*/ 1860956 w 1860956"/>
              <a:gd name="connsiteY1" fmla="*/ 0 h 678664"/>
              <a:gd name="connsiteX2" fmla="*/ 1860956 w 1860956"/>
              <a:gd name="connsiteY2" fmla="*/ 642942 h 678664"/>
              <a:gd name="connsiteX3" fmla="*/ 503634 w 1860956"/>
              <a:gd name="connsiteY3" fmla="*/ 642942 h 678664"/>
              <a:gd name="connsiteX4" fmla="*/ 503634 w 1860956"/>
              <a:gd name="connsiteY4" fmla="*/ 0 h 678664"/>
              <a:gd name="connsiteX0" fmla="*/ 495300 w 1860956"/>
              <a:gd name="connsiteY0" fmla="*/ 101508 h 678664"/>
              <a:gd name="connsiteX1" fmla="*/ 217882 w 1860956"/>
              <a:gd name="connsiteY1" fmla="*/ 357190 h 678664"/>
              <a:gd name="connsiteX2" fmla="*/ 39281 w 1860956"/>
              <a:gd name="connsiteY2" fmla="*/ 547690 h 678664"/>
              <a:gd name="connsiteX3" fmla="*/ 0 w 1860956"/>
              <a:gd name="connsiteY3" fmla="*/ 678664 h 678664"/>
              <a:gd name="connsiteX0" fmla="*/ 500066 w 1857388"/>
              <a:gd name="connsiteY0" fmla="*/ 0 h 642942"/>
              <a:gd name="connsiteX1" fmla="*/ 1857388 w 1857388"/>
              <a:gd name="connsiteY1" fmla="*/ 0 h 642942"/>
              <a:gd name="connsiteX2" fmla="*/ 1857388 w 1857388"/>
              <a:gd name="connsiteY2" fmla="*/ 642942 h 642942"/>
              <a:gd name="connsiteX3" fmla="*/ 500066 w 1857388"/>
              <a:gd name="connsiteY3" fmla="*/ 642942 h 642942"/>
              <a:gd name="connsiteX4" fmla="*/ 500066 w 1857388"/>
              <a:gd name="connsiteY4" fmla="*/ 0 h 642942"/>
              <a:gd name="connsiteX0" fmla="*/ 491732 w 1857388"/>
              <a:gd name="connsiteY0" fmla="*/ 101508 h 642942"/>
              <a:gd name="connsiteX1" fmla="*/ 214314 w 1857388"/>
              <a:gd name="connsiteY1" fmla="*/ 357190 h 642942"/>
              <a:gd name="connsiteX2" fmla="*/ 35713 w 1857388"/>
              <a:gd name="connsiteY2" fmla="*/ 547690 h 642942"/>
              <a:gd name="connsiteX3" fmla="*/ 0 w 1857388"/>
              <a:gd name="connsiteY3" fmla="*/ 428628 h 642942"/>
              <a:gd name="connsiteX0" fmla="*/ 500066 w 1857388"/>
              <a:gd name="connsiteY0" fmla="*/ 0 h 642942"/>
              <a:gd name="connsiteX1" fmla="*/ 1857388 w 1857388"/>
              <a:gd name="connsiteY1" fmla="*/ 0 h 642942"/>
              <a:gd name="connsiteX2" fmla="*/ 1857388 w 1857388"/>
              <a:gd name="connsiteY2" fmla="*/ 642942 h 642942"/>
              <a:gd name="connsiteX3" fmla="*/ 500066 w 1857388"/>
              <a:gd name="connsiteY3" fmla="*/ 642942 h 642942"/>
              <a:gd name="connsiteX4" fmla="*/ 500066 w 1857388"/>
              <a:gd name="connsiteY4" fmla="*/ 0 h 642942"/>
              <a:gd name="connsiteX0" fmla="*/ 491732 w 1857388"/>
              <a:gd name="connsiteY0" fmla="*/ 101508 h 642942"/>
              <a:gd name="connsiteX1" fmla="*/ 214314 w 1857388"/>
              <a:gd name="connsiteY1" fmla="*/ 357190 h 642942"/>
              <a:gd name="connsiteX2" fmla="*/ 0 w 1857388"/>
              <a:gd name="connsiteY2" fmla="*/ 428628 h 642942"/>
              <a:gd name="connsiteX3" fmla="*/ 0 w 1857388"/>
              <a:gd name="connsiteY3" fmla="*/ 428628 h 642942"/>
              <a:gd name="connsiteX0" fmla="*/ 500066 w 1857388"/>
              <a:gd name="connsiteY0" fmla="*/ 0 h 642942"/>
              <a:gd name="connsiteX1" fmla="*/ 1857388 w 1857388"/>
              <a:gd name="connsiteY1" fmla="*/ 0 h 642942"/>
              <a:gd name="connsiteX2" fmla="*/ 1857388 w 1857388"/>
              <a:gd name="connsiteY2" fmla="*/ 642942 h 642942"/>
              <a:gd name="connsiteX3" fmla="*/ 500066 w 1857388"/>
              <a:gd name="connsiteY3" fmla="*/ 0 h 642942"/>
              <a:gd name="connsiteX0" fmla="*/ 491732 w 1857388"/>
              <a:gd name="connsiteY0" fmla="*/ 101508 h 642942"/>
              <a:gd name="connsiteX1" fmla="*/ 214314 w 1857388"/>
              <a:gd name="connsiteY1" fmla="*/ 357190 h 642942"/>
              <a:gd name="connsiteX2" fmla="*/ 0 w 1857388"/>
              <a:gd name="connsiteY2" fmla="*/ 428628 h 642942"/>
              <a:gd name="connsiteX3" fmla="*/ 0 w 1857388"/>
              <a:gd name="connsiteY3" fmla="*/ 428628 h 642942"/>
              <a:gd name="connsiteX0" fmla="*/ 1857388 w 1857388"/>
              <a:gd name="connsiteY0" fmla="*/ 642942 h 642942"/>
              <a:gd name="connsiteX1" fmla="*/ 1857388 w 1857388"/>
              <a:gd name="connsiteY1" fmla="*/ 0 h 642942"/>
              <a:gd name="connsiteX2" fmla="*/ 1857388 w 1857388"/>
              <a:gd name="connsiteY2" fmla="*/ 642942 h 642942"/>
              <a:gd name="connsiteX0" fmla="*/ 491732 w 1857388"/>
              <a:gd name="connsiteY0" fmla="*/ 101508 h 642942"/>
              <a:gd name="connsiteX1" fmla="*/ 214314 w 1857388"/>
              <a:gd name="connsiteY1" fmla="*/ 357190 h 642942"/>
              <a:gd name="connsiteX2" fmla="*/ 0 w 1857388"/>
              <a:gd name="connsiteY2" fmla="*/ 428628 h 642942"/>
              <a:gd name="connsiteX3" fmla="*/ 0 w 1857388"/>
              <a:gd name="connsiteY3" fmla="*/ 428628 h 642942"/>
              <a:gd name="connsiteX0" fmla="*/ 1857388 w 1857388"/>
              <a:gd name="connsiteY0" fmla="*/ 642942 h 642942"/>
              <a:gd name="connsiteX1" fmla="*/ 1857388 w 1857388"/>
              <a:gd name="connsiteY1" fmla="*/ 0 h 642942"/>
              <a:gd name="connsiteX2" fmla="*/ 1857388 w 1857388"/>
              <a:gd name="connsiteY2" fmla="*/ 642942 h 642942"/>
              <a:gd name="connsiteX0" fmla="*/ 491732 w 1857388"/>
              <a:gd name="connsiteY0" fmla="*/ 101508 h 642942"/>
              <a:gd name="connsiteX1" fmla="*/ 0 w 1857388"/>
              <a:gd name="connsiteY1" fmla="*/ 428628 h 642942"/>
              <a:gd name="connsiteX2" fmla="*/ 0 w 1857388"/>
              <a:gd name="connsiteY2" fmla="*/ 428628 h 642942"/>
              <a:gd name="connsiteX0" fmla="*/ 2428892 w 2428892"/>
              <a:gd name="connsiteY0" fmla="*/ 642942 h 642942"/>
              <a:gd name="connsiteX1" fmla="*/ 2428892 w 2428892"/>
              <a:gd name="connsiteY1" fmla="*/ 0 h 642942"/>
              <a:gd name="connsiteX2" fmla="*/ 2428892 w 2428892"/>
              <a:gd name="connsiteY2" fmla="*/ 642942 h 642942"/>
              <a:gd name="connsiteX0" fmla="*/ 0 w 2428892"/>
              <a:gd name="connsiteY0" fmla="*/ 142876 h 642942"/>
              <a:gd name="connsiteX1" fmla="*/ 571504 w 2428892"/>
              <a:gd name="connsiteY1" fmla="*/ 428628 h 642942"/>
              <a:gd name="connsiteX2" fmla="*/ 571504 w 2428892"/>
              <a:gd name="connsiteY2" fmla="*/ 428628 h 642942"/>
              <a:gd name="connsiteX0" fmla="*/ 2428892 w 2428892"/>
              <a:gd name="connsiteY0" fmla="*/ 642942 h 642942"/>
              <a:gd name="connsiteX1" fmla="*/ 2428892 w 2428892"/>
              <a:gd name="connsiteY1" fmla="*/ 0 h 642942"/>
              <a:gd name="connsiteX2" fmla="*/ 2428892 w 2428892"/>
              <a:gd name="connsiteY2" fmla="*/ 642942 h 642942"/>
              <a:gd name="connsiteX0" fmla="*/ 0 w 2428892"/>
              <a:gd name="connsiteY0" fmla="*/ 142876 h 642942"/>
              <a:gd name="connsiteX1" fmla="*/ 571504 w 2428892"/>
              <a:gd name="connsiteY1" fmla="*/ 428628 h 642942"/>
              <a:gd name="connsiteX2" fmla="*/ 563529 w 2428892"/>
              <a:gd name="connsiteY2" fmla="*/ 287356 h 642942"/>
              <a:gd name="connsiteX0" fmla="*/ 2428892 w 2428892"/>
              <a:gd name="connsiteY0" fmla="*/ 642942 h 642942"/>
              <a:gd name="connsiteX1" fmla="*/ 2428892 w 2428892"/>
              <a:gd name="connsiteY1" fmla="*/ 0 h 642942"/>
              <a:gd name="connsiteX2" fmla="*/ 2428892 w 2428892"/>
              <a:gd name="connsiteY2" fmla="*/ 642942 h 642942"/>
              <a:gd name="connsiteX0" fmla="*/ 0 w 2428892"/>
              <a:gd name="connsiteY0" fmla="*/ 142876 h 642942"/>
              <a:gd name="connsiteX1" fmla="*/ 571504 w 2428892"/>
              <a:gd name="connsiteY1" fmla="*/ 428628 h 642942"/>
              <a:gd name="connsiteX0" fmla="*/ 2428892 w 2428892"/>
              <a:gd name="connsiteY0" fmla="*/ 642942 h 642942"/>
              <a:gd name="connsiteX1" fmla="*/ 2428892 w 2428892"/>
              <a:gd name="connsiteY1" fmla="*/ 0 h 642942"/>
              <a:gd name="connsiteX2" fmla="*/ 2428892 w 2428892"/>
              <a:gd name="connsiteY2" fmla="*/ 642942 h 642942"/>
              <a:gd name="connsiteX0" fmla="*/ 0 w 2428892"/>
              <a:gd name="connsiteY0" fmla="*/ 142876 h 642942"/>
              <a:gd name="connsiteX1" fmla="*/ 462941 w 2428892"/>
              <a:gd name="connsiteY1" fmla="*/ 411449 h 642942"/>
              <a:gd name="connsiteX0" fmla="*/ 1965951 w 1965951"/>
              <a:gd name="connsiteY0" fmla="*/ 642942 h 744044"/>
              <a:gd name="connsiteX1" fmla="*/ 1965951 w 1965951"/>
              <a:gd name="connsiteY1" fmla="*/ 0 h 744044"/>
              <a:gd name="connsiteX2" fmla="*/ 1965951 w 1965951"/>
              <a:gd name="connsiteY2" fmla="*/ 642942 h 744044"/>
              <a:gd name="connsiteX0" fmla="*/ 511789 w 1965951"/>
              <a:gd name="connsiteY0" fmla="*/ 744044 h 744044"/>
              <a:gd name="connsiteX1" fmla="*/ 0 w 1965951"/>
              <a:gd name="connsiteY1" fmla="*/ 411449 h 744044"/>
              <a:gd name="connsiteX0" fmla="*/ 1958623 w 1958623"/>
              <a:gd name="connsiteY0" fmla="*/ 642942 h 744044"/>
              <a:gd name="connsiteX1" fmla="*/ 1958623 w 1958623"/>
              <a:gd name="connsiteY1" fmla="*/ 0 h 744044"/>
              <a:gd name="connsiteX2" fmla="*/ 1958623 w 1958623"/>
              <a:gd name="connsiteY2" fmla="*/ 642942 h 744044"/>
              <a:gd name="connsiteX0" fmla="*/ 504461 w 1958623"/>
              <a:gd name="connsiteY0" fmla="*/ 744044 h 744044"/>
              <a:gd name="connsiteX1" fmla="*/ 0 w 1958623"/>
              <a:gd name="connsiteY1" fmla="*/ 47259 h 744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58623" h="744044" stroke="0" extrusionOk="0">
                <a:moveTo>
                  <a:pt x="1958623" y="642942"/>
                </a:moveTo>
                <a:lnTo>
                  <a:pt x="1958623" y="0"/>
                </a:lnTo>
                <a:lnTo>
                  <a:pt x="1958623" y="642942"/>
                </a:lnTo>
                <a:close/>
              </a:path>
              <a:path w="1958623" h="744044" fill="none" extrusionOk="0">
                <a:moveTo>
                  <a:pt x="504461" y="744044"/>
                </a:moveTo>
                <a:lnTo>
                  <a:pt x="0" y="47259"/>
                </a:lnTo>
              </a:path>
            </a:pathLst>
          </a:custGeom>
          <a:ln w="25400" cmpd="sng">
            <a:solidFill>
              <a:schemeClr val="accent6"/>
            </a:solidFill>
            <a:prstDash val="sysDot"/>
            <a:head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357422" y="4714884"/>
            <a:ext cx="1857388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Утверждение отчета об исполнении бюджета предыдущего года</a:t>
            </a:r>
            <a:endParaRPr lang="ru-RU" sz="1600" dirty="0"/>
          </a:p>
        </p:txBody>
      </p:sp>
      <p:sp>
        <p:nvSpPr>
          <p:cNvPr id="32" name="Выгнутая вверх стрелка 31"/>
          <p:cNvSpPr/>
          <p:nvPr/>
        </p:nvSpPr>
        <p:spPr>
          <a:xfrm rot="10800000">
            <a:off x="3857620" y="6143644"/>
            <a:ext cx="1500198" cy="5715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7158" y="5857892"/>
            <a:ext cx="1357322" cy="430887"/>
          </a:xfrm>
          <a:prstGeom prst="rect">
            <a:avLst/>
          </a:prstGeom>
          <a:ln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100" dirty="0" smtClean="0"/>
              <a:t>Совет народных депутатов</a:t>
            </a:r>
            <a:endParaRPr lang="ru-RU" sz="1100" dirty="0"/>
          </a:p>
        </p:txBody>
      </p:sp>
      <p:sp>
        <p:nvSpPr>
          <p:cNvPr id="35" name="Полилиния 34"/>
          <p:cNvSpPr/>
          <p:nvPr/>
        </p:nvSpPr>
        <p:spPr>
          <a:xfrm>
            <a:off x="1714480" y="5643578"/>
            <a:ext cx="642942" cy="357190"/>
          </a:xfrm>
          <a:custGeom>
            <a:avLst/>
            <a:gdLst>
              <a:gd name="connsiteX0" fmla="*/ 0 w 1357322"/>
              <a:gd name="connsiteY0" fmla="*/ 0 h 642942"/>
              <a:gd name="connsiteX1" fmla="*/ 1357322 w 1357322"/>
              <a:gd name="connsiteY1" fmla="*/ 0 h 642942"/>
              <a:gd name="connsiteX2" fmla="*/ 1357322 w 1357322"/>
              <a:gd name="connsiteY2" fmla="*/ 642942 h 642942"/>
              <a:gd name="connsiteX3" fmla="*/ 0 w 1357322"/>
              <a:gd name="connsiteY3" fmla="*/ 642942 h 642942"/>
              <a:gd name="connsiteX4" fmla="*/ 0 w 1357322"/>
              <a:gd name="connsiteY4" fmla="*/ 0 h 642942"/>
              <a:gd name="connsiteX0" fmla="*/ -8334 w 1357322"/>
              <a:gd name="connsiteY0" fmla="*/ 101508 h 642942"/>
              <a:gd name="connsiteX1" fmla="*/ -226225 w 1357322"/>
              <a:gd name="connsiteY1" fmla="*/ 120552 h 642942"/>
              <a:gd name="connsiteX2" fmla="*/ -464353 w 1357322"/>
              <a:gd name="connsiteY2" fmla="*/ 547690 h 642942"/>
              <a:gd name="connsiteX3" fmla="*/ -503634 w 1357322"/>
              <a:gd name="connsiteY3" fmla="*/ 678664 h 642942"/>
              <a:gd name="connsiteX0" fmla="*/ 503634 w 1860956"/>
              <a:gd name="connsiteY0" fmla="*/ 0 h 678664"/>
              <a:gd name="connsiteX1" fmla="*/ 1860956 w 1860956"/>
              <a:gd name="connsiteY1" fmla="*/ 0 h 678664"/>
              <a:gd name="connsiteX2" fmla="*/ 1860956 w 1860956"/>
              <a:gd name="connsiteY2" fmla="*/ 642942 h 678664"/>
              <a:gd name="connsiteX3" fmla="*/ 503634 w 1860956"/>
              <a:gd name="connsiteY3" fmla="*/ 642942 h 678664"/>
              <a:gd name="connsiteX4" fmla="*/ 503634 w 1860956"/>
              <a:gd name="connsiteY4" fmla="*/ 0 h 678664"/>
              <a:gd name="connsiteX0" fmla="*/ 495300 w 1860956"/>
              <a:gd name="connsiteY0" fmla="*/ 101508 h 678664"/>
              <a:gd name="connsiteX1" fmla="*/ 217882 w 1860956"/>
              <a:gd name="connsiteY1" fmla="*/ 357190 h 678664"/>
              <a:gd name="connsiteX2" fmla="*/ 39281 w 1860956"/>
              <a:gd name="connsiteY2" fmla="*/ 547690 h 678664"/>
              <a:gd name="connsiteX3" fmla="*/ 0 w 1860956"/>
              <a:gd name="connsiteY3" fmla="*/ 678664 h 678664"/>
              <a:gd name="connsiteX0" fmla="*/ 500066 w 1857388"/>
              <a:gd name="connsiteY0" fmla="*/ 0 h 642942"/>
              <a:gd name="connsiteX1" fmla="*/ 1857388 w 1857388"/>
              <a:gd name="connsiteY1" fmla="*/ 0 h 642942"/>
              <a:gd name="connsiteX2" fmla="*/ 1857388 w 1857388"/>
              <a:gd name="connsiteY2" fmla="*/ 642942 h 642942"/>
              <a:gd name="connsiteX3" fmla="*/ 500066 w 1857388"/>
              <a:gd name="connsiteY3" fmla="*/ 642942 h 642942"/>
              <a:gd name="connsiteX4" fmla="*/ 500066 w 1857388"/>
              <a:gd name="connsiteY4" fmla="*/ 0 h 642942"/>
              <a:gd name="connsiteX0" fmla="*/ 491732 w 1857388"/>
              <a:gd name="connsiteY0" fmla="*/ 101508 h 642942"/>
              <a:gd name="connsiteX1" fmla="*/ 214314 w 1857388"/>
              <a:gd name="connsiteY1" fmla="*/ 357190 h 642942"/>
              <a:gd name="connsiteX2" fmla="*/ 35713 w 1857388"/>
              <a:gd name="connsiteY2" fmla="*/ 547690 h 642942"/>
              <a:gd name="connsiteX3" fmla="*/ 0 w 1857388"/>
              <a:gd name="connsiteY3" fmla="*/ 428628 h 642942"/>
              <a:gd name="connsiteX0" fmla="*/ 500066 w 1857388"/>
              <a:gd name="connsiteY0" fmla="*/ 0 h 642942"/>
              <a:gd name="connsiteX1" fmla="*/ 1857388 w 1857388"/>
              <a:gd name="connsiteY1" fmla="*/ 0 h 642942"/>
              <a:gd name="connsiteX2" fmla="*/ 1857388 w 1857388"/>
              <a:gd name="connsiteY2" fmla="*/ 642942 h 642942"/>
              <a:gd name="connsiteX3" fmla="*/ 500066 w 1857388"/>
              <a:gd name="connsiteY3" fmla="*/ 642942 h 642942"/>
              <a:gd name="connsiteX4" fmla="*/ 500066 w 1857388"/>
              <a:gd name="connsiteY4" fmla="*/ 0 h 642942"/>
              <a:gd name="connsiteX0" fmla="*/ 491732 w 1857388"/>
              <a:gd name="connsiteY0" fmla="*/ 101508 h 642942"/>
              <a:gd name="connsiteX1" fmla="*/ 214314 w 1857388"/>
              <a:gd name="connsiteY1" fmla="*/ 357190 h 642942"/>
              <a:gd name="connsiteX2" fmla="*/ 0 w 1857388"/>
              <a:gd name="connsiteY2" fmla="*/ 428628 h 642942"/>
              <a:gd name="connsiteX3" fmla="*/ 0 w 1857388"/>
              <a:gd name="connsiteY3" fmla="*/ 428628 h 642942"/>
              <a:gd name="connsiteX0" fmla="*/ 642942 w 2000264"/>
              <a:gd name="connsiteY0" fmla="*/ 0 h 3214710"/>
              <a:gd name="connsiteX1" fmla="*/ 2000264 w 2000264"/>
              <a:gd name="connsiteY1" fmla="*/ 0 h 3214710"/>
              <a:gd name="connsiteX2" fmla="*/ 2000264 w 2000264"/>
              <a:gd name="connsiteY2" fmla="*/ 642942 h 3214710"/>
              <a:gd name="connsiteX3" fmla="*/ 642942 w 2000264"/>
              <a:gd name="connsiteY3" fmla="*/ 642942 h 3214710"/>
              <a:gd name="connsiteX4" fmla="*/ 642942 w 2000264"/>
              <a:gd name="connsiteY4" fmla="*/ 0 h 3214710"/>
              <a:gd name="connsiteX0" fmla="*/ 634608 w 2000264"/>
              <a:gd name="connsiteY0" fmla="*/ 101508 h 3214710"/>
              <a:gd name="connsiteX1" fmla="*/ 357190 w 2000264"/>
              <a:gd name="connsiteY1" fmla="*/ 357190 h 3214710"/>
              <a:gd name="connsiteX2" fmla="*/ 142876 w 2000264"/>
              <a:gd name="connsiteY2" fmla="*/ 428628 h 3214710"/>
              <a:gd name="connsiteX3" fmla="*/ 0 w 2000264"/>
              <a:gd name="connsiteY3" fmla="*/ 3214710 h 3214710"/>
              <a:gd name="connsiteX0" fmla="*/ 642942 w 2000264"/>
              <a:gd name="connsiteY0" fmla="*/ 0 h 3214710"/>
              <a:gd name="connsiteX1" fmla="*/ 2000264 w 2000264"/>
              <a:gd name="connsiteY1" fmla="*/ 0 h 3214710"/>
              <a:gd name="connsiteX2" fmla="*/ 2000264 w 2000264"/>
              <a:gd name="connsiteY2" fmla="*/ 642942 h 3214710"/>
              <a:gd name="connsiteX3" fmla="*/ 642942 w 2000264"/>
              <a:gd name="connsiteY3" fmla="*/ 642942 h 3214710"/>
              <a:gd name="connsiteX4" fmla="*/ 642942 w 2000264"/>
              <a:gd name="connsiteY4" fmla="*/ 0 h 3214710"/>
              <a:gd name="connsiteX0" fmla="*/ 634608 w 2000264"/>
              <a:gd name="connsiteY0" fmla="*/ 101508 h 3214710"/>
              <a:gd name="connsiteX1" fmla="*/ 357190 w 2000264"/>
              <a:gd name="connsiteY1" fmla="*/ 357190 h 3214710"/>
              <a:gd name="connsiteX2" fmla="*/ 0 w 2000264"/>
              <a:gd name="connsiteY2" fmla="*/ 3214710 h 3214710"/>
              <a:gd name="connsiteX0" fmla="*/ 642942 w 2000264"/>
              <a:gd name="connsiteY0" fmla="*/ 0 h 3214710"/>
              <a:gd name="connsiteX1" fmla="*/ 2000264 w 2000264"/>
              <a:gd name="connsiteY1" fmla="*/ 0 h 3214710"/>
              <a:gd name="connsiteX2" fmla="*/ 2000264 w 2000264"/>
              <a:gd name="connsiteY2" fmla="*/ 642942 h 3214710"/>
              <a:gd name="connsiteX3" fmla="*/ 642942 w 2000264"/>
              <a:gd name="connsiteY3" fmla="*/ 642942 h 3214710"/>
              <a:gd name="connsiteX4" fmla="*/ 642942 w 2000264"/>
              <a:gd name="connsiteY4" fmla="*/ 0 h 3214710"/>
              <a:gd name="connsiteX0" fmla="*/ 634608 w 2000264"/>
              <a:gd name="connsiteY0" fmla="*/ 101508 h 3214710"/>
              <a:gd name="connsiteX1" fmla="*/ 0 w 2000264"/>
              <a:gd name="connsiteY1" fmla="*/ 3214710 h 3214710"/>
              <a:gd name="connsiteX0" fmla="*/ 642942 w 2000264"/>
              <a:gd name="connsiteY0" fmla="*/ 1928826 h 5143536"/>
              <a:gd name="connsiteX1" fmla="*/ 2000264 w 2000264"/>
              <a:gd name="connsiteY1" fmla="*/ 1928826 h 5143536"/>
              <a:gd name="connsiteX2" fmla="*/ 2000264 w 2000264"/>
              <a:gd name="connsiteY2" fmla="*/ 2571768 h 5143536"/>
              <a:gd name="connsiteX3" fmla="*/ 642942 w 2000264"/>
              <a:gd name="connsiteY3" fmla="*/ 2571768 h 5143536"/>
              <a:gd name="connsiteX4" fmla="*/ 642942 w 2000264"/>
              <a:gd name="connsiteY4" fmla="*/ 1928826 h 5143536"/>
              <a:gd name="connsiteX0" fmla="*/ 1357322 w 2000264"/>
              <a:gd name="connsiteY0" fmla="*/ 0 h 5143536"/>
              <a:gd name="connsiteX1" fmla="*/ 0 w 2000264"/>
              <a:gd name="connsiteY1" fmla="*/ 5143536 h 5143536"/>
              <a:gd name="connsiteX0" fmla="*/ 714380 w 2071702"/>
              <a:gd name="connsiteY0" fmla="*/ 1928826 h 5786478"/>
              <a:gd name="connsiteX1" fmla="*/ 2071702 w 2071702"/>
              <a:gd name="connsiteY1" fmla="*/ 1928826 h 5786478"/>
              <a:gd name="connsiteX2" fmla="*/ 2071702 w 2071702"/>
              <a:gd name="connsiteY2" fmla="*/ 2571768 h 5786478"/>
              <a:gd name="connsiteX3" fmla="*/ 714380 w 2071702"/>
              <a:gd name="connsiteY3" fmla="*/ 2571768 h 5786478"/>
              <a:gd name="connsiteX4" fmla="*/ 714380 w 2071702"/>
              <a:gd name="connsiteY4" fmla="*/ 1928826 h 5786478"/>
              <a:gd name="connsiteX0" fmla="*/ 1428760 w 2071702"/>
              <a:gd name="connsiteY0" fmla="*/ 0 h 5786478"/>
              <a:gd name="connsiteX1" fmla="*/ 0 w 2071702"/>
              <a:gd name="connsiteY1" fmla="*/ 5786478 h 5786478"/>
              <a:gd name="connsiteX0" fmla="*/ 714380 w 2071702"/>
              <a:gd name="connsiteY0" fmla="*/ 1928826 h 5786478"/>
              <a:gd name="connsiteX1" fmla="*/ 1071570 w 2071702"/>
              <a:gd name="connsiteY1" fmla="*/ 3214710 h 5786478"/>
              <a:gd name="connsiteX2" fmla="*/ 2071702 w 2071702"/>
              <a:gd name="connsiteY2" fmla="*/ 2571768 h 5786478"/>
              <a:gd name="connsiteX3" fmla="*/ 714380 w 2071702"/>
              <a:gd name="connsiteY3" fmla="*/ 2571768 h 5786478"/>
              <a:gd name="connsiteX4" fmla="*/ 714380 w 2071702"/>
              <a:gd name="connsiteY4" fmla="*/ 1928826 h 5786478"/>
              <a:gd name="connsiteX0" fmla="*/ 1428760 w 2071702"/>
              <a:gd name="connsiteY0" fmla="*/ 0 h 5786478"/>
              <a:gd name="connsiteX1" fmla="*/ 0 w 2071702"/>
              <a:gd name="connsiteY1" fmla="*/ 5786478 h 5786478"/>
              <a:gd name="connsiteX0" fmla="*/ 714380 w 1428760"/>
              <a:gd name="connsiteY0" fmla="*/ 1928826 h 5786478"/>
              <a:gd name="connsiteX1" fmla="*/ 1071570 w 1428760"/>
              <a:gd name="connsiteY1" fmla="*/ 3214710 h 5786478"/>
              <a:gd name="connsiteX2" fmla="*/ 1285884 w 1428760"/>
              <a:gd name="connsiteY2" fmla="*/ 2571768 h 5786478"/>
              <a:gd name="connsiteX3" fmla="*/ 714380 w 1428760"/>
              <a:gd name="connsiteY3" fmla="*/ 2571768 h 5786478"/>
              <a:gd name="connsiteX4" fmla="*/ 714380 w 1428760"/>
              <a:gd name="connsiteY4" fmla="*/ 1928826 h 5786478"/>
              <a:gd name="connsiteX0" fmla="*/ 1428760 w 1428760"/>
              <a:gd name="connsiteY0" fmla="*/ 0 h 5786478"/>
              <a:gd name="connsiteX1" fmla="*/ 0 w 1428760"/>
              <a:gd name="connsiteY1" fmla="*/ 5786478 h 5786478"/>
              <a:gd name="connsiteX0" fmla="*/ 714380 w 1428760"/>
              <a:gd name="connsiteY0" fmla="*/ 1928826 h 5786478"/>
              <a:gd name="connsiteX1" fmla="*/ 1285884 w 1428760"/>
              <a:gd name="connsiteY1" fmla="*/ 2571768 h 5786478"/>
              <a:gd name="connsiteX2" fmla="*/ 714380 w 1428760"/>
              <a:gd name="connsiteY2" fmla="*/ 2571768 h 5786478"/>
              <a:gd name="connsiteX3" fmla="*/ 714380 w 1428760"/>
              <a:gd name="connsiteY3" fmla="*/ 1928826 h 5786478"/>
              <a:gd name="connsiteX0" fmla="*/ 1428760 w 1428760"/>
              <a:gd name="connsiteY0" fmla="*/ 0 h 5786478"/>
              <a:gd name="connsiteX1" fmla="*/ 0 w 1428760"/>
              <a:gd name="connsiteY1" fmla="*/ 5786478 h 5786478"/>
              <a:gd name="connsiteX0" fmla="*/ 714380 w 1428760"/>
              <a:gd name="connsiteY0" fmla="*/ 1928826 h 5786478"/>
              <a:gd name="connsiteX1" fmla="*/ 714380 w 1428760"/>
              <a:gd name="connsiteY1" fmla="*/ 2571768 h 5786478"/>
              <a:gd name="connsiteX2" fmla="*/ 714380 w 1428760"/>
              <a:gd name="connsiteY2" fmla="*/ 1928826 h 5786478"/>
              <a:gd name="connsiteX0" fmla="*/ 1428760 w 1428760"/>
              <a:gd name="connsiteY0" fmla="*/ 0 h 5786478"/>
              <a:gd name="connsiteX1" fmla="*/ 0 w 1428760"/>
              <a:gd name="connsiteY1" fmla="*/ 5786478 h 5786478"/>
              <a:gd name="connsiteX0" fmla="*/ 0 w 714380"/>
              <a:gd name="connsiteY0" fmla="*/ 1928826 h 2571768"/>
              <a:gd name="connsiteX1" fmla="*/ 0 w 714380"/>
              <a:gd name="connsiteY1" fmla="*/ 2571768 h 2571768"/>
              <a:gd name="connsiteX2" fmla="*/ 0 w 714380"/>
              <a:gd name="connsiteY2" fmla="*/ 1928826 h 2571768"/>
              <a:gd name="connsiteX0" fmla="*/ 714380 w 714380"/>
              <a:gd name="connsiteY0" fmla="*/ 0 h 2571768"/>
              <a:gd name="connsiteX1" fmla="*/ 142876 w 714380"/>
              <a:gd name="connsiteY1" fmla="*/ 0 h 2571768"/>
              <a:gd name="connsiteX0" fmla="*/ 500066 w 642942"/>
              <a:gd name="connsiteY0" fmla="*/ 1928826 h 3214710"/>
              <a:gd name="connsiteX1" fmla="*/ 500066 w 642942"/>
              <a:gd name="connsiteY1" fmla="*/ 2571768 h 3214710"/>
              <a:gd name="connsiteX2" fmla="*/ 500066 w 642942"/>
              <a:gd name="connsiteY2" fmla="*/ 1928826 h 3214710"/>
              <a:gd name="connsiteX0" fmla="*/ 0 w 642942"/>
              <a:gd name="connsiteY0" fmla="*/ 3214710 h 3214710"/>
              <a:gd name="connsiteX1" fmla="*/ 642942 w 642942"/>
              <a:gd name="connsiteY1" fmla="*/ 0 h 321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42942" h="3214710" stroke="0" extrusionOk="0">
                <a:moveTo>
                  <a:pt x="500066" y="1928826"/>
                </a:moveTo>
                <a:lnTo>
                  <a:pt x="500066" y="2571768"/>
                </a:lnTo>
                <a:lnTo>
                  <a:pt x="500066" y="1928826"/>
                </a:lnTo>
                <a:close/>
              </a:path>
              <a:path w="642942" h="3214710" fill="none" extrusionOk="0">
                <a:moveTo>
                  <a:pt x="0" y="3214710"/>
                </a:moveTo>
                <a:lnTo>
                  <a:pt x="642942" y="0"/>
                </a:lnTo>
              </a:path>
            </a:pathLst>
          </a:custGeom>
          <a:ln w="25400" cmpd="sng">
            <a:solidFill>
              <a:schemeClr val="accent6"/>
            </a:solidFill>
            <a:prstDash val="sysDot"/>
            <a:head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олилиния 10"/>
          <p:cNvSpPr/>
          <p:nvPr/>
        </p:nvSpPr>
        <p:spPr>
          <a:xfrm>
            <a:off x="2000231" y="928670"/>
            <a:ext cx="1788697" cy="642942"/>
          </a:xfrm>
          <a:custGeom>
            <a:avLst/>
            <a:gdLst>
              <a:gd name="connsiteX0" fmla="*/ 0 w 1357322"/>
              <a:gd name="connsiteY0" fmla="*/ 0 h 642942"/>
              <a:gd name="connsiteX1" fmla="*/ 1357322 w 1357322"/>
              <a:gd name="connsiteY1" fmla="*/ 0 h 642942"/>
              <a:gd name="connsiteX2" fmla="*/ 1357322 w 1357322"/>
              <a:gd name="connsiteY2" fmla="*/ 642942 h 642942"/>
              <a:gd name="connsiteX3" fmla="*/ 0 w 1357322"/>
              <a:gd name="connsiteY3" fmla="*/ 642942 h 642942"/>
              <a:gd name="connsiteX4" fmla="*/ 0 w 1357322"/>
              <a:gd name="connsiteY4" fmla="*/ 0 h 642942"/>
              <a:gd name="connsiteX0" fmla="*/ -8334 w 1357322"/>
              <a:gd name="connsiteY0" fmla="*/ 101508 h 642942"/>
              <a:gd name="connsiteX1" fmla="*/ -226225 w 1357322"/>
              <a:gd name="connsiteY1" fmla="*/ 120552 h 642942"/>
              <a:gd name="connsiteX2" fmla="*/ -464353 w 1357322"/>
              <a:gd name="connsiteY2" fmla="*/ 547690 h 642942"/>
              <a:gd name="connsiteX3" fmla="*/ -503634 w 1357322"/>
              <a:gd name="connsiteY3" fmla="*/ 678664 h 642942"/>
              <a:gd name="connsiteX0" fmla="*/ 503634 w 1860956"/>
              <a:gd name="connsiteY0" fmla="*/ 0 h 678664"/>
              <a:gd name="connsiteX1" fmla="*/ 1860956 w 1860956"/>
              <a:gd name="connsiteY1" fmla="*/ 0 h 678664"/>
              <a:gd name="connsiteX2" fmla="*/ 1860956 w 1860956"/>
              <a:gd name="connsiteY2" fmla="*/ 642942 h 678664"/>
              <a:gd name="connsiteX3" fmla="*/ 503634 w 1860956"/>
              <a:gd name="connsiteY3" fmla="*/ 642942 h 678664"/>
              <a:gd name="connsiteX4" fmla="*/ 503634 w 1860956"/>
              <a:gd name="connsiteY4" fmla="*/ 0 h 678664"/>
              <a:gd name="connsiteX0" fmla="*/ 495300 w 1860956"/>
              <a:gd name="connsiteY0" fmla="*/ 101508 h 678664"/>
              <a:gd name="connsiteX1" fmla="*/ 217882 w 1860956"/>
              <a:gd name="connsiteY1" fmla="*/ 357190 h 678664"/>
              <a:gd name="connsiteX2" fmla="*/ 39281 w 1860956"/>
              <a:gd name="connsiteY2" fmla="*/ 547690 h 678664"/>
              <a:gd name="connsiteX3" fmla="*/ 0 w 1860956"/>
              <a:gd name="connsiteY3" fmla="*/ 678664 h 678664"/>
              <a:gd name="connsiteX0" fmla="*/ 500066 w 1857388"/>
              <a:gd name="connsiteY0" fmla="*/ 0 h 642942"/>
              <a:gd name="connsiteX1" fmla="*/ 1857388 w 1857388"/>
              <a:gd name="connsiteY1" fmla="*/ 0 h 642942"/>
              <a:gd name="connsiteX2" fmla="*/ 1857388 w 1857388"/>
              <a:gd name="connsiteY2" fmla="*/ 642942 h 642942"/>
              <a:gd name="connsiteX3" fmla="*/ 500066 w 1857388"/>
              <a:gd name="connsiteY3" fmla="*/ 642942 h 642942"/>
              <a:gd name="connsiteX4" fmla="*/ 500066 w 1857388"/>
              <a:gd name="connsiteY4" fmla="*/ 0 h 642942"/>
              <a:gd name="connsiteX0" fmla="*/ 491732 w 1857388"/>
              <a:gd name="connsiteY0" fmla="*/ 101508 h 642942"/>
              <a:gd name="connsiteX1" fmla="*/ 214314 w 1857388"/>
              <a:gd name="connsiteY1" fmla="*/ 357190 h 642942"/>
              <a:gd name="connsiteX2" fmla="*/ 35713 w 1857388"/>
              <a:gd name="connsiteY2" fmla="*/ 547690 h 642942"/>
              <a:gd name="connsiteX3" fmla="*/ 0 w 1857388"/>
              <a:gd name="connsiteY3" fmla="*/ 428628 h 642942"/>
              <a:gd name="connsiteX0" fmla="*/ 500066 w 1857388"/>
              <a:gd name="connsiteY0" fmla="*/ 0 h 642942"/>
              <a:gd name="connsiteX1" fmla="*/ 1857388 w 1857388"/>
              <a:gd name="connsiteY1" fmla="*/ 0 h 642942"/>
              <a:gd name="connsiteX2" fmla="*/ 1857388 w 1857388"/>
              <a:gd name="connsiteY2" fmla="*/ 642942 h 642942"/>
              <a:gd name="connsiteX3" fmla="*/ 500066 w 1857388"/>
              <a:gd name="connsiteY3" fmla="*/ 642942 h 642942"/>
              <a:gd name="connsiteX4" fmla="*/ 500066 w 1857388"/>
              <a:gd name="connsiteY4" fmla="*/ 0 h 642942"/>
              <a:gd name="connsiteX0" fmla="*/ 491732 w 1857388"/>
              <a:gd name="connsiteY0" fmla="*/ 101508 h 642942"/>
              <a:gd name="connsiteX1" fmla="*/ 214314 w 1857388"/>
              <a:gd name="connsiteY1" fmla="*/ 357190 h 642942"/>
              <a:gd name="connsiteX2" fmla="*/ 0 w 1857388"/>
              <a:gd name="connsiteY2" fmla="*/ 428628 h 642942"/>
              <a:gd name="connsiteX3" fmla="*/ 0 w 1857388"/>
              <a:gd name="connsiteY3" fmla="*/ 428628 h 642942"/>
              <a:gd name="connsiteX0" fmla="*/ 500066 w 1857388"/>
              <a:gd name="connsiteY0" fmla="*/ 357190 h 1000132"/>
              <a:gd name="connsiteX1" fmla="*/ 1857388 w 1857388"/>
              <a:gd name="connsiteY1" fmla="*/ 357190 h 1000132"/>
              <a:gd name="connsiteX2" fmla="*/ 1857388 w 1857388"/>
              <a:gd name="connsiteY2" fmla="*/ 1000132 h 1000132"/>
              <a:gd name="connsiteX3" fmla="*/ 500066 w 1857388"/>
              <a:gd name="connsiteY3" fmla="*/ 1000132 h 1000132"/>
              <a:gd name="connsiteX4" fmla="*/ 500066 w 1857388"/>
              <a:gd name="connsiteY4" fmla="*/ 357190 h 1000132"/>
              <a:gd name="connsiteX0" fmla="*/ 714380 w 1857388"/>
              <a:gd name="connsiteY0" fmla="*/ 0 h 1000132"/>
              <a:gd name="connsiteX1" fmla="*/ 214314 w 1857388"/>
              <a:gd name="connsiteY1" fmla="*/ 714380 h 1000132"/>
              <a:gd name="connsiteX2" fmla="*/ 0 w 1857388"/>
              <a:gd name="connsiteY2" fmla="*/ 785818 h 1000132"/>
              <a:gd name="connsiteX3" fmla="*/ 0 w 1857388"/>
              <a:gd name="connsiteY3" fmla="*/ 785818 h 1000132"/>
              <a:gd name="connsiteX0" fmla="*/ 500066 w 1857388"/>
              <a:gd name="connsiteY0" fmla="*/ 357190 h 1000132"/>
              <a:gd name="connsiteX1" fmla="*/ 1857388 w 1857388"/>
              <a:gd name="connsiteY1" fmla="*/ 357190 h 1000132"/>
              <a:gd name="connsiteX2" fmla="*/ 1857388 w 1857388"/>
              <a:gd name="connsiteY2" fmla="*/ 1000132 h 1000132"/>
              <a:gd name="connsiteX3" fmla="*/ 500066 w 1857388"/>
              <a:gd name="connsiteY3" fmla="*/ 1000132 h 1000132"/>
              <a:gd name="connsiteX4" fmla="*/ 500066 w 1857388"/>
              <a:gd name="connsiteY4" fmla="*/ 357190 h 1000132"/>
              <a:gd name="connsiteX0" fmla="*/ 714380 w 1857388"/>
              <a:gd name="connsiteY0" fmla="*/ 0 h 1000132"/>
              <a:gd name="connsiteX1" fmla="*/ 214314 w 1857388"/>
              <a:gd name="connsiteY1" fmla="*/ 714380 h 1000132"/>
              <a:gd name="connsiteX2" fmla="*/ 0 w 1857388"/>
              <a:gd name="connsiteY2" fmla="*/ 785818 h 1000132"/>
              <a:gd name="connsiteX3" fmla="*/ 428628 w 1857388"/>
              <a:gd name="connsiteY3" fmla="*/ 785818 h 1000132"/>
              <a:gd name="connsiteX0" fmla="*/ 500066 w 1857388"/>
              <a:gd name="connsiteY0" fmla="*/ 357190 h 1000132"/>
              <a:gd name="connsiteX1" fmla="*/ 1857388 w 1857388"/>
              <a:gd name="connsiteY1" fmla="*/ 357190 h 1000132"/>
              <a:gd name="connsiteX2" fmla="*/ 1857388 w 1857388"/>
              <a:gd name="connsiteY2" fmla="*/ 1000132 h 1000132"/>
              <a:gd name="connsiteX3" fmla="*/ 500066 w 1857388"/>
              <a:gd name="connsiteY3" fmla="*/ 1000132 h 1000132"/>
              <a:gd name="connsiteX4" fmla="*/ 500066 w 1857388"/>
              <a:gd name="connsiteY4" fmla="*/ 357190 h 1000132"/>
              <a:gd name="connsiteX0" fmla="*/ 714380 w 1857388"/>
              <a:gd name="connsiteY0" fmla="*/ 0 h 1000132"/>
              <a:gd name="connsiteX1" fmla="*/ 214314 w 1857388"/>
              <a:gd name="connsiteY1" fmla="*/ 714380 h 1000132"/>
              <a:gd name="connsiteX2" fmla="*/ 0 w 1857388"/>
              <a:gd name="connsiteY2" fmla="*/ 785818 h 1000132"/>
              <a:gd name="connsiteX3" fmla="*/ 0 w 1857388"/>
              <a:gd name="connsiteY3" fmla="*/ 785818 h 1000132"/>
              <a:gd name="connsiteX0" fmla="*/ 500066 w 1857388"/>
              <a:gd name="connsiteY0" fmla="*/ 357190 h 1000132"/>
              <a:gd name="connsiteX1" fmla="*/ 1857388 w 1857388"/>
              <a:gd name="connsiteY1" fmla="*/ 357190 h 1000132"/>
              <a:gd name="connsiteX2" fmla="*/ 1857388 w 1857388"/>
              <a:gd name="connsiteY2" fmla="*/ 1000132 h 1000132"/>
              <a:gd name="connsiteX3" fmla="*/ 500066 w 1857388"/>
              <a:gd name="connsiteY3" fmla="*/ 1000132 h 1000132"/>
              <a:gd name="connsiteX4" fmla="*/ 500066 w 1857388"/>
              <a:gd name="connsiteY4" fmla="*/ 357190 h 1000132"/>
              <a:gd name="connsiteX0" fmla="*/ 714380 w 1857388"/>
              <a:gd name="connsiteY0" fmla="*/ 0 h 1000132"/>
              <a:gd name="connsiteX1" fmla="*/ 214314 w 1857388"/>
              <a:gd name="connsiteY1" fmla="*/ 571504 h 1000132"/>
              <a:gd name="connsiteX2" fmla="*/ 0 w 1857388"/>
              <a:gd name="connsiteY2" fmla="*/ 785818 h 1000132"/>
              <a:gd name="connsiteX3" fmla="*/ 0 w 1857388"/>
              <a:gd name="connsiteY3" fmla="*/ 785818 h 1000132"/>
              <a:gd name="connsiteX0" fmla="*/ 500066 w 1857388"/>
              <a:gd name="connsiteY0" fmla="*/ 214314 h 857256"/>
              <a:gd name="connsiteX1" fmla="*/ 1857388 w 1857388"/>
              <a:gd name="connsiteY1" fmla="*/ 214314 h 857256"/>
              <a:gd name="connsiteX2" fmla="*/ 1857388 w 1857388"/>
              <a:gd name="connsiteY2" fmla="*/ 857256 h 857256"/>
              <a:gd name="connsiteX3" fmla="*/ 500066 w 1857388"/>
              <a:gd name="connsiteY3" fmla="*/ 857256 h 857256"/>
              <a:gd name="connsiteX4" fmla="*/ 500066 w 1857388"/>
              <a:gd name="connsiteY4" fmla="*/ 214314 h 857256"/>
              <a:gd name="connsiteX0" fmla="*/ 500066 w 1857388"/>
              <a:gd name="connsiteY0" fmla="*/ 0 h 857256"/>
              <a:gd name="connsiteX1" fmla="*/ 214314 w 1857388"/>
              <a:gd name="connsiteY1" fmla="*/ 428628 h 857256"/>
              <a:gd name="connsiteX2" fmla="*/ 0 w 1857388"/>
              <a:gd name="connsiteY2" fmla="*/ 642942 h 857256"/>
              <a:gd name="connsiteX3" fmla="*/ 0 w 1857388"/>
              <a:gd name="connsiteY3" fmla="*/ 642942 h 857256"/>
              <a:gd name="connsiteX0" fmla="*/ 1119195 w 2476517"/>
              <a:gd name="connsiteY0" fmla="*/ 214314 h 2143140"/>
              <a:gd name="connsiteX1" fmla="*/ 2476517 w 2476517"/>
              <a:gd name="connsiteY1" fmla="*/ 214314 h 2143140"/>
              <a:gd name="connsiteX2" fmla="*/ 2476517 w 2476517"/>
              <a:gd name="connsiteY2" fmla="*/ 857256 h 2143140"/>
              <a:gd name="connsiteX3" fmla="*/ 1119195 w 2476517"/>
              <a:gd name="connsiteY3" fmla="*/ 857256 h 2143140"/>
              <a:gd name="connsiteX4" fmla="*/ 1119195 w 2476517"/>
              <a:gd name="connsiteY4" fmla="*/ 214314 h 2143140"/>
              <a:gd name="connsiteX0" fmla="*/ 1119195 w 2476517"/>
              <a:gd name="connsiteY0" fmla="*/ 0 h 2143140"/>
              <a:gd name="connsiteX1" fmla="*/ 833443 w 2476517"/>
              <a:gd name="connsiteY1" fmla="*/ 428628 h 2143140"/>
              <a:gd name="connsiteX2" fmla="*/ 619129 w 2476517"/>
              <a:gd name="connsiteY2" fmla="*/ 642942 h 2143140"/>
              <a:gd name="connsiteX3" fmla="*/ 0 w 2476517"/>
              <a:gd name="connsiteY3" fmla="*/ 2143140 h 2143140"/>
              <a:gd name="connsiteX0" fmla="*/ 1119195 w 2476517"/>
              <a:gd name="connsiteY0" fmla="*/ 214314 h 2143140"/>
              <a:gd name="connsiteX1" fmla="*/ 2476517 w 2476517"/>
              <a:gd name="connsiteY1" fmla="*/ 214314 h 2143140"/>
              <a:gd name="connsiteX2" fmla="*/ 2476517 w 2476517"/>
              <a:gd name="connsiteY2" fmla="*/ 857256 h 2143140"/>
              <a:gd name="connsiteX3" fmla="*/ 1119195 w 2476517"/>
              <a:gd name="connsiteY3" fmla="*/ 857256 h 2143140"/>
              <a:gd name="connsiteX4" fmla="*/ 1119195 w 2476517"/>
              <a:gd name="connsiteY4" fmla="*/ 214314 h 2143140"/>
              <a:gd name="connsiteX0" fmla="*/ 742955 w 2476517"/>
              <a:gd name="connsiteY0" fmla="*/ 0 h 2143140"/>
              <a:gd name="connsiteX1" fmla="*/ 833443 w 2476517"/>
              <a:gd name="connsiteY1" fmla="*/ 428628 h 2143140"/>
              <a:gd name="connsiteX2" fmla="*/ 619129 w 2476517"/>
              <a:gd name="connsiteY2" fmla="*/ 642942 h 2143140"/>
              <a:gd name="connsiteX3" fmla="*/ 0 w 2476517"/>
              <a:gd name="connsiteY3" fmla="*/ 2143140 h 2143140"/>
              <a:gd name="connsiteX0" fmla="*/ 1119195 w 2476517"/>
              <a:gd name="connsiteY0" fmla="*/ 214314 h 2143140"/>
              <a:gd name="connsiteX1" fmla="*/ 2476517 w 2476517"/>
              <a:gd name="connsiteY1" fmla="*/ 214314 h 2143140"/>
              <a:gd name="connsiteX2" fmla="*/ 2476517 w 2476517"/>
              <a:gd name="connsiteY2" fmla="*/ 857256 h 2143140"/>
              <a:gd name="connsiteX3" fmla="*/ 1119195 w 2476517"/>
              <a:gd name="connsiteY3" fmla="*/ 857256 h 2143140"/>
              <a:gd name="connsiteX4" fmla="*/ 1119195 w 2476517"/>
              <a:gd name="connsiteY4" fmla="*/ 214314 h 2143140"/>
              <a:gd name="connsiteX0" fmla="*/ 742955 w 2476517"/>
              <a:gd name="connsiteY0" fmla="*/ 0 h 2143140"/>
              <a:gd name="connsiteX1" fmla="*/ 833443 w 2476517"/>
              <a:gd name="connsiteY1" fmla="*/ 428628 h 2143140"/>
              <a:gd name="connsiteX2" fmla="*/ 371478 w 2476517"/>
              <a:gd name="connsiteY2" fmla="*/ 1285884 h 2143140"/>
              <a:gd name="connsiteX3" fmla="*/ 0 w 2476517"/>
              <a:gd name="connsiteY3" fmla="*/ 2143140 h 2143140"/>
              <a:gd name="connsiteX0" fmla="*/ 1119195 w 2476517"/>
              <a:gd name="connsiteY0" fmla="*/ 214314 h 2143140"/>
              <a:gd name="connsiteX1" fmla="*/ 2476517 w 2476517"/>
              <a:gd name="connsiteY1" fmla="*/ 214314 h 2143140"/>
              <a:gd name="connsiteX2" fmla="*/ 2476517 w 2476517"/>
              <a:gd name="connsiteY2" fmla="*/ 857256 h 2143140"/>
              <a:gd name="connsiteX3" fmla="*/ 1119195 w 2476517"/>
              <a:gd name="connsiteY3" fmla="*/ 857256 h 2143140"/>
              <a:gd name="connsiteX4" fmla="*/ 1119195 w 2476517"/>
              <a:gd name="connsiteY4" fmla="*/ 214314 h 2143140"/>
              <a:gd name="connsiteX0" fmla="*/ 742955 w 2476517"/>
              <a:gd name="connsiteY0" fmla="*/ 0 h 2143140"/>
              <a:gd name="connsiteX1" fmla="*/ 619129 w 2476517"/>
              <a:gd name="connsiteY1" fmla="*/ 857256 h 2143140"/>
              <a:gd name="connsiteX2" fmla="*/ 371478 w 2476517"/>
              <a:gd name="connsiteY2" fmla="*/ 1285884 h 2143140"/>
              <a:gd name="connsiteX3" fmla="*/ 0 w 2476517"/>
              <a:gd name="connsiteY3" fmla="*/ 2143140 h 2143140"/>
              <a:gd name="connsiteX0" fmla="*/ 1119195 w 2476517"/>
              <a:gd name="connsiteY0" fmla="*/ 0 h 1928826"/>
              <a:gd name="connsiteX1" fmla="*/ 2476517 w 2476517"/>
              <a:gd name="connsiteY1" fmla="*/ 0 h 1928826"/>
              <a:gd name="connsiteX2" fmla="*/ 2476517 w 2476517"/>
              <a:gd name="connsiteY2" fmla="*/ 642942 h 1928826"/>
              <a:gd name="connsiteX3" fmla="*/ 1119195 w 2476517"/>
              <a:gd name="connsiteY3" fmla="*/ 642942 h 1928826"/>
              <a:gd name="connsiteX4" fmla="*/ 1119195 w 2476517"/>
              <a:gd name="connsiteY4" fmla="*/ 0 h 1928826"/>
              <a:gd name="connsiteX0" fmla="*/ 866781 w 2476517"/>
              <a:gd name="connsiteY0" fmla="*/ 0 h 1928826"/>
              <a:gd name="connsiteX1" fmla="*/ 619129 w 2476517"/>
              <a:gd name="connsiteY1" fmla="*/ 642942 h 1928826"/>
              <a:gd name="connsiteX2" fmla="*/ 371478 w 2476517"/>
              <a:gd name="connsiteY2" fmla="*/ 1071570 h 1928826"/>
              <a:gd name="connsiteX3" fmla="*/ 0 w 2476517"/>
              <a:gd name="connsiteY3" fmla="*/ 1928826 h 1928826"/>
              <a:gd name="connsiteX0" fmla="*/ 1119195 w 2476517"/>
              <a:gd name="connsiteY0" fmla="*/ 0 h 1928826"/>
              <a:gd name="connsiteX1" fmla="*/ 2476517 w 2476517"/>
              <a:gd name="connsiteY1" fmla="*/ 0 h 1928826"/>
              <a:gd name="connsiteX2" fmla="*/ 2476517 w 2476517"/>
              <a:gd name="connsiteY2" fmla="*/ 642942 h 1928826"/>
              <a:gd name="connsiteX3" fmla="*/ 1119195 w 2476517"/>
              <a:gd name="connsiteY3" fmla="*/ 642942 h 1928826"/>
              <a:gd name="connsiteX4" fmla="*/ 1119195 w 2476517"/>
              <a:gd name="connsiteY4" fmla="*/ 0 h 1928826"/>
              <a:gd name="connsiteX0" fmla="*/ 866781 w 2476517"/>
              <a:gd name="connsiteY0" fmla="*/ 0 h 1928826"/>
              <a:gd name="connsiteX1" fmla="*/ 371478 w 2476517"/>
              <a:gd name="connsiteY1" fmla="*/ 1285884 h 1928826"/>
              <a:gd name="connsiteX2" fmla="*/ 371478 w 2476517"/>
              <a:gd name="connsiteY2" fmla="*/ 1071570 h 1928826"/>
              <a:gd name="connsiteX3" fmla="*/ 0 w 2476517"/>
              <a:gd name="connsiteY3" fmla="*/ 1928826 h 1928826"/>
              <a:gd name="connsiteX0" fmla="*/ 1119195 w 2476517"/>
              <a:gd name="connsiteY0" fmla="*/ 0 h 1928826"/>
              <a:gd name="connsiteX1" fmla="*/ 2476517 w 2476517"/>
              <a:gd name="connsiteY1" fmla="*/ 0 h 1928826"/>
              <a:gd name="connsiteX2" fmla="*/ 2476517 w 2476517"/>
              <a:gd name="connsiteY2" fmla="*/ 642942 h 1928826"/>
              <a:gd name="connsiteX3" fmla="*/ 1119195 w 2476517"/>
              <a:gd name="connsiteY3" fmla="*/ 642942 h 1928826"/>
              <a:gd name="connsiteX4" fmla="*/ 1119195 w 2476517"/>
              <a:gd name="connsiteY4" fmla="*/ 0 h 1928826"/>
              <a:gd name="connsiteX0" fmla="*/ 866781 w 2476517"/>
              <a:gd name="connsiteY0" fmla="*/ 0 h 1928826"/>
              <a:gd name="connsiteX1" fmla="*/ 619129 w 2476517"/>
              <a:gd name="connsiteY1" fmla="*/ 857256 h 1928826"/>
              <a:gd name="connsiteX2" fmla="*/ 371478 w 2476517"/>
              <a:gd name="connsiteY2" fmla="*/ 1071570 h 1928826"/>
              <a:gd name="connsiteX3" fmla="*/ 0 w 2476517"/>
              <a:gd name="connsiteY3" fmla="*/ 1928826 h 1928826"/>
              <a:gd name="connsiteX0" fmla="*/ 1119195 w 2476517"/>
              <a:gd name="connsiteY0" fmla="*/ 0 h 1928826"/>
              <a:gd name="connsiteX1" fmla="*/ 2476517 w 2476517"/>
              <a:gd name="connsiteY1" fmla="*/ 0 h 1928826"/>
              <a:gd name="connsiteX2" fmla="*/ 2476517 w 2476517"/>
              <a:gd name="connsiteY2" fmla="*/ 642942 h 1928826"/>
              <a:gd name="connsiteX3" fmla="*/ 1119195 w 2476517"/>
              <a:gd name="connsiteY3" fmla="*/ 642942 h 1928826"/>
              <a:gd name="connsiteX4" fmla="*/ 1119195 w 2476517"/>
              <a:gd name="connsiteY4" fmla="*/ 0 h 1928826"/>
              <a:gd name="connsiteX0" fmla="*/ 866781 w 2476517"/>
              <a:gd name="connsiteY0" fmla="*/ 0 h 1928826"/>
              <a:gd name="connsiteX1" fmla="*/ 619129 w 2476517"/>
              <a:gd name="connsiteY1" fmla="*/ 857256 h 1928826"/>
              <a:gd name="connsiteX2" fmla="*/ 247652 w 2476517"/>
              <a:gd name="connsiteY2" fmla="*/ 1500198 h 1928826"/>
              <a:gd name="connsiteX3" fmla="*/ 0 w 2476517"/>
              <a:gd name="connsiteY3" fmla="*/ 1928826 h 1928826"/>
              <a:gd name="connsiteX0" fmla="*/ 1119195 w 2476517"/>
              <a:gd name="connsiteY0" fmla="*/ 0 h 1928826"/>
              <a:gd name="connsiteX1" fmla="*/ 2476517 w 2476517"/>
              <a:gd name="connsiteY1" fmla="*/ 0 h 1928826"/>
              <a:gd name="connsiteX2" fmla="*/ 2476517 w 2476517"/>
              <a:gd name="connsiteY2" fmla="*/ 642942 h 1928826"/>
              <a:gd name="connsiteX3" fmla="*/ 1119195 w 2476517"/>
              <a:gd name="connsiteY3" fmla="*/ 642942 h 1928826"/>
              <a:gd name="connsiteX4" fmla="*/ 1119195 w 2476517"/>
              <a:gd name="connsiteY4" fmla="*/ 0 h 1928826"/>
              <a:gd name="connsiteX0" fmla="*/ 866781 w 2476517"/>
              <a:gd name="connsiteY0" fmla="*/ 0 h 1928826"/>
              <a:gd name="connsiteX1" fmla="*/ 371478 w 2476517"/>
              <a:gd name="connsiteY1" fmla="*/ 1071570 h 1928826"/>
              <a:gd name="connsiteX2" fmla="*/ 247652 w 2476517"/>
              <a:gd name="connsiteY2" fmla="*/ 1500198 h 1928826"/>
              <a:gd name="connsiteX3" fmla="*/ 0 w 2476517"/>
              <a:gd name="connsiteY3" fmla="*/ 1928826 h 1928826"/>
              <a:gd name="connsiteX0" fmla="*/ 1119195 w 2476517"/>
              <a:gd name="connsiteY0" fmla="*/ 0 h 1928826"/>
              <a:gd name="connsiteX1" fmla="*/ 2476517 w 2476517"/>
              <a:gd name="connsiteY1" fmla="*/ 0 h 1928826"/>
              <a:gd name="connsiteX2" fmla="*/ 2476517 w 2476517"/>
              <a:gd name="connsiteY2" fmla="*/ 642942 h 1928826"/>
              <a:gd name="connsiteX3" fmla="*/ 1119195 w 2476517"/>
              <a:gd name="connsiteY3" fmla="*/ 642942 h 1928826"/>
              <a:gd name="connsiteX4" fmla="*/ 1119195 w 2476517"/>
              <a:gd name="connsiteY4" fmla="*/ 0 h 1928826"/>
              <a:gd name="connsiteX0" fmla="*/ 866781 w 2476517"/>
              <a:gd name="connsiteY0" fmla="*/ 0 h 1928826"/>
              <a:gd name="connsiteX1" fmla="*/ 371478 w 2476517"/>
              <a:gd name="connsiteY1" fmla="*/ 1071570 h 1928826"/>
              <a:gd name="connsiteX2" fmla="*/ 247652 w 2476517"/>
              <a:gd name="connsiteY2" fmla="*/ 1500198 h 1928826"/>
              <a:gd name="connsiteX3" fmla="*/ 0 w 2476517"/>
              <a:gd name="connsiteY3" fmla="*/ 1928826 h 1928826"/>
              <a:gd name="connsiteX0" fmla="*/ 1119195 w 2476517"/>
              <a:gd name="connsiteY0" fmla="*/ 0 h 1928826"/>
              <a:gd name="connsiteX1" fmla="*/ 2476517 w 2476517"/>
              <a:gd name="connsiteY1" fmla="*/ 0 h 1928826"/>
              <a:gd name="connsiteX2" fmla="*/ 2476517 w 2476517"/>
              <a:gd name="connsiteY2" fmla="*/ 642942 h 1928826"/>
              <a:gd name="connsiteX3" fmla="*/ 1119195 w 2476517"/>
              <a:gd name="connsiteY3" fmla="*/ 642942 h 1928826"/>
              <a:gd name="connsiteX4" fmla="*/ 1119195 w 2476517"/>
              <a:gd name="connsiteY4" fmla="*/ 0 h 1928826"/>
              <a:gd name="connsiteX0" fmla="*/ 866781 w 2476517"/>
              <a:gd name="connsiteY0" fmla="*/ 0 h 1928826"/>
              <a:gd name="connsiteX1" fmla="*/ 371478 w 2476517"/>
              <a:gd name="connsiteY1" fmla="*/ 1071570 h 1928826"/>
              <a:gd name="connsiteX2" fmla="*/ 247652 w 2476517"/>
              <a:gd name="connsiteY2" fmla="*/ 1500198 h 1928826"/>
              <a:gd name="connsiteX3" fmla="*/ 0 w 2476517"/>
              <a:gd name="connsiteY3" fmla="*/ 1928826 h 1928826"/>
              <a:gd name="connsiteX0" fmla="*/ 1119195 w 2476517"/>
              <a:gd name="connsiteY0" fmla="*/ 0 h 1928826"/>
              <a:gd name="connsiteX1" fmla="*/ 2476517 w 2476517"/>
              <a:gd name="connsiteY1" fmla="*/ 0 h 1928826"/>
              <a:gd name="connsiteX2" fmla="*/ 2476517 w 2476517"/>
              <a:gd name="connsiteY2" fmla="*/ 642942 h 1928826"/>
              <a:gd name="connsiteX3" fmla="*/ 1119195 w 2476517"/>
              <a:gd name="connsiteY3" fmla="*/ 642942 h 1928826"/>
              <a:gd name="connsiteX4" fmla="*/ 1119195 w 2476517"/>
              <a:gd name="connsiteY4" fmla="*/ 0 h 1928826"/>
              <a:gd name="connsiteX0" fmla="*/ 866781 w 2476517"/>
              <a:gd name="connsiteY0" fmla="*/ 0 h 1928826"/>
              <a:gd name="connsiteX1" fmla="*/ 495303 w 2476517"/>
              <a:gd name="connsiteY1" fmla="*/ 1071570 h 1928826"/>
              <a:gd name="connsiteX2" fmla="*/ 247652 w 2476517"/>
              <a:gd name="connsiteY2" fmla="*/ 1500198 h 1928826"/>
              <a:gd name="connsiteX3" fmla="*/ 0 w 2476517"/>
              <a:gd name="connsiteY3" fmla="*/ 1928826 h 1928826"/>
              <a:gd name="connsiteX0" fmla="*/ 1119195 w 2476517"/>
              <a:gd name="connsiteY0" fmla="*/ 0 h 1928826"/>
              <a:gd name="connsiteX1" fmla="*/ 2476517 w 2476517"/>
              <a:gd name="connsiteY1" fmla="*/ 0 h 1928826"/>
              <a:gd name="connsiteX2" fmla="*/ 2476517 w 2476517"/>
              <a:gd name="connsiteY2" fmla="*/ 642942 h 1928826"/>
              <a:gd name="connsiteX3" fmla="*/ 1119195 w 2476517"/>
              <a:gd name="connsiteY3" fmla="*/ 642942 h 1928826"/>
              <a:gd name="connsiteX4" fmla="*/ 1119195 w 2476517"/>
              <a:gd name="connsiteY4" fmla="*/ 0 h 1928826"/>
              <a:gd name="connsiteX0" fmla="*/ 866781 w 2476517"/>
              <a:gd name="connsiteY0" fmla="*/ 0 h 1928826"/>
              <a:gd name="connsiteX1" fmla="*/ 123826 w 2476517"/>
              <a:gd name="connsiteY1" fmla="*/ 857256 h 1928826"/>
              <a:gd name="connsiteX2" fmla="*/ 247652 w 2476517"/>
              <a:gd name="connsiteY2" fmla="*/ 1500198 h 1928826"/>
              <a:gd name="connsiteX3" fmla="*/ 0 w 2476517"/>
              <a:gd name="connsiteY3" fmla="*/ 1928826 h 1928826"/>
              <a:gd name="connsiteX0" fmla="*/ 1263660 w 2620982"/>
              <a:gd name="connsiteY0" fmla="*/ 0 h 1928826"/>
              <a:gd name="connsiteX1" fmla="*/ 2620982 w 2620982"/>
              <a:gd name="connsiteY1" fmla="*/ 0 h 1928826"/>
              <a:gd name="connsiteX2" fmla="*/ 2620982 w 2620982"/>
              <a:gd name="connsiteY2" fmla="*/ 642942 h 1928826"/>
              <a:gd name="connsiteX3" fmla="*/ 1263660 w 2620982"/>
              <a:gd name="connsiteY3" fmla="*/ 642942 h 1928826"/>
              <a:gd name="connsiteX4" fmla="*/ 1263660 w 2620982"/>
              <a:gd name="connsiteY4" fmla="*/ 0 h 1928826"/>
              <a:gd name="connsiteX0" fmla="*/ 1011246 w 2620982"/>
              <a:gd name="connsiteY0" fmla="*/ 0 h 1928826"/>
              <a:gd name="connsiteX1" fmla="*/ 268291 w 2620982"/>
              <a:gd name="connsiteY1" fmla="*/ 857256 h 1928826"/>
              <a:gd name="connsiteX2" fmla="*/ 20639 w 2620982"/>
              <a:gd name="connsiteY2" fmla="*/ 1071570 h 1928826"/>
              <a:gd name="connsiteX3" fmla="*/ 144465 w 2620982"/>
              <a:gd name="connsiteY3" fmla="*/ 1928826 h 1928826"/>
              <a:gd name="connsiteX0" fmla="*/ 1119195 w 2476517"/>
              <a:gd name="connsiteY0" fmla="*/ 0 h 1928826"/>
              <a:gd name="connsiteX1" fmla="*/ 2476517 w 2476517"/>
              <a:gd name="connsiteY1" fmla="*/ 0 h 1928826"/>
              <a:gd name="connsiteX2" fmla="*/ 2476517 w 2476517"/>
              <a:gd name="connsiteY2" fmla="*/ 642942 h 1928826"/>
              <a:gd name="connsiteX3" fmla="*/ 1119195 w 2476517"/>
              <a:gd name="connsiteY3" fmla="*/ 642942 h 1928826"/>
              <a:gd name="connsiteX4" fmla="*/ 1119195 w 2476517"/>
              <a:gd name="connsiteY4" fmla="*/ 0 h 1928826"/>
              <a:gd name="connsiteX0" fmla="*/ 866781 w 2476517"/>
              <a:gd name="connsiteY0" fmla="*/ 0 h 1928826"/>
              <a:gd name="connsiteX1" fmla="*/ 123826 w 2476517"/>
              <a:gd name="connsiteY1" fmla="*/ 857256 h 1928826"/>
              <a:gd name="connsiteX2" fmla="*/ 247653 w 2476517"/>
              <a:gd name="connsiteY2" fmla="*/ 1285884 h 1928826"/>
              <a:gd name="connsiteX3" fmla="*/ 0 w 2476517"/>
              <a:gd name="connsiteY3" fmla="*/ 1928826 h 1928826"/>
              <a:gd name="connsiteX0" fmla="*/ 1119195 w 2476517"/>
              <a:gd name="connsiteY0" fmla="*/ 0 h 1928826"/>
              <a:gd name="connsiteX1" fmla="*/ 2476517 w 2476517"/>
              <a:gd name="connsiteY1" fmla="*/ 0 h 1928826"/>
              <a:gd name="connsiteX2" fmla="*/ 2476517 w 2476517"/>
              <a:gd name="connsiteY2" fmla="*/ 642942 h 1928826"/>
              <a:gd name="connsiteX3" fmla="*/ 1119195 w 2476517"/>
              <a:gd name="connsiteY3" fmla="*/ 642942 h 1928826"/>
              <a:gd name="connsiteX4" fmla="*/ 1119195 w 2476517"/>
              <a:gd name="connsiteY4" fmla="*/ 0 h 1928826"/>
              <a:gd name="connsiteX0" fmla="*/ 866781 w 2476517"/>
              <a:gd name="connsiteY0" fmla="*/ 0 h 1928826"/>
              <a:gd name="connsiteX1" fmla="*/ 495303 w 2476517"/>
              <a:gd name="connsiteY1" fmla="*/ 428628 h 1928826"/>
              <a:gd name="connsiteX2" fmla="*/ 247653 w 2476517"/>
              <a:gd name="connsiteY2" fmla="*/ 1285884 h 1928826"/>
              <a:gd name="connsiteX3" fmla="*/ 0 w 2476517"/>
              <a:gd name="connsiteY3" fmla="*/ 1928826 h 1928826"/>
              <a:gd name="connsiteX0" fmla="*/ 1119195 w 2476517"/>
              <a:gd name="connsiteY0" fmla="*/ 0 h 1928826"/>
              <a:gd name="connsiteX1" fmla="*/ 2476517 w 2476517"/>
              <a:gd name="connsiteY1" fmla="*/ 0 h 1928826"/>
              <a:gd name="connsiteX2" fmla="*/ 2476517 w 2476517"/>
              <a:gd name="connsiteY2" fmla="*/ 642942 h 1928826"/>
              <a:gd name="connsiteX3" fmla="*/ 1119195 w 2476517"/>
              <a:gd name="connsiteY3" fmla="*/ 642942 h 1928826"/>
              <a:gd name="connsiteX4" fmla="*/ 1119195 w 2476517"/>
              <a:gd name="connsiteY4" fmla="*/ 0 h 1928826"/>
              <a:gd name="connsiteX0" fmla="*/ 866781 w 2476517"/>
              <a:gd name="connsiteY0" fmla="*/ 0 h 1928826"/>
              <a:gd name="connsiteX1" fmla="*/ 371478 w 2476517"/>
              <a:gd name="connsiteY1" fmla="*/ 642942 h 1928826"/>
              <a:gd name="connsiteX2" fmla="*/ 247653 w 2476517"/>
              <a:gd name="connsiteY2" fmla="*/ 1285884 h 1928826"/>
              <a:gd name="connsiteX3" fmla="*/ 0 w 2476517"/>
              <a:gd name="connsiteY3" fmla="*/ 1928826 h 1928826"/>
              <a:gd name="connsiteX0" fmla="*/ 1119195 w 2476517"/>
              <a:gd name="connsiteY0" fmla="*/ 0 h 1928826"/>
              <a:gd name="connsiteX1" fmla="*/ 2476517 w 2476517"/>
              <a:gd name="connsiteY1" fmla="*/ 0 h 1928826"/>
              <a:gd name="connsiteX2" fmla="*/ 2476517 w 2476517"/>
              <a:gd name="connsiteY2" fmla="*/ 642942 h 1928826"/>
              <a:gd name="connsiteX3" fmla="*/ 1119195 w 2476517"/>
              <a:gd name="connsiteY3" fmla="*/ 642942 h 1928826"/>
              <a:gd name="connsiteX4" fmla="*/ 1119195 w 2476517"/>
              <a:gd name="connsiteY4" fmla="*/ 0 h 1928826"/>
              <a:gd name="connsiteX0" fmla="*/ 866781 w 2476517"/>
              <a:gd name="connsiteY0" fmla="*/ 0 h 1928826"/>
              <a:gd name="connsiteX1" fmla="*/ 495303 w 2476517"/>
              <a:gd name="connsiteY1" fmla="*/ 642942 h 1928826"/>
              <a:gd name="connsiteX2" fmla="*/ 247653 w 2476517"/>
              <a:gd name="connsiteY2" fmla="*/ 1285884 h 1928826"/>
              <a:gd name="connsiteX3" fmla="*/ 0 w 2476517"/>
              <a:gd name="connsiteY3" fmla="*/ 1928826 h 1928826"/>
              <a:gd name="connsiteX0" fmla="*/ 1119195 w 2476517"/>
              <a:gd name="connsiteY0" fmla="*/ 0 h 1928826"/>
              <a:gd name="connsiteX1" fmla="*/ 2476517 w 2476517"/>
              <a:gd name="connsiteY1" fmla="*/ 0 h 1928826"/>
              <a:gd name="connsiteX2" fmla="*/ 2476517 w 2476517"/>
              <a:gd name="connsiteY2" fmla="*/ 642942 h 1928826"/>
              <a:gd name="connsiteX3" fmla="*/ 1119195 w 2476517"/>
              <a:gd name="connsiteY3" fmla="*/ 642942 h 1928826"/>
              <a:gd name="connsiteX4" fmla="*/ 1119195 w 2476517"/>
              <a:gd name="connsiteY4" fmla="*/ 0 h 1928826"/>
              <a:gd name="connsiteX0" fmla="*/ 866781 w 2476517"/>
              <a:gd name="connsiteY0" fmla="*/ 0 h 1928826"/>
              <a:gd name="connsiteX1" fmla="*/ 619129 w 2476517"/>
              <a:gd name="connsiteY1" fmla="*/ 857256 h 1928826"/>
              <a:gd name="connsiteX2" fmla="*/ 247653 w 2476517"/>
              <a:gd name="connsiteY2" fmla="*/ 1285884 h 1928826"/>
              <a:gd name="connsiteX3" fmla="*/ 0 w 2476517"/>
              <a:gd name="connsiteY3" fmla="*/ 1928826 h 1928826"/>
              <a:gd name="connsiteX0" fmla="*/ 1119195 w 2476517"/>
              <a:gd name="connsiteY0" fmla="*/ 0 h 1928826"/>
              <a:gd name="connsiteX1" fmla="*/ 2476517 w 2476517"/>
              <a:gd name="connsiteY1" fmla="*/ 0 h 1928826"/>
              <a:gd name="connsiteX2" fmla="*/ 2476517 w 2476517"/>
              <a:gd name="connsiteY2" fmla="*/ 642942 h 1928826"/>
              <a:gd name="connsiteX3" fmla="*/ 1119195 w 2476517"/>
              <a:gd name="connsiteY3" fmla="*/ 642942 h 1928826"/>
              <a:gd name="connsiteX4" fmla="*/ 1119195 w 2476517"/>
              <a:gd name="connsiteY4" fmla="*/ 0 h 1928826"/>
              <a:gd name="connsiteX0" fmla="*/ 866781 w 2476517"/>
              <a:gd name="connsiteY0" fmla="*/ 0 h 1928826"/>
              <a:gd name="connsiteX1" fmla="*/ 371478 w 2476517"/>
              <a:gd name="connsiteY1" fmla="*/ 857256 h 1928826"/>
              <a:gd name="connsiteX2" fmla="*/ 247653 w 2476517"/>
              <a:gd name="connsiteY2" fmla="*/ 1285884 h 1928826"/>
              <a:gd name="connsiteX3" fmla="*/ 0 w 2476517"/>
              <a:gd name="connsiteY3" fmla="*/ 1928826 h 1928826"/>
              <a:gd name="connsiteX0" fmla="*/ 1119195 w 2476517"/>
              <a:gd name="connsiteY0" fmla="*/ 0 h 1928826"/>
              <a:gd name="connsiteX1" fmla="*/ 2476517 w 2476517"/>
              <a:gd name="connsiteY1" fmla="*/ 0 h 1928826"/>
              <a:gd name="connsiteX2" fmla="*/ 2476517 w 2476517"/>
              <a:gd name="connsiteY2" fmla="*/ 642942 h 1928826"/>
              <a:gd name="connsiteX3" fmla="*/ 1119195 w 2476517"/>
              <a:gd name="connsiteY3" fmla="*/ 642942 h 1928826"/>
              <a:gd name="connsiteX4" fmla="*/ 1119195 w 2476517"/>
              <a:gd name="connsiteY4" fmla="*/ 0 h 1928826"/>
              <a:gd name="connsiteX0" fmla="*/ 866781 w 2476517"/>
              <a:gd name="connsiteY0" fmla="*/ 0 h 1928826"/>
              <a:gd name="connsiteX1" fmla="*/ 247653 w 2476517"/>
              <a:gd name="connsiteY1" fmla="*/ 1285884 h 1928826"/>
              <a:gd name="connsiteX2" fmla="*/ 0 w 2476517"/>
              <a:gd name="connsiteY2" fmla="*/ 1928826 h 1928826"/>
              <a:gd name="connsiteX0" fmla="*/ 1119195 w 2476517"/>
              <a:gd name="connsiteY0" fmla="*/ 0 h 1928826"/>
              <a:gd name="connsiteX1" fmla="*/ 2476517 w 2476517"/>
              <a:gd name="connsiteY1" fmla="*/ 0 h 1928826"/>
              <a:gd name="connsiteX2" fmla="*/ 2476517 w 2476517"/>
              <a:gd name="connsiteY2" fmla="*/ 642942 h 1928826"/>
              <a:gd name="connsiteX3" fmla="*/ 1119195 w 2476517"/>
              <a:gd name="connsiteY3" fmla="*/ 642942 h 1928826"/>
              <a:gd name="connsiteX4" fmla="*/ 1119195 w 2476517"/>
              <a:gd name="connsiteY4" fmla="*/ 0 h 1928826"/>
              <a:gd name="connsiteX0" fmla="*/ 866781 w 2476517"/>
              <a:gd name="connsiteY0" fmla="*/ 0 h 1928826"/>
              <a:gd name="connsiteX1" fmla="*/ 0 w 2476517"/>
              <a:gd name="connsiteY1" fmla="*/ 1928826 h 1928826"/>
              <a:gd name="connsiteX0" fmla="*/ 1119195 w 2476517"/>
              <a:gd name="connsiteY0" fmla="*/ 0 h 1928826"/>
              <a:gd name="connsiteX1" fmla="*/ 2476517 w 2476517"/>
              <a:gd name="connsiteY1" fmla="*/ 0 h 1928826"/>
              <a:gd name="connsiteX2" fmla="*/ 1119195 w 2476517"/>
              <a:gd name="connsiteY2" fmla="*/ 642942 h 1928826"/>
              <a:gd name="connsiteX3" fmla="*/ 1119195 w 2476517"/>
              <a:gd name="connsiteY3" fmla="*/ 0 h 1928826"/>
              <a:gd name="connsiteX0" fmla="*/ 866781 w 2476517"/>
              <a:gd name="connsiteY0" fmla="*/ 0 h 1928826"/>
              <a:gd name="connsiteX1" fmla="*/ 0 w 2476517"/>
              <a:gd name="connsiteY1" fmla="*/ 1928826 h 1928826"/>
              <a:gd name="connsiteX0" fmla="*/ 1119195 w 1119196"/>
              <a:gd name="connsiteY0" fmla="*/ 0 h 1928826"/>
              <a:gd name="connsiteX1" fmla="*/ 1119195 w 1119196"/>
              <a:gd name="connsiteY1" fmla="*/ 642942 h 1928826"/>
              <a:gd name="connsiteX2" fmla="*/ 1119195 w 1119196"/>
              <a:gd name="connsiteY2" fmla="*/ 0 h 1928826"/>
              <a:gd name="connsiteX0" fmla="*/ 866781 w 1119196"/>
              <a:gd name="connsiteY0" fmla="*/ 0 h 1928826"/>
              <a:gd name="connsiteX1" fmla="*/ 0 w 1119196"/>
              <a:gd name="connsiteY1" fmla="*/ 1928826 h 1928826"/>
              <a:gd name="connsiteX0" fmla="*/ 3100409 w 3100408"/>
              <a:gd name="connsiteY0" fmla="*/ 0 h 1928826"/>
              <a:gd name="connsiteX1" fmla="*/ 3100409 w 3100408"/>
              <a:gd name="connsiteY1" fmla="*/ 642942 h 1928826"/>
              <a:gd name="connsiteX2" fmla="*/ 3100409 w 3100408"/>
              <a:gd name="connsiteY2" fmla="*/ 0 h 1928826"/>
              <a:gd name="connsiteX0" fmla="*/ 0 w 3100408"/>
              <a:gd name="connsiteY0" fmla="*/ 1071570 h 1928826"/>
              <a:gd name="connsiteX1" fmla="*/ 1981214 w 3100408"/>
              <a:gd name="connsiteY1" fmla="*/ 1928826 h 1928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00408" h="1928826" stroke="0" extrusionOk="0">
                <a:moveTo>
                  <a:pt x="3100409" y="0"/>
                </a:moveTo>
                <a:lnTo>
                  <a:pt x="3100409" y="642942"/>
                </a:lnTo>
                <a:lnTo>
                  <a:pt x="3100409" y="0"/>
                </a:lnTo>
                <a:close/>
              </a:path>
              <a:path w="3100408" h="1928826" fill="none" extrusionOk="0">
                <a:moveTo>
                  <a:pt x="0" y="1071570"/>
                </a:moveTo>
                <a:lnTo>
                  <a:pt x="1981214" y="1928826"/>
                </a:lnTo>
              </a:path>
            </a:pathLst>
          </a:custGeom>
          <a:ln w="25400" cmpd="sng">
            <a:solidFill>
              <a:schemeClr val="accent6"/>
            </a:solidFill>
            <a:prstDash val="sysDot"/>
            <a:head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745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Основными характеристиками районного бюджета Хохольского муниципального района являются: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Доходы районного бюджета - </a:t>
            </a:r>
            <a:r>
              <a:rPr lang="ru-RU" dirty="0" smtClean="0"/>
              <a:t>поступающие в районный бюджет денежные средства, с территории Хохольского муниципального района  в перечне и по ставкам утвержденным бюджетным законодательством и безвозмездные поступления;</a:t>
            </a:r>
          </a:p>
          <a:p>
            <a:endParaRPr lang="ru-RU" dirty="0" smtClean="0"/>
          </a:p>
          <a:p>
            <a:r>
              <a:rPr lang="ru-RU" b="1" dirty="0" smtClean="0"/>
              <a:t> Расходы районного бюджета - </a:t>
            </a:r>
            <a:r>
              <a:rPr lang="ru-RU" dirty="0" smtClean="0"/>
              <a:t>выплачиваемые из районного бюджета денежные средства, на обеспечение принятых бюджетных обязательств, по установленным полномочиям муниципального района;</a:t>
            </a:r>
          </a:p>
          <a:p>
            <a:endParaRPr lang="ru-RU" dirty="0" smtClean="0"/>
          </a:p>
          <a:p>
            <a:r>
              <a:rPr lang="ru-RU" b="1" dirty="0" smtClean="0"/>
              <a:t>Дефицит при планировании районного бюджета - </a:t>
            </a:r>
            <a:r>
              <a:rPr lang="ru-RU" dirty="0" smtClean="0"/>
              <a:t>превышение расходов районного бюджета над его доходами;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err="1" smtClean="0"/>
              <a:t>Профицит</a:t>
            </a:r>
            <a:r>
              <a:rPr lang="ru-RU" b="1" dirty="0" smtClean="0"/>
              <a:t> при исполнении районного бюджета - </a:t>
            </a:r>
            <a:r>
              <a:rPr lang="ru-RU" dirty="0" smtClean="0"/>
              <a:t>превышение доходов районного бюджета над его расходами;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3719</TotalTime>
  <Words>2514</Words>
  <Application>Microsoft Office PowerPoint</Application>
  <PresentationFormat>Экран (4:3)</PresentationFormat>
  <Paragraphs>661</Paragraphs>
  <Slides>31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Поток</vt:lpstr>
      <vt:lpstr>Слайд 1</vt:lpstr>
      <vt:lpstr> ЧТО ТАКОЕ БЮДЖЕТ ДЛЯ ГРАЖДАН</vt:lpstr>
      <vt:lpstr>ПРИНЦИП  ПРОЗРАЧНОСТИ  (ОТКРЫТОСТИ) БЮДЖЕТНОЙ СИСТЕМЫ  РОССИЙСКОЙ ФЕДЕРАЦИИ ОЗНАЧАЕТ:</vt:lpstr>
      <vt:lpstr>ЧТО ТАКОЕ БЮДЖЕТ?                            КАКИЕ БЫВАЮТ БЮДЖЕТЫ?</vt:lpstr>
      <vt:lpstr>Слайд 5</vt:lpstr>
      <vt:lpstr>Слайд 6</vt:lpstr>
      <vt:lpstr>ОСНОВНЫЕ ЭТАПЫ ПОДГОТОВКИ РАЙОННОГО БЮДЖЕТА </vt:lpstr>
      <vt:lpstr>Бюджетный процесс – ежегодное формирование и исполнение районного бюджета</vt:lpstr>
      <vt:lpstr>Основными характеристиками районного бюджета Хохольского муниципального района являются: </vt:lpstr>
      <vt:lpstr>Слайд 10</vt:lpstr>
      <vt:lpstr>Основные параметры районного бюджета</vt:lpstr>
      <vt:lpstr>ОСНОВНЫЕ ПАРАМЕТРЫ ДОХОДНОЙ ЧАСТИ РАЙОННОГО БЮДЖЕТА </vt:lpstr>
      <vt:lpstr>Структура доходов консолидированного бюджета Хохольского муниципального района</vt:lpstr>
      <vt:lpstr>ДОХОДЫ, ПОСТУПАЮЩИЕ ОТ ГРАЖДАН В БЮДЖЕТ ХОХОЛЬСКОГО МУНИЦИПАЛЬНОГО РАЙОНА </vt:lpstr>
      <vt:lpstr>Нормативы зачисления налогов по уровням бюджета на территории Хохольского муниципального района </vt:lpstr>
      <vt:lpstr>СТРУКТУРА НАЛОГОВЫХ И НЕНАЛОГОВЫХ ДОХОДОВ БЮДЖЕТА В 2014г </vt:lpstr>
      <vt:lpstr>Динамика поступления налога на доходы физических лиц в районный бюджет Хохольского муниципального района   </vt:lpstr>
      <vt:lpstr>Слайд 18</vt:lpstr>
      <vt:lpstr>СТРУКТУРА ДОХОДОВ РАЙОННОГО БЮДЖЕТА НА 2014г   </vt:lpstr>
      <vt:lpstr>Понятия и типы расходных обязательств</vt:lpstr>
      <vt:lpstr>Расходы бюджетов по основным функциям района</vt:lpstr>
      <vt:lpstr>Первоочередные, социально-значимые статьи расходов бюджета – расходы, подлежащие финансированию в полном объеме</vt:lpstr>
      <vt:lpstr>Слайд 23</vt:lpstr>
      <vt:lpstr>Предварительный прогноз размера среднегодовой заработной платы развития области исходя из данных департамента  экономического развития области</vt:lpstr>
      <vt:lpstr>Слайд 25</vt:lpstr>
      <vt:lpstr>Что такое муниципальные программы ?</vt:lpstr>
      <vt:lpstr>Слайд 27</vt:lpstr>
      <vt:lpstr>Слайд 28</vt:lpstr>
      <vt:lpstr>Межбюджетные трансферты Хохольского муниципального района</vt:lpstr>
      <vt:lpstr>Администрация Хохольского муниципального района размещает информацию о своей деятельности: </vt:lpstr>
      <vt:lpstr>Контактная информация для граждан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БЮДЖЕТ ДЛЯ ГРАЖДАН</dc:title>
  <dc:creator>BUH8</dc:creator>
  <cp:lastModifiedBy>Buh1</cp:lastModifiedBy>
  <cp:revision>287</cp:revision>
  <cp:lastPrinted>2014-01-23T07:27:03Z</cp:lastPrinted>
  <dcterms:modified xsi:type="dcterms:W3CDTF">2014-02-19T12:49:04Z</dcterms:modified>
</cp:coreProperties>
</file>