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5"/>
  </p:notesMasterIdLst>
  <p:sldIdLst>
    <p:sldId id="256" r:id="rId2"/>
    <p:sldId id="352" r:id="rId3"/>
    <p:sldId id="364" r:id="rId4"/>
  </p:sldIdLst>
  <p:sldSz cx="12192000" cy="6858000"/>
  <p:notesSz cx="12192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828" autoAdjust="0"/>
  </p:normalViewPr>
  <p:slideViewPr>
    <p:cSldViewPr snapToGrid="0" showGuides="1">
      <p:cViewPr varScale="1">
        <p:scale>
          <a:sx n="98" d="100"/>
          <a:sy n="98" d="100"/>
        </p:scale>
        <p:origin x="-1038" y="-102"/>
      </p:cViewPr>
      <p:guideLst>
        <p:guide orient="horz" pos="4315"/>
        <p:guide orient="horz" pos="573"/>
        <p:guide pos="5335"/>
        <p:guide pos="7275"/>
        <p:guide pos="29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FB8D7F-CE2F-40E6-A1E7-3CB551B374E2}" type="datetimeFigureOut">
              <a:rPr lang="ru-RU" smtClean="0"/>
              <a:pPr/>
              <a:t>19.01.2024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8DD526-D17A-4658-B98F-06836478DC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C18F51-09EC-435C-A3BA-64A766E099C0}" type="datetimeFigureOut">
              <a:rPr lang="ru-RU" smtClean="0"/>
              <a:pPr>
                <a:defRPr/>
              </a:pPr>
              <a:t>19.01.2024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395586-F03A-48D1-94DF-16B239DF4F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C18F51-09EC-435C-A3BA-64A766E099C0}" type="datetimeFigureOut">
              <a:rPr lang="ru-RU" smtClean="0"/>
              <a:pPr>
                <a:defRPr/>
              </a:pPr>
              <a:t>19.01.2024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395586-F03A-48D1-94DF-16B239DF4F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C18F51-09EC-435C-A3BA-64A766E099C0}" type="datetimeFigureOut">
              <a:rPr lang="ru-RU" smtClean="0"/>
              <a:pPr>
                <a:defRPr/>
              </a:pPr>
              <a:t>19.01.2024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395586-F03A-48D1-94DF-16B239DF4F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1851" y="4589463"/>
            <a:ext cx="10515600" cy="150018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pPr>
                <a:defRPr/>
              </a:pPr>
              <a:t>19.01.2024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838199" y="1825625"/>
            <a:ext cx="5181599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2" y="1825625"/>
            <a:ext cx="5181599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pPr>
                <a:defRPr/>
              </a:pPr>
              <a:t>19.01.2024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839787" y="365125"/>
            <a:ext cx="10515600" cy="132556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9790" y="1681162"/>
            <a:ext cx="5157785" cy="82391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839790" y="2505076"/>
            <a:ext cx="5157785" cy="3684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1" y="1681162"/>
            <a:ext cx="5183187" cy="82391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1" y="2505076"/>
            <a:ext cx="5183187" cy="3684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pPr>
                <a:defRPr/>
              </a:pPr>
              <a:t>19.01.2024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pPr>
                <a:defRPr/>
              </a:pPr>
              <a:t>19.01.2024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pPr>
                <a:defRPr/>
              </a:pPr>
              <a:t>19.01.2024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5183187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1"/>
            <a:ext cx="3932237" cy="381158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pPr>
                <a:defRPr/>
              </a:pPr>
              <a:t>19.01.2024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 bwMode="auto">
          <a:xfrm>
            <a:off x="5183187" y="987427"/>
            <a:ext cx="617220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>
              <a:defRPr/>
            </a:pPr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1"/>
            <a:ext cx="3932237" cy="381158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pPr>
                <a:defRPr/>
              </a:pPr>
              <a:t>19.01.2024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pPr>
                <a:defRPr/>
              </a:pPr>
              <a:t>19.01.2024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C18F51-09EC-435C-A3BA-64A766E099C0}" type="datetimeFigureOut">
              <a:rPr lang="ru-RU" smtClean="0"/>
              <a:pPr>
                <a:defRPr/>
              </a:pPr>
              <a:t>19.01.2024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395586-F03A-48D1-94DF-16B239DF4F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8724899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838199" y="365125"/>
            <a:ext cx="7734299" cy="5811838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pPr>
                <a:defRPr/>
              </a:pPr>
              <a:t>19.01.2024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C18F51-09EC-435C-A3BA-64A766E099C0}" type="datetimeFigureOut">
              <a:rPr lang="ru-RU" smtClean="0"/>
              <a:pPr>
                <a:defRPr/>
              </a:pPr>
              <a:t>19.01.2024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395586-F03A-48D1-94DF-16B239DF4F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C18F51-09EC-435C-A3BA-64A766E099C0}" type="datetimeFigureOut">
              <a:rPr lang="ru-RU" smtClean="0"/>
              <a:pPr>
                <a:defRPr/>
              </a:pPr>
              <a:t>19.01.2024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395586-F03A-48D1-94DF-16B239DF4F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C18F51-09EC-435C-A3BA-64A766E099C0}" type="datetimeFigureOut">
              <a:rPr lang="ru-RU" smtClean="0"/>
              <a:pPr>
                <a:defRPr/>
              </a:pPr>
              <a:t>19.01.2024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395586-F03A-48D1-94DF-16B239DF4F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C18F51-09EC-435C-A3BA-64A766E099C0}" type="datetimeFigureOut">
              <a:rPr lang="ru-RU" smtClean="0"/>
              <a:pPr>
                <a:defRPr/>
              </a:pPr>
              <a:t>19.01.2024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395586-F03A-48D1-94DF-16B239DF4F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C18F51-09EC-435C-A3BA-64A766E099C0}" type="datetimeFigureOut">
              <a:rPr lang="ru-RU" smtClean="0"/>
              <a:pPr>
                <a:defRPr/>
              </a:pPr>
              <a:t>19.01.2024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395586-F03A-48D1-94DF-16B239DF4F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C18F51-09EC-435C-A3BA-64A766E099C0}" type="datetimeFigureOut">
              <a:rPr lang="ru-RU" smtClean="0"/>
              <a:pPr>
                <a:defRPr/>
              </a:pPr>
              <a:t>19.01.2024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395586-F03A-48D1-94DF-16B239DF4F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C18F51-09EC-435C-A3BA-64A766E099C0}" type="datetimeFigureOut">
              <a:rPr lang="ru-RU" smtClean="0"/>
              <a:pPr>
                <a:defRPr/>
              </a:pPr>
              <a:t>19.01.2024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pPr>
              <a:defRPr/>
            </a:pPr>
            <a:fld id="{08395586-F03A-48D1-94DF-16B239DF4F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BCC18F51-09EC-435C-A3BA-64A766E099C0}" type="datetimeFigureOut">
              <a:rPr lang="ru-RU" smtClean="0"/>
              <a:pPr>
                <a:defRPr/>
              </a:pPr>
              <a:t>19.01.2024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08395586-F03A-48D1-94DF-16B239DF4F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51" r:id="rId12"/>
    <p:sldLayoutId id="2147483652" r:id="rId13"/>
    <p:sldLayoutId id="2147483653" r:id="rId14"/>
    <p:sldLayoutId id="2147483654" r:id="rId15"/>
    <p:sldLayoutId id="2147483655" r:id="rId16"/>
    <p:sldLayoutId id="2147483656" r:id="rId17"/>
    <p:sldLayoutId id="2147483657" r:id="rId18"/>
    <p:sldLayoutId id="2147483658" r:id="rId19"/>
    <p:sldLayoutId id="2147483659" r:id="rId20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pattFill prst="dashVert">
          <a:fgClr>
            <a:schemeClr val="accent1">
              <a:alpha val="10000"/>
            </a:schemeClr>
          </a:fgClr>
          <a:bgClr>
            <a:srgbClr val="FFFFFF">
              <a:alpha val="10000"/>
            </a:srgbClr>
          </a:bgClr>
        </a:patt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7451138" name="Номер слайда 38"/>
          <p:cNvSpPr>
            <a:spLocks noGrp="1"/>
          </p:cNvSpPr>
          <p:nvPr>
            <p:ph type="sldNum" sz="quarter" idx="12"/>
          </p:nvPr>
        </p:nvSpPr>
        <p:spPr bwMode="auto">
          <a:xfrm>
            <a:off x="11542144" y="6316863"/>
            <a:ext cx="303361" cy="365124"/>
          </a:xfrm>
        </p:spPr>
        <p:txBody>
          <a:bodyPr/>
          <a:lstStyle/>
          <a:p>
            <a:pPr>
              <a:defRPr/>
            </a:pPr>
            <a:r>
              <a:rPr>
                <a:solidFill>
                  <a:schemeClr val="bg1"/>
                </a:solidFill>
              </a:rPr>
              <a:t>1</a:t>
            </a:r>
            <a:endParaRPr b="1">
              <a:solidFill>
                <a:schemeClr val="bg1"/>
              </a:solidFill>
              <a:latin typeface="Tahoma"/>
              <a:ea typeface="Tahoma"/>
              <a:cs typeface="Tahoma"/>
            </a:endParaRPr>
          </a:p>
        </p:txBody>
      </p:sp>
      <p:sp>
        <p:nvSpPr>
          <p:cNvPr id="2052609718" name="Блок-схема: ссылка на другую страницу 6"/>
          <p:cNvSpPr/>
          <p:nvPr/>
        </p:nvSpPr>
        <p:spPr bwMode="auto">
          <a:xfrm>
            <a:off x="10727955" y="2"/>
            <a:ext cx="1396008" cy="1732083"/>
          </a:xfrm>
          <a:prstGeom prst="flowChartOffpageConnector">
            <a:avLst/>
          </a:prstGeom>
          <a:solidFill>
            <a:schemeClr val="bg1"/>
          </a:solidFill>
          <a:ln>
            <a:noFill/>
          </a:ln>
          <a:effectLst>
            <a:outerShdw blurRad="50800" dist="38100" algn="l" rotWithShape="0">
              <a:srgbClr val="4D4C4C">
                <a:alpha val="46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0230302" name="TextBox 4"/>
          <p:cNvSpPr txBox="1"/>
          <p:nvPr/>
        </p:nvSpPr>
        <p:spPr bwMode="auto">
          <a:xfrm>
            <a:off x="233583" y="1863306"/>
            <a:ext cx="11312959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algn="ctr" rtl="0"/>
            <a:r>
              <a:rPr lang="ru-RU" sz="2400" b="1" dirty="0" smtClean="0">
                <a:solidFill>
                  <a:srgbClr val="002060"/>
                </a:solidFill>
                <a:latin typeface="Times New Roman"/>
              </a:rPr>
              <a:t>Инвестиционное предложение </a:t>
            </a:r>
          </a:p>
          <a:p>
            <a:pPr marR="0" algn="ctr" rtl="0"/>
            <a:r>
              <a:rPr lang="ru-RU" sz="2400" b="1" dirty="0" smtClean="0">
                <a:solidFill>
                  <a:srgbClr val="002060"/>
                </a:solidFill>
                <a:latin typeface="Times New Roman"/>
              </a:rPr>
              <a:t>«Передача в концессию объектов коммунальной инфраструктуры для организации бесперебойного водоснабжения населения Оськинского сельского поселения Хохольского муниципального района Воронежской области»</a:t>
            </a:r>
            <a:endParaRPr lang="ru-RU" sz="2000" b="1" dirty="0" smtClean="0">
              <a:solidFill>
                <a:srgbClr val="002060"/>
              </a:solidFill>
              <a:latin typeface="Times New Roman"/>
            </a:endParaRPr>
          </a:p>
          <a:p>
            <a:pPr>
              <a:defRPr/>
            </a:pPr>
            <a:r>
              <a:rPr lang="ru-RU" sz="2200" b="1" i="0" u="none" strike="noStrike" cap="none" spc="0" dirty="0" smtClean="0">
                <a:solidFill>
                  <a:srgbClr val="002060"/>
                </a:solidFill>
                <a:latin typeface="Tahoma"/>
                <a:cs typeface="Tahoma"/>
              </a:rPr>
              <a:t> </a:t>
            </a:r>
            <a:endParaRPr lang="ru-RU" sz="2200" b="1" i="0" u="none" strike="noStrike" cap="none" spc="0" dirty="0">
              <a:solidFill>
                <a:srgbClr val="002060"/>
              </a:solidFill>
              <a:latin typeface="Tahoma"/>
              <a:cs typeface="Tahoma"/>
            </a:endParaRPr>
          </a:p>
        </p:txBody>
      </p:sp>
      <p:cxnSp>
        <p:nvCxnSpPr>
          <p:cNvPr id="1336530479" name="Прямая соединительная линия 1336530478"/>
          <p:cNvCxnSpPr>
            <a:cxnSpLocks/>
          </p:cNvCxnSpPr>
          <p:nvPr/>
        </p:nvCxnSpPr>
        <p:spPr bwMode="auto">
          <a:xfrm>
            <a:off x="307997" y="6193232"/>
            <a:ext cx="9366251" cy="0"/>
          </a:xfrm>
          <a:prstGeom prst="line">
            <a:avLst/>
          </a:prstGeom>
          <a:ln w="76199" cap="flat" cmpd="sng" algn="ctr">
            <a:solidFill>
              <a:schemeClr val="accent5">
                <a:lumMod val="74901"/>
              </a:schemeClr>
            </a:solidFill>
            <a:prstDash val="sysDash"/>
            <a:miter lim="800000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m="http://schemas.openxmlformats.org/officeDocument/2006/math" xmlns:w="http://schemas.openxmlformats.org/wordprocessingml/2006/main" xmlns:p14="http://schemas.microsoft.com/office/powerpoint/2010/main" Requires="p14">
      <p:transition p14:dur="2000" advClick="1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395586-F03A-48D1-94DF-16B239DF4FB5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381555" y="1293962"/>
          <a:ext cx="3592985" cy="4955492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1652780"/>
                <a:gridCol w="636891"/>
                <a:gridCol w="1303314"/>
              </a:tblGrid>
              <a:tr h="2357291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 проекта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Передача в концессию объектов коммунальной инфраструктуры для организации бесперебойного водоснабжения населения Оськинского сельского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поселения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Концедент</a:t>
                      </a: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– администрация Оськинского сельского поселения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Срок </a:t>
                      </a: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соглашения </a:t>
                      </a: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не менее 10 лет 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42916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Форма реализации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Концессионное соглашение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874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Источник финансирования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средства Концессионера 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Не менее 17,2 млн.рублей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14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7100047" y="1105398"/>
            <a:ext cx="4661647" cy="5355312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Вид объекта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объекты водоснабжения (Башня Рожновского – 3 ед. №1604, 16047,16048; артскважины  - 3 ед. №1604, 16047,16048; водопроводная сеть.).</a:t>
            </a:r>
          </a:p>
          <a:p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Наименование собственника  объекта, предлагаемого к реконструкции 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Администрация Оськинского сельского поселения Хохольского муниципального района Воронежской области.</a:t>
            </a:r>
          </a:p>
          <a:p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Адрес (место нахождения) объекта, предлагаемого к созданию и (или) реконструкции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Воронежская область, Хохольский район, село Оськино: ул. Советская, ул. Мира, ул. Ленина, ул. М.Горького, ул. А.Колесникова, ул.К.Говоровой, ул.Гагарина, ул. Победы, 50 лет Октября, ул. 8 Марта, ул.Солнечная, ул.М. Горького, ул. Кольцова, ул. Мичурина, пер .Пушкинский, ул. Кирова.</a:t>
            </a:r>
          </a:p>
          <a:p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Перечень имущества, которое  планируется  создать (реконструировать)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Установка прибора учёта добычи воды.</a:t>
            </a:r>
          </a:p>
          <a:p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ВКМ – 50 – 3 шт.</a:t>
            </a:r>
          </a:p>
          <a:p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модернизация электрохозяйства ,замена имеющихся магнитных пускателей и тепловых реле, а также реле контроля фаз, на частотный преобразователь «INOVERT» Мощностью 5,5 </a:t>
            </a:r>
            <a:r>
              <a:rPr lang="ru-RU" sz="1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Квт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3 шт.</a:t>
            </a:r>
          </a:p>
          <a:p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-обустройство ЗСО  ограждения СЗЗ Первого пояса высотой 2,2 м- 3600 пм</a:t>
            </a:r>
          </a:p>
          <a:p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устройство колодцев – 5 шт.</a:t>
            </a:r>
          </a:p>
          <a:p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устройство пожарных гидрантов – 5 шт.</a:t>
            </a:r>
          </a:p>
          <a:p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капитальный ремонт водопроводных сетей, </a:t>
            </a:r>
            <a:r>
              <a:rPr lang="ru-RU" sz="1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диам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63 мм – 3,6 км</a:t>
            </a:r>
          </a:p>
          <a:p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гермитизация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Водопроводной скважины – 2шт.</a:t>
            </a:r>
          </a:p>
          <a:p>
            <a:pPr algn="just"/>
            <a:endParaRPr lang="ru-RU" sz="1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nachecon.hohol\Desktop\04-12-2023_10-57-55.zip,_IMG_1048-26-05-21-10-03.JPG,_IMG_2154-01-07-21-07-57.JPG_и_ещё_2_файла\IMG_1048-26-05-21-10-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4281" y="1543456"/>
            <a:ext cx="3139602" cy="41861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PlaceHolder 1"/>
          <p:cNvSpPr>
            <a:spLocks noGrp="1"/>
          </p:cNvSpPr>
          <p:nvPr>
            <p:ph type="sldNum" idx="4294967295"/>
          </p:nvPr>
        </p:nvSpPr>
        <p:spPr>
          <a:xfrm>
            <a:off x="10566360" y="6356520"/>
            <a:ext cx="1015200" cy="364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ru-RU" sz="1200" b="0" strike="noStrike" spc="-1">
                <a:solidFill>
                  <a:srgbClr val="035C75"/>
                </a:solidFill>
                <a:latin typeface="Constantia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75D19047-2495-4BB9-B48B-88C3BE1CAFE8}" type="slidenum">
              <a:rPr lang="ru-RU" sz="1200" b="0" strike="noStrike" spc="-1">
                <a:solidFill>
                  <a:srgbClr val="035C75"/>
                </a:solidFill>
                <a:latin typeface="Constantia"/>
              </a:rPr>
              <a:pPr indent="0" algn="r">
                <a:lnSpc>
                  <a:spcPct val="100000"/>
                </a:lnSpc>
                <a:buNone/>
                <a:tabLst>
                  <a:tab pos="0" algn="l"/>
                </a:tabLst>
              </a:pPr>
              <a:t>3</a:t>
            </a:fld>
            <a:endParaRPr lang="ru-RU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06" name="Овал 2"/>
          <p:cNvSpPr/>
          <p:nvPr/>
        </p:nvSpPr>
        <p:spPr>
          <a:xfrm>
            <a:off x="10996560" y="6356520"/>
            <a:ext cx="356400" cy="36432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ru-RU" sz="1800" b="0" strike="noStrike" spc="-1">
              <a:solidFill>
                <a:schemeClr val="lt1"/>
              </a:solidFill>
              <a:latin typeface="Constantia"/>
              <a:ea typeface="DejaVu Sans"/>
            </a:endParaRPr>
          </a:p>
        </p:txBody>
      </p:sp>
      <p:sp>
        <p:nvSpPr>
          <p:cNvPr id="407" name="object 1"/>
          <p:cNvSpPr/>
          <p:nvPr/>
        </p:nvSpPr>
        <p:spPr>
          <a:xfrm>
            <a:off x="434880" y="598320"/>
            <a:ext cx="5594400" cy="377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12600" rIns="0" bIns="0" anchor="ctr">
            <a:spAutoFit/>
          </a:bodyPr>
          <a:lstStyle/>
          <a:p>
            <a:pPr marL="12600">
              <a:lnSpc>
                <a:spcPct val="100000"/>
              </a:lnSpc>
              <a:spcBef>
                <a:spcPts val="99"/>
              </a:spcBef>
            </a:pPr>
            <a:r>
              <a:rPr lang="ru-RU" sz="2400" b="1" strike="noStrike" spc="-29">
                <a:solidFill>
                  <a:srgbClr val="002060"/>
                </a:solidFill>
                <a:latin typeface="Tahoma"/>
                <a:ea typeface="DejaVu Sans"/>
              </a:rPr>
              <a:t>Контакты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408" name="Прямая соединительная линия 1"/>
          <p:cNvCxnSpPr/>
          <p:nvPr/>
        </p:nvCxnSpPr>
        <p:spPr>
          <a:xfrm>
            <a:off x="434880" y="1132200"/>
            <a:ext cx="9366840" cy="720"/>
          </a:xfrm>
          <a:prstGeom prst="straightConnector1">
            <a:avLst/>
          </a:prstGeom>
          <a:ln w="76199">
            <a:solidFill>
              <a:srgbClr val="55A839"/>
            </a:solidFill>
            <a:prstDash val="sysDash"/>
            <a:miter/>
          </a:ln>
        </p:spPr>
      </p:cxnSp>
      <p:sp>
        <p:nvSpPr>
          <p:cNvPr id="6" name="Прямоугольник 5"/>
          <p:cNvSpPr/>
          <p:nvPr/>
        </p:nvSpPr>
        <p:spPr>
          <a:xfrm>
            <a:off x="612843" y="1494504"/>
            <a:ext cx="9610927" cy="2246769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Администрация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Оськинского сельского поселения Хохольского муниципального района Воронежской области.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Адрес: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Воронежская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область, Хохольский район, село Оськино: ул. Советская,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д.79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Контактное лицо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 Князева Светлана Сергеевна - глава Оськинского сельского поселения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Тел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+7 (47371) 9-82-32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Эл. адрес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oskin.hohol@govvrn.ru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1184</TotalTime>
  <Words>360</Words>
  <Application>Microsoft Office PowerPoint</Application>
  <DocSecurity>0</DocSecurity>
  <PresentationFormat>Произвольный</PresentationFormat>
  <Paragraphs>33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Поток</vt:lpstr>
      <vt:lpstr>Слайд 1</vt:lpstr>
      <vt:lpstr>Слайд 2</vt:lpstr>
      <vt:lpstr>Слайд 3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nachecon.hohol</cp:lastModifiedBy>
  <cp:revision>325</cp:revision>
  <dcterms:created xsi:type="dcterms:W3CDTF">2022-04-25T07:37:13Z</dcterms:created>
  <dcterms:modified xsi:type="dcterms:W3CDTF">2024-01-19T07:56:51Z</dcterms:modified>
  <dc:identifier/>
  <dc:language/>
  <cp:version/>
</cp:coreProperties>
</file>